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9.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2.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3.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24.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6.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9.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30.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37"/>
  </p:notesMasterIdLst>
  <p:handoutMasterIdLst>
    <p:handoutMasterId r:id="rId38"/>
  </p:handoutMasterIdLst>
  <p:sldIdLst>
    <p:sldId id="256" r:id="rId6"/>
    <p:sldId id="257" r:id="rId7"/>
    <p:sldId id="258" r:id="rId8"/>
    <p:sldId id="259" r:id="rId9"/>
    <p:sldId id="260" r:id="rId10"/>
    <p:sldId id="261" r:id="rId11"/>
    <p:sldId id="284" r:id="rId12"/>
    <p:sldId id="262" r:id="rId13"/>
    <p:sldId id="263" r:id="rId14"/>
    <p:sldId id="264" r:id="rId15"/>
    <p:sldId id="265" r:id="rId16"/>
    <p:sldId id="283" r:id="rId17"/>
    <p:sldId id="266" r:id="rId18"/>
    <p:sldId id="267" r:id="rId19"/>
    <p:sldId id="268" r:id="rId20"/>
    <p:sldId id="269" r:id="rId21"/>
    <p:sldId id="270" r:id="rId22"/>
    <p:sldId id="271" r:id="rId23"/>
    <p:sldId id="285" r:id="rId24"/>
    <p:sldId id="272" r:id="rId25"/>
    <p:sldId id="273" r:id="rId26"/>
    <p:sldId id="274" r:id="rId27"/>
    <p:sldId id="275" r:id="rId28"/>
    <p:sldId id="286" r:id="rId29"/>
    <p:sldId id="287" r:id="rId30"/>
    <p:sldId id="288" r:id="rId31"/>
    <p:sldId id="291" r:id="rId32"/>
    <p:sldId id="292" r:id="rId33"/>
    <p:sldId id="289" r:id="rId34"/>
    <p:sldId id="278" r:id="rId35"/>
    <p:sldId id="290"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D7D7D7"/>
    <a:srgbClr val="E8E8E8"/>
    <a:srgbClr val="FFFFFF"/>
    <a:srgbClr val="739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85882" autoAdjust="0"/>
  </p:normalViewPr>
  <p:slideViewPr>
    <p:cSldViewPr showGuides="1">
      <p:cViewPr varScale="1">
        <p:scale>
          <a:sx n="93" d="100"/>
          <a:sy n="93" d="100"/>
        </p:scale>
        <p:origin x="1482" y="7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68"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CA" smtClean="0"/>
              <a:t>IPAC Core Competencies Routine Practices Occupational Health and Safety</a:t>
            </a:r>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099D8AF-1B4C-45BA-A2C3-AC8BAA526761}" type="datetimeFigureOut">
              <a:rPr lang="en-CA" smtClean="0"/>
              <a:t>2019-03-06</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CA" smtClean="0"/>
              <a:t>Public Health Ontario</a:t>
            </a:r>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DE0ADB7-A0D2-45F0-B342-C5C491311961}" type="slidenum">
              <a:rPr lang="en-CA" smtClean="0"/>
              <a:t>‹#›</a:t>
            </a:fld>
            <a:endParaRPr lang="en-CA"/>
          </a:p>
        </p:txBody>
      </p:sp>
    </p:spTree>
    <p:extLst>
      <p:ext uri="{BB962C8B-B14F-4D97-AF65-F5344CB8AC3E}">
        <p14:creationId xmlns:p14="http://schemas.microsoft.com/office/powerpoint/2010/main" val="309841555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65138"/>
          </a:xfrm>
          <a:prstGeom prst="rect">
            <a:avLst/>
          </a:prstGeom>
        </p:spPr>
        <p:txBody>
          <a:bodyPr vert="horz" lIns="91440" tIns="45720" rIns="91440" bIns="45720" rtlCol="0"/>
          <a:lstStyle>
            <a:lvl1pPr algn="l">
              <a:defRPr sz="1200"/>
            </a:lvl1pPr>
          </a:lstStyle>
          <a:p>
            <a:pPr algn="ctr"/>
            <a:r>
              <a:rPr lang="en-US" dirty="0" smtClean="0"/>
              <a:t>IPAC Core Competencies Routine Practices</a:t>
            </a:r>
          </a:p>
          <a:p>
            <a:pPr algn="ctr"/>
            <a:r>
              <a:rPr lang="en-US" dirty="0" smtClean="0"/>
              <a:t>Occupational Health and Safety</a:t>
            </a:r>
            <a:endParaRPr lang="en-CA"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r>
              <a:rPr lang="en-US" dirty="0" smtClean="0"/>
              <a:t>Public Health Ontario</a:t>
            </a:r>
            <a:endParaRPr lang="en-CA"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62B5BCB0-CFF5-45C3-8259-3B1AC37A8D6B}" type="slidenum">
              <a:rPr lang="en-CA" smtClean="0"/>
              <a:t>‹#›</a:t>
            </a:fld>
            <a:endParaRPr lang="en-CA"/>
          </a:p>
        </p:txBody>
      </p:sp>
    </p:spTree>
    <p:extLst>
      <p:ext uri="{BB962C8B-B14F-4D97-AF65-F5344CB8AC3E}">
        <p14:creationId xmlns:p14="http://schemas.microsoft.com/office/powerpoint/2010/main" val="12872845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laws.gov.on.ca/html/statutes/english/elaws_statutes_90o01_e.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IPAC Core Competencies Routine Practices</a:t>
            </a:r>
          </a:p>
          <a:p>
            <a:r>
              <a:rPr lang="en-US" i="1" dirty="0" smtClean="0"/>
              <a:t>Occupational Health </a:t>
            </a:r>
            <a:r>
              <a:rPr lang="en-US" i="1" smtClean="0"/>
              <a:t>&amp; Safety</a:t>
            </a:r>
            <a:endParaRPr lang="en-CA" i="1"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159274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What are</a:t>
            </a:r>
            <a:r>
              <a:rPr lang="en-US" sz="1200" i="1" u="none"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some of</a:t>
            </a:r>
            <a:r>
              <a:rPr lang="en-US" sz="1200" i="1" kern="1200" dirty="0" smtClean="0">
                <a:solidFill>
                  <a:schemeClr val="tx1"/>
                </a:solidFill>
                <a:effectLst/>
                <a:latin typeface="+mn-lt"/>
                <a:ea typeface="+mn-ea"/>
                <a:cs typeface="+mn-cs"/>
              </a:rPr>
              <a:t> the duties of Supervisors under “the Act”?</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Supervisors are responsible to know and to help Workers to learn about health and safety risks </a:t>
            </a:r>
            <a:r>
              <a:rPr lang="en-CA" sz="1200" i="1" kern="1200" dirty="0" smtClean="0">
                <a:solidFill>
                  <a:schemeClr val="tx1"/>
                </a:solidFill>
                <a:effectLst/>
                <a:latin typeface="+mn-lt"/>
                <a:ea typeface="+mn-ea"/>
                <a:cs typeface="+mn-cs"/>
              </a:rPr>
              <a:t>in their workplace.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Another responsibility of Supervisors is to ensure employees use or wear equipment, protective devices or clothing that is required to keep them safe. </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10</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19473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Worker also has responsibilities under “the Act”.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All Workers are expected to participate in training and education provided by the Employer (such as selecting and using personal protective equipment correctly) and to </a:t>
            </a:r>
            <a:r>
              <a:rPr lang="en-CA" sz="1200" i="1" kern="1200" dirty="0" smtClean="0">
                <a:solidFill>
                  <a:schemeClr val="tx1"/>
                </a:solidFill>
                <a:effectLst/>
                <a:latin typeface="+mn-lt"/>
                <a:ea typeface="+mn-ea"/>
                <a:cs typeface="+mn-cs"/>
              </a:rPr>
              <a:t>follow </a:t>
            </a:r>
            <a:r>
              <a:rPr lang="en-CA" sz="1200" i="1" u="sng" kern="1200" dirty="0" smtClean="0">
                <a:solidFill>
                  <a:schemeClr val="tx1"/>
                </a:solidFill>
                <a:effectLst/>
                <a:latin typeface="+mn-lt"/>
                <a:ea typeface="+mn-ea"/>
                <a:cs typeface="+mn-cs"/>
              </a:rPr>
              <a:t>all</a:t>
            </a:r>
            <a:r>
              <a:rPr lang="en-CA" sz="1200" i="1" kern="1200" dirty="0" smtClean="0">
                <a:solidFill>
                  <a:schemeClr val="tx1"/>
                </a:solidFill>
                <a:effectLst/>
                <a:latin typeface="+mn-lt"/>
                <a:ea typeface="+mn-ea"/>
                <a:cs typeface="+mn-cs"/>
              </a:rPr>
              <a:t> policies and procedures put in place by your Employer.</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Also, you need to report any missing or broken protective devices and equipment</a:t>
            </a:r>
            <a:r>
              <a:rPr lang="en-CA" sz="1200" i="1" kern="1200" baseline="0" dirty="0" smtClean="0">
                <a:solidFill>
                  <a:schemeClr val="tx1"/>
                </a:solidFill>
                <a:effectLst/>
                <a:latin typeface="+mn-lt"/>
                <a:ea typeface="+mn-ea"/>
                <a:cs typeface="+mn-cs"/>
              </a:rPr>
              <a:t> or other hazards.</a:t>
            </a:r>
            <a:endParaRPr lang="en-CA" sz="1200" kern="1200" dirty="0" smtClean="0">
              <a:solidFill>
                <a:schemeClr val="tx1"/>
              </a:solidFill>
              <a:effectLst/>
              <a:latin typeface="+mn-lt"/>
              <a:ea typeface="+mn-ea"/>
              <a:cs typeface="+mn-cs"/>
            </a:endParaRPr>
          </a:p>
          <a:p>
            <a:r>
              <a:rPr lang="en-CA" dirty="0" smtClean="0">
                <a:effectLst/>
              </a:rPr>
              <a:t> </a:t>
            </a:r>
          </a:p>
          <a:p>
            <a:r>
              <a:rPr lang="en-CA" sz="1200" i="1" kern="1200" dirty="0" smtClean="0">
                <a:solidFill>
                  <a:schemeClr val="tx1"/>
                </a:solidFill>
                <a:effectLst/>
                <a:latin typeface="+mn-lt"/>
                <a:ea typeface="+mn-ea"/>
                <a:cs typeface="+mn-cs"/>
              </a:rPr>
              <a:t>It is important to report any injuries and illnesses you think you may have gotten in the workplace. For example, if you think you may have been exposed to a communicable disease, such as influenza or </a:t>
            </a:r>
            <a:r>
              <a:rPr lang="en-CA" sz="1200" i="1" kern="1200" dirty="0" err="1" smtClean="0">
                <a:solidFill>
                  <a:schemeClr val="tx1"/>
                </a:solidFill>
                <a:effectLst/>
                <a:latin typeface="+mn-lt"/>
                <a:ea typeface="+mn-ea"/>
                <a:cs typeface="+mn-cs"/>
              </a:rPr>
              <a:t>norovirus</a:t>
            </a:r>
            <a:r>
              <a:rPr lang="en-CA" sz="1200" i="1" kern="1200" dirty="0" smtClean="0">
                <a:solidFill>
                  <a:schemeClr val="tx1"/>
                </a:solidFill>
                <a:effectLst/>
                <a:latin typeface="+mn-lt"/>
                <a:ea typeface="+mn-ea"/>
                <a:cs typeface="+mn-cs"/>
              </a:rPr>
              <a:t>, or have picked up an infection while at work, you need to report this to your Supervisor.</a:t>
            </a:r>
          </a:p>
          <a:p>
            <a:endParaRPr lang="en-US" sz="1200" i="1" kern="1200" dirty="0" smtClean="0">
              <a:solidFill>
                <a:schemeClr val="tx1"/>
              </a:solidFill>
              <a:effectLst/>
              <a:latin typeface="+mn-lt"/>
              <a:ea typeface="+mn-ea"/>
              <a:cs typeface="+mn-cs"/>
            </a:endParaRPr>
          </a:p>
          <a:p>
            <a:r>
              <a:rPr lang="en-CA" b="1" dirty="0" smtClean="0"/>
              <a:t>Notes to Trainers/Facilitators:  Consider having discussion 1 after presenting this slide.</a:t>
            </a:r>
          </a:p>
          <a:p>
            <a:endParaRPr lang="en-US" dirty="0" smtClean="0"/>
          </a:p>
          <a:p>
            <a:r>
              <a:rPr lang="en-CA" dirty="0" smtClean="0"/>
              <a:t>The discussion questions for this part are the same for Acute Care, Long-term Care and Community Care.  If you want to leave the questions to the end of the presentation, you can skip the following slide.</a:t>
            </a:r>
          </a:p>
          <a:p>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11</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197593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This is a “stop and think” reflection. </a:t>
            </a:r>
          </a:p>
          <a:p>
            <a:endParaRPr lang="en-CA" i="1" dirty="0" smtClean="0"/>
          </a:p>
          <a:p>
            <a:r>
              <a:rPr lang="en-CA" i="1" dirty="0" smtClean="0"/>
              <a:t>Take a moment to think about your roles and duties in your workplace. </a:t>
            </a:r>
          </a:p>
          <a:p>
            <a:endParaRPr lang="en-CA" i="1" dirty="0" smtClean="0"/>
          </a:p>
          <a:p>
            <a:r>
              <a:rPr lang="en-CA" i="1" dirty="0" smtClean="0"/>
              <a:t>Then, think about infection prevention and control, your responsibilities, and the activities you need to do to follow the Occupational Health and Safety Act.  </a:t>
            </a:r>
          </a:p>
          <a:p>
            <a:endParaRPr lang="en-CA" i="1" dirty="0" smtClean="0"/>
          </a:p>
          <a:p>
            <a:r>
              <a:rPr lang="en-CA" i="1" dirty="0" smtClean="0"/>
              <a:t>Next, we’ll learn about the Internal Responsibility System.</a:t>
            </a:r>
          </a:p>
          <a:p>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12</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456208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One of the primary purposes of the </a:t>
            </a:r>
            <a:r>
              <a:rPr lang="en-CA" sz="1200" i="1" kern="1200" dirty="0" smtClean="0">
                <a:solidFill>
                  <a:schemeClr val="tx1"/>
                </a:solidFill>
                <a:effectLst/>
                <a:latin typeface="+mn-lt"/>
                <a:ea typeface="+mn-ea"/>
                <a:cs typeface="+mn-cs"/>
                <a:hlinkClick r:id="rId3" tooltip="Occupational Health and Safety Act (www.e-laws.gov.on.ca)"/>
              </a:rPr>
              <a:t>Occupational Health and Safety Act</a:t>
            </a:r>
            <a:r>
              <a:rPr lang="en-CA" sz="1200" i="1" kern="1200" dirty="0" smtClean="0">
                <a:solidFill>
                  <a:schemeClr val="tx1"/>
                </a:solidFill>
                <a:effectLst/>
                <a:latin typeface="+mn-lt"/>
                <a:ea typeface="+mn-ea"/>
                <a:cs typeface="+mn-cs"/>
              </a:rPr>
              <a:t> (OHSA) is to facilitate a strong Internal Responsibility System (IRS) in the workplace. Workplace parties’ compliance with their respective statutory duties is essential to the establishment of a strong IRS in the workplace.</a:t>
            </a:r>
            <a:endParaRPr lang="en-CA"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Simply put, the IRS means that everyone in the workplace has a role to play in keeping workplaces safe and healthy. Workers in the workplace who see a health and safety problem such as a hazard or contravention of the OHSA have a duty to report the situation to the employer or a supervisor. Employers and supervisors are, in turn, required to acquaint workers with any hazard in the work that they do.</a:t>
            </a:r>
            <a:endParaRPr lang="en-CA"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In Ontario, it is now second nature to put on a seatbelt every time we get into a car.  We teach our children that this is important.  It is part of our culture.  </a:t>
            </a: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In Ontario workplace, health and safety needs to be part of our culture, too. </a:t>
            </a:r>
          </a:p>
          <a:p>
            <a:endParaRPr lang="en-US"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IRS helps support a safe and healthy workplace. In addition to the workplace parties' compliance with their legal duties, the IRS is further supported by well-defined health and safety policies and programs in the workplace, including the design, control, monitoring and supervision of the work being performed.</a:t>
            </a:r>
            <a:endParaRPr lang="en-CA"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employer, typically represented by senior management, is responsible for ensuring that the IRS is established, promoted, and that it functions successfully. A strong IRS is an important element of a strong health and safety culture in a workplace. A strong health and safety culture shows respect for the people in the workplace.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13</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58195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Employers have a general duty to take all reasonable precautions to protect the health and safety of the Worker.  “The Act” has very specific responsibilities for the Employer to follow.</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14</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400428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Workers are responsible to work safely, in accordance with “the Act” and regulations.  Workers need to report hazards or hazardous situations or problems to their Supervisor.</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15</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14392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Employers and Supervisors together have a duty to look at hazardous problems and situations and eliminate them whenever possible or ensure appropriate controls are in place.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16</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950974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1" kern="1200" dirty="0" smtClean="0">
                <a:solidFill>
                  <a:schemeClr val="tx1"/>
                </a:solidFill>
                <a:effectLst/>
                <a:latin typeface="+mn-lt"/>
                <a:ea typeface="+mn-ea"/>
                <a:cs typeface="+mn-cs"/>
              </a:rPr>
              <a:t>Everyone has a role in the IRS!</a:t>
            </a:r>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17</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95097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The IRS is a system where everyone has direct responsibility for health and safety as an essential part of his or her job. It is a responsibility of the head of any organization or company to ensure that the entire system of direct responsibility for health and safety within the organization is established, promoted and improved over time. For an IRS to be successful everyone must be committed to health and safety as a key part of doing their job. </a:t>
            </a:r>
            <a:endParaRPr lang="en-CA"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Following Routine Practices described in the remaining components of this module, is a good example of how Employers, Supervisors and Workers join together to build a safe workplace. </a:t>
            </a:r>
          </a:p>
          <a:p>
            <a:endParaRPr lang="en-US" sz="1200" i="1" kern="1200" dirty="0" smtClean="0">
              <a:solidFill>
                <a:schemeClr val="tx1"/>
              </a:solidFill>
              <a:effectLst/>
              <a:latin typeface="+mn-lt"/>
              <a:ea typeface="+mn-ea"/>
              <a:cs typeface="+mn-cs"/>
            </a:endParaRPr>
          </a:p>
          <a:p>
            <a:r>
              <a:rPr lang="en-CA" b="1" dirty="0" smtClean="0"/>
              <a:t>Notes to Trainers/Facilitators:  Consider having discussion 2 after presenting this slide</a:t>
            </a:r>
            <a:r>
              <a:rPr lang="en-CA"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rPr>
              <a:t>The discussion questions for this part are the same for Acute Care, Long-term Care and Community Care.  If you want to leave the questions to the end of the presentation, you can skip the following slide.</a:t>
            </a:r>
          </a:p>
          <a:p>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18</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57864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Let’s “stop and think”!</a:t>
            </a:r>
          </a:p>
          <a:p>
            <a:endParaRPr lang="en-CA" i="1" dirty="0" smtClean="0"/>
          </a:p>
          <a:p>
            <a:r>
              <a:rPr lang="en-CA" i="1" dirty="0" smtClean="0"/>
              <a:t>How do you contribute to the Internal Responsibility System?</a:t>
            </a:r>
          </a:p>
          <a:p>
            <a:endParaRPr lang="en-CA" i="1" dirty="0" smtClean="0"/>
          </a:p>
          <a:p>
            <a:r>
              <a:rPr lang="en-CA" i="1" dirty="0" smtClean="0"/>
              <a:t>How does your workplace demonstrate a culture of health and safety?</a:t>
            </a:r>
          </a:p>
          <a:p>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19</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0577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Routine Practices are the infection prevention and control practices that must be used routinely during </a:t>
            </a:r>
            <a:r>
              <a:rPr lang="en-CA" b="1" i="1" dirty="0" smtClean="0"/>
              <a:t>all </a:t>
            </a:r>
            <a:r>
              <a:rPr lang="en-CA" i="1" dirty="0" smtClean="0"/>
              <a:t>activities with </a:t>
            </a:r>
            <a:r>
              <a:rPr lang="en-CA" b="1" i="1" dirty="0" smtClean="0"/>
              <a:t>all</a:t>
            </a:r>
            <a:r>
              <a:rPr lang="en-CA" i="1" dirty="0" smtClean="0"/>
              <a:t> clients, patients or residents, to help prevent and control the spread of infectious agents in </a:t>
            </a:r>
            <a:r>
              <a:rPr lang="en-CA" b="1" i="1" dirty="0" smtClean="0"/>
              <a:t>all</a:t>
            </a:r>
            <a:r>
              <a:rPr lang="en-CA" i="1" dirty="0" smtClean="0"/>
              <a:t> health care settings.  No matter what health care setting you work in, routine practices </a:t>
            </a:r>
            <a:r>
              <a:rPr lang="en-CA" b="1" i="1" dirty="0" smtClean="0"/>
              <a:t>always</a:t>
            </a:r>
            <a:r>
              <a:rPr lang="en-CA" i="1" dirty="0" smtClean="0"/>
              <a:t> apply.</a:t>
            </a:r>
            <a:endParaRPr lang="en-CA" i="1"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2</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415294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none" kern="1200" dirty="0" smtClean="0">
                <a:solidFill>
                  <a:schemeClr val="tx1"/>
                </a:solidFill>
                <a:effectLst/>
                <a:latin typeface="+mn-lt"/>
                <a:ea typeface="+mn-ea"/>
                <a:cs typeface="+mn-cs"/>
              </a:rPr>
              <a:t>An important part of the </a:t>
            </a:r>
            <a:r>
              <a:rPr lang="en-US" sz="1200" i="1" kern="1200" dirty="0" smtClean="0">
                <a:solidFill>
                  <a:schemeClr val="tx1"/>
                </a:solidFill>
                <a:effectLst/>
                <a:latin typeface="+mn-lt"/>
                <a:ea typeface="+mn-ea"/>
                <a:cs typeface="+mn-cs"/>
              </a:rPr>
              <a:t>internal responsibility </a:t>
            </a:r>
            <a:r>
              <a:rPr lang="en-US" sz="1200" i="1" u="none" kern="1200" dirty="0" smtClean="0">
                <a:solidFill>
                  <a:schemeClr val="tx1"/>
                </a:solidFill>
                <a:effectLst/>
                <a:latin typeface="+mn-lt"/>
                <a:ea typeface="+mn-ea"/>
                <a:cs typeface="+mn-cs"/>
              </a:rPr>
              <a:t>system</a:t>
            </a:r>
            <a:r>
              <a:rPr lang="en-US" sz="1200" i="1" kern="1200" dirty="0" smtClean="0">
                <a:solidFill>
                  <a:schemeClr val="tx1"/>
                </a:solidFill>
                <a:effectLst/>
                <a:latin typeface="+mn-lt"/>
                <a:ea typeface="+mn-ea"/>
                <a:cs typeface="+mn-cs"/>
              </a:rPr>
              <a:t> for health and safety, </a:t>
            </a:r>
            <a:r>
              <a:rPr lang="en-US" sz="1200" i="1" u="none" kern="1200" dirty="0" smtClean="0">
                <a:solidFill>
                  <a:schemeClr val="tx1"/>
                </a:solidFill>
                <a:effectLst/>
                <a:latin typeface="+mn-lt"/>
                <a:ea typeface="+mn-ea"/>
                <a:cs typeface="+mn-cs"/>
              </a:rPr>
              <a:t>is the </a:t>
            </a:r>
            <a:r>
              <a:rPr lang="en-US" sz="1200" i="1" kern="1200" dirty="0" smtClean="0">
                <a:solidFill>
                  <a:schemeClr val="tx1"/>
                </a:solidFill>
                <a:effectLst/>
                <a:latin typeface="+mn-lt"/>
                <a:ea typeface="+mn-ea"/>
                <a:cs typeface="+mn-cs"/>
              </a:rPr>
              <a:t>workplace needs to have either a Joint Health and Safety Committee or a Health and Safety representative. It depends on the size of your workplace.</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 have 20 Workers or more, your workplace must have a Joint Health and Safety Committee.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your workplace has fewer than 20 Workers and more than 5 Workers, then your workplace needs a Health and Safety Representative.</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Workplaces with 5 or fewer Workers need to have, as a minimum, a first aid kit.</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20</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45672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Let’s talk first about workplaces that have 20 or more Workers.</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Act” requires the employer to establish a joint health and safety committee at all workplaces where 20 or more workers are regularly employed</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Health and Safety Representative or the Joint Health and Safety Committee where applicable contribute to workplace health and safety because of their involvement with health and safety issues, and by assessing the effectiveness of the IRS. They do this by:</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identifying situations that may pose a risk to workers;</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making recommendations to the employer and the workers for the improvement of health and safety of the workers;</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obtaining information from the employer respecting identification of potential/existing hazards</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For more information please review the link to the Guide to the Joint Health and Safety Committees and Health and Safety Representatives in the Workplace under the resources section.</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21</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411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The Joint Health and Safety Committee is composed of two co-chairs, one from management and one representing Workers. </a:t>
            </a:r>
          </a:p>
          <a:p>
            <a:r>
              <a:rPr lang="en-CA" i="1" dirty="0" smtClean="0"/>
              <a:t>On the committee, at least half of the members must be workers who do not exercise managerial functions.</a:t>
            </a:r>
          </a:p>
          <a:p>
            <a:r>
              <a:rPr lang="en-CA" i="1" dirty="0" smtClean="0"/>
              <a:t>At least 4 persons are required on the Joint Health and Safety Committee for workplaces with more than 50 Workers. </a:t>
            </a:r>
          </a:p>
          <a:p>
            <a:r>
              <a:rPr lang="en-CA" i="1" dirty="0" smtClean="0"/>
              <a:t>If your workplace has up to 50 Workers, you need at least two persons on your Joint Health and Safety Committee. </a:t>
            </a:r>
          </a:p>
          <a:p>
            <a:r>
              <a:rPr lang="en-CA" i="1" dirty="0" smtClean="0"/>
              <a:t>A Health and Safety Representative needs to be designated in settings where the number of workers regularly exceeds five.</a:t>
            </a:r>
          </a:p>
          <a:p>
            <a:r>
              <a:rPr lang="en-CA" i="1" dirty="0" smtClean="0"/>
              <a:t>The Joint Health and Safety Committee needs to meet at least once every 3 months to make recommendations to the employer and workers about improving health and safety; receive reports from the employer on new programs and potential hazards; review reports of occupational injury or illness; and reports of inspections.</a:t>
            </a:r>
            <a:endParaRPr lang="en-CA" i="1" dirty="0"/>
          </a:p>
        </p:txBody>
      </p:sp>
      <p:sp>
        <p:nvSpPr>
          <p:cNvPr id="4" name="Slide Number Placeholder 3"/>
          <p:cNvSpPr>
            <a:spLocks noGrp="1"/>
          </p:cNvSpPr>
          <p:nvPr>
            <p:ph type="sldNum" sz="quarter" idx="10"/>
          </p:nvPr>
        </p:nvSpPr>
        <p:spPr/>
        <p:txBody>
          <a:bodyPr/>
          <a:lstStyle/>
          <a:p>
            <a:fld id="{62B5BCB0-CFF5-45C3-8259-3B1AC37A8D6B}" type="slidenum">
              <a:rPr lang="en-CA" smtClean="0"/>
              <a:t>22</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758224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u="none" dirty="0" smtClean="0"/>
              <a:t>What about smaller workplaces?</a:t>
            </a:r>
          </a:p>
          <a:p>
            <a:r>
              <a:rPr lang="en-CA" i="1" u="none" dirty="0" smtClean="0"/>
              <a:t>If there are more than five employees but less than 20 employees in a health care workplace, the employer must ensure that workers select a Health and Safety Representative.</a:t>
            </a:r>
          </a:p>
          <a:p>
            <a:r>
              <a:rPr lang="en-CA" i="1" u="none" dirty="0" smtClean="0"/>
              <a:t>The Occupational Health and Safety legislation states that in work places that have fewer than 20 but more than five employees, a Health and Safety Representative needs to be selected by other employees and be from non-management. </a:t>
            </a:r>
          </a:p>
          <a:p>
            <a:r>
              <a:rPr lang="en-CA" i="1" u="none" dirty="0" smtClean="0"/>
              <a:t>The Health and Safety Representative is responsible to inspect the workplace monthly and identify situations that might be a hazard to Workers</a:t>
            </a:r>
          </a:p>
          <a:p>
            <a:r>
              <a:rPr lang="en-CA" i="1" u="none" dirty="0" smtClean="0"/>
              <a:t>For workplaces with one to five Workers, such as in a community health setting, you do not need a Joint Health and Safety Committee or a Health and Safety Representative. Your workplace should make sure that workers know how issues such as injuries or hazards are handled.</a:t>
            </a:r>
          </a:p>
          <a:p>
            <a:endParaRPr lang="en-US" i="1"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Notes to Trainers/Facilitators:  Consider</a:t>
            </a:r>
            <a:r>
              <a:rPr lang="en-US" b="1" baseline="0" dirty="0" smtClean="0">
                <a:solidFill>
                  <a:schemeClr val="tx1"/>
                </a:solidFill>
              </a:rPr>
              <a:t> having discussion 3 after presenting this slide.</a:t>
            </a:r>
            <a:endParaRPr lang="en-CA"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rPr>
              <a:t>The discussion questions for this part are sector specific.  Please select the discussion questions that are closely related to the workplace setting of your learners.  If you want to leave the questions to the end of the presentation, you can skip the discussion slide.</a:t>
            </a:r>
          </a:p>
          <a:p>
            <a:endParaRPr lang="en-CA" i="1" u="none"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23</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774943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“Stop and Think” about your Acute Care setting.</a:t>
            </a:r>
          </a:p>
          <a:p>
            <a:endParaRPr lang="en-CA" i="1" dirty="0" smtClean="0"/>
          </a:p>
          <a:p>
            <a:r>
              <a:rPr lang="en-CA" i="1" dirty="0" smtClean="0"/>
              <a:t>Do you know where your Occupational Health and Safety department is located?  </a:t>
            </a:r>
          </a:p>
          <a:p>
            <a:endParaRPr lang="en-CA" i="1" dirty="0" smtClean="0"/>
          </a:p>
          <a:p>
            <a:r>
              <a:rPr lang="en-CA" i="1" dirty="0" smtClean="0"/>
              <a:t>What should you do after hours when Occupational Health and Safety is closed?</a:t>
            </a:r>
          </a:p>
          <a:p>
            <a:endParaRPr lang="en-CA" i="1" dirty="0" smtClean="0"/>
          </a:p>
          <a:p>
            <a:r>
              <a:rPr lang="en-CA" i="1" dirty="0" smtClean="0"/>
              <a:t>Do you know who the members of your Joint Health and Safety Committee are?</a:t>
            </a:r>
          </a:p>
          <a:p>
            <a:endParaRPr lang="en-CA" i="1" dirty="0" smtClean="0"/>
          </a:p>
          <a:p>
            <a:r>
              <a:rPr lang="en-CA" i="1" dirty="0" smtClean="0"/>
              <a:t>If you know the answers to these questions, you are more likely to be able to fulfill your role and be part of a health and safety team.</a:t>
            </a:r>
          </a:p>
        </p:txBody>
      </p:sp>
      <p:sp>
        <p:nvSpPr>
          <p:cNvPr id="4" name="Slide Number Placeholder 3"/>
          <p:cNvSpPr>
            <a:spLocks noGrp="1"/>
          </p:cNvSpPr>
          <p:nvPr>
            <p:ph type="sldNum" sz="quarter" idx="10"/>
          </p:nvPr>
        </p:nvSpPr>
        <p:spPr/>
        <p:txBody>
          <a:bodyPr/>
          <a:lstStyle/>
          <a:p>
            <a:fld id="{62B5BCB0-CFF5-45C3-8259-3B1AC37A8D6B}" type="slidenum">
              <a:rPr lang="en-CA" smtClean="0"/>
              <a:t>24</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7964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Stop and Think</a:t>
            </a:r>
            <a:r>
              <a:rPr lang="en-US" sz="1200" i="1" kern="1200" dirty="0" smtClean="0">
                <a:solidFill>
                  <a:schemeClr val="tx1"/>
                </a:solidFill>
                <a:effectLst/>
                <a:latin typeface="+mn-lt"/>
                <a:ea typeface="+mn-ea"/>
                <a:cs typeface="+mn-cs"/>
              </a:rPr>
              <a:t>” about your health care setting.</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Does your workplace have more than 20 Workers?</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 have more than 20 Workers, who are the co-chairs and members on your Joint Health and Safety Committee?  How is information from the meetings shared?</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Who do you report to about a workplace hazard, illness or injury during business hours and after business hours?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your workplace has less than 20 Workers, who is your Health and Safety Representative and how do you contact them?</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If you know the answers to these questions, you are more likely to be able to fulfill your role and be part of a health and safety team.</a:t>
            </a:r>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25</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115629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Every Community Care setting is unique.  You may provide health care in a client’s home.  Or you may work in public health or provide health care in a clinic setting or an out-patient ambulatory care setting.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Your Community Care workplace may be a large provincial workplace or a smaller setting where there are fewer than 20 employees in total or perhaps your workplace has less than 5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Stop and Think</a:t>
            </a:r>
            <a:r>
              <a:rPr lang="en-US" sz="1200" i="1" kern="1200" dirty="0" smtClean="0">
                <a:solidFill>
                  <a:schemeClr val="tx1"/>
                </a:solidFill>
                <a:effectLst/>
                <a:latin typeface="+mn-lt"/>
                <a:ea typeface="+mn-ea"/>
                <a:cs typeface="+mn-cs"/>
              </a:rPr>
              <a:t>” about the following questions:  </a:t>
            </a:r>
            <a:endParaRPr lang="en-CA"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Is your workplace large enough to have a Joint Health and Safety Committee?</a:t>
            </a:r>
            <a:endParaRPr lang="en-CA"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Who would you contact if you had an occupational health and safety concern?</a:t>
            </a:r>
            <a:endParaRPr lang="en-CA"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would you find out who is responsible for health and safety in your workplace?  </a:t>
            </a:r>
            <a:endParaRPr lang="en-CA"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Who is your Health and Safety Representative and how do you contact him/her?</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If you know the answers to these questions, you are more likely to be able to fulfill your role and be part of a health and safety team.</a:t>
            </a:r>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26</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4216449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Reporting occupational illnesses or injuries is required under “the Act.”  </a:t>
            </a:r>
          </a:p>
          <a:p>
            <a:endParaRPr lang="en-CA" i="1" dirty="0" smtClean="0"/>
          </a:p>
          <a:p>
            <a:r>
              <a:rPr lang="en-CA" i="1" dirty="0" smtClean="0"/>
              <a:t>In order to report, first you must understand the definition of an “Occupational Illness” according to the Occupational Health and Safety Act.</a:t>
            </a:r>
          </a:p>
          <a:p>
            <a:endParaRPr lang="en-CA" i="1" dirty="0" smtClean="0"/>
          </a:p>
          <a:p>
            <a:r>
              <a:rPr lang="en-CA" i="1" dirty="0" smtClean="0"/>
              <a:t>It is defined </a:t>
            </a:r>
            <a:r>
              <a:rPr lang="en-CA" i="1" dirty="0" err="1" smtClean="0"/>
              <a:t>as:“a</a:t>
            </a:r>
            <a:r>
              <a:rPr lang="en-CA" i="1" dirty="0" smtClean="0"/>
              <a:t> condition that results from exposure to a physical, chemical or biological agent to the extent that the health of the Worker is impaired and includes an occupational disease for which the worker is entitled to benefits under the Workplace Safety and Insurance Board.”</a:t>
            </a:r>
          </a:p>
          <a:p>
            <a:endParaRPr lang="en-CA" i="1" dirty="0" smtClean="0"/>
          </a:p>
          <a:p>
            <a:r>
              <a:rPr lang="en-CA" i="1" dirty="0" smtClean="0"/>
              <a:t>Any injury that occurs at a workplace is an occupational injury and may need to be reported.</a:t>
            </a:r>
          </a:p>
          <a:p>
            <a:endParaRPr lang="en-CA" i="1" dirty="0"/>
          </a:p>
        </p:txBody>
      </p:sp>
      <p:sp>
        <p:nvSpPr>
          <p:cNvPr id="4" name="Slide Number Placeholder 3"/>
          <p:cNvSpPr>
            <a:spLocks noGrp="1"/>
          </p:cNvSpPr>
          <p:nvPr>
            <p:ph type="sldNum" sz="quarter" idx="10"/>
          </p:nvPr>
        </p:nvSpPr>
        <p:spPr/>
        <p:txBody>
          <a:bodyPr/>
          <a:lstStyle/>
          <a:p>
            <a:fld id="{62B5BCB0-CFF5-45C3-8259-3B1AC37A8D6B}" type="slidenum">
              <a:rPr lang="en-CA" smtClean="0"/>
              <a:t>27</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21018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Who needs to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Employers are responsible to report occupational illnesses or injuries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They must report to the following groups within 4 working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1" u="none" strike="noStrike" kern="1200" cap="none" spc="0" normalizeH="0" baseline="0" noProof="0" dirty="0" smtClean="0">
                <a:ln>
                  <a:noFill/>
                </a:ln>
                <a:solidFill>
                  <a:prstClr val="black"/>
                </a:solidFill>
                <a:effectLst/>
                <a:uLnTx/>
                <a:uFillTx/>
                <a:latin typeface="+mn-lt"/>
              </a:rPr>
              <a:t>the Joint Health and Safety Committee or Health and Safety Representative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1" u="none" strike="noStrike" kern="1200" cap="none" spc="0" normalizeH="0" baseline="0" noProof="0" dirty="0" smtClean="0">
                <a:ln>
                  <a:noFill/>
                </a:ln>
                <a:solidFill>
                  <a:prstClr val="black"/>
                </a:solidFill>
                <a:effectLst/>
                <a:uLnTx/>
                <a:uFillTx/>
                <a:latin typeface="+mn-lt"/>
              </a:rPr>
              <a:t>the trade union, if 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1" u="none" strike="noStrike" kern="1200" cap="none" spc="0" normalizeH="0" baseline="0" noProof="0" dirty="0" smtClean="0">
                <a:ln>
                  <a:noFill/>
                </a:ln>
                <a:solidFill>
                  <a:prstClr val="black"/>
                </a:solidFill>
                <a:effectLst/>
                <a:uLnTx/>
                <a:uFillTx/>
                <a:latin typeface="+mn-lt"/>
              </a:rPr>
              <a:t>the Ministry of Labour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Employers should be familiar with the reporting requirements, and with the information required to be included in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The employer may also have obligations to the Workplace Safety and Insurance Board (WSIB).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smtClean="0">
                <a:ln>
                  <a:noFill/>
                </a:ln>
                <a:solidFill>
                  <a:prstClr val="black"/>
                </a:solidFill>
                <a:effectLst/>
                <a:uLnTx/>
                <a:uFillTx/>
                <a:latin typeface="+mn-lt"/>
              </a:rPr>
              <a:t>If the illness is a reportable disease, then the Employer must also notify the Medical Officer of Health at your local Public Health Unit according to the Health Protection and Promotion Act (Ontario Regulation 559/91).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1" u="none" strike="noStrike" kern="1200" cap="none" spc="0" normalizeH="0" baseline="0" noProof="0" dirty="0" smtClean="0">
              <a:ln>
                <a:noFill/>
              </a:ln>
              <a:solidFill>
                <a:prstClr val="black"/>
              </a:solidFill>
              <a:effectLst/>
              <a:uLnTx/>
              <a:uFillTx/>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Notes to Trainers/Facilitators: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chemeClr val="tx1"/>
                </a:solidFill>
              </a:rPr>
              <a:t>The discussion questions</a:t>
            </a:r>
            <a:r>
              <a:rPr lang="en-US" b="1" baseline="0" dirty="0" smtClean="0">
                <a:solidFill>
                  <a:schemeClr val="tx1"/>
                </a:solidFill>
              </a:rPr>
              <a:t> for reporting are generic.  They are shown in the next slide.</a:t>
            </a:r>
            <a:endParaRPr lang="en-US" b="1"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solidFill>
                  <a:schemeClr val="tx1"/>
                </a:solidFill>
              </a:rPr>
              <a:t>If you have skipped the discussions, it’s time to arrange the discussions.</a:t>
            </a:r>
            <a:endParaRPr lang="en-CA" i="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chemeClr val="tx1"/>
                </a:solidFill>
              </a:rPr>
              <a:t>Please</a:t>
            </a:r>
            <a:r>
              <a:rPr lang="en-US" b="1" baseline="0" dirty="0" smtClean="0">
                <a:solidFill>
                  <a:schemeClr val="tx1"/>
                </a:solidFill>
              </a:rPr>
              <a:t>  introduce the case study after </a:t>
            </a:r>
            <a:r>
              <a:rPr lang="en-US" b="1" baseline="0" smtClean="0">
                <a:solidFill>
                  <a:schemeClr val="tx1"/>
                </a:solidFill>
              </a:rPr>
              <a:t>the discussions.</a:t>
            </a:r>
            <a:endParaRPr lang="en-US" b="1" baseline="0" dirty="0" smtClean="0">
              <a:solidFill>
                <a:schemeClr val="tx1"/>
              </a:solidFill>
            </a:endParaRPr>
          </a:p>
        </p:txBody>
      </p:sp>
      <p:sp>
        <p:nvSpPr>
          <p:cNvPr id="4" name="Slide Number Placeholder 3"/>
          <p:cNvSpPr>
            <a:spLocks noGrp="1"/>
          </p:cNvSpPr>
          <p:nvPr>
            <p:ph type="sldNum" sz="quarter" idx="10"/>
          </p:nvPr>
        </p:nvSpPr>
        <p:spPr/>
        <p:txBody>
          <a:bodyPr/>
          <a:lstStyle/>
          <a:p>
            <a:fld id="{62B5BCB0-CFF5-45C3-8259-3B1AC37A8D6B}" type="slidenum">
              <a:rPr lang="en-CA" smtClean="0"/>
              <a:t>28</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84988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Take a moment to “</a:t>
            </a:r>
            <a:r>
              <a:rPr lang="en-US" sz="1200" b="1" i="1" kern="1200" dirty="0" smtClean="0">
                <a:solidFill>
                  <a:schemeClr val="tx1"/>
                </a:solidFill>
                <a:effectLst/>
                <a:latin typeface="+mn-lt"/>
                <a:ea typeface="+mn-ea"/>
                <a:cs typeface="+mn-cs"/>
              </a:rPr>
              <a:t>stop and think</a:t>
            </a:r>
            <a:r>
              <a:rPr lang="en-US" sz="1200" i="1" kern="1200" dirty="0" smtClean="0">
                <a:solidFill>
                  <a:schemeClr val="tx1"/>
                </a:solidFill>
                <a:effectLst/>
                <a:latin typeface="+mn-lt"/>
                <a:ea typeface="+mn-ea"/>
                <a:cs typeface="+mn-cs"/>
              </a:rPr>
              <a:t>” about reporting responsibilities.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 a Worker, what do you need to report?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To whom do you need to report?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Who is responsible for reporting to the Ministry of </a:t>
            </a:r>
            <a:r>
              <a:rPr lang="en-US" sz="1200" i="1" kern="1200" dirty="0" err="1" smtClean="0">
                <a:solidFill>
                  <a:schemeClr val="tx1"/>
                </a:solidFill>
                <a:effectLst/>
                <a:latin typeface="+mn-lt"/>
                <a:ea typeface="+mn-ea"/>
                <a:cs typeface="+mn-cs"/>
              </a:rPr>
              <a:t>Labour</a:t>
            </a:r>
            <a:r>
              <a:rPr lang="en-US" sz="1200" i="1" kern="1200" dirty="0" smtClean="0">
                <a:solidFill>
                  <a:schemeClr val="tx1"/>
                </a:solidFill>
                <a:effectLst/>
                <a:latin typeface="+mn-lt"/>
                <a:ea typeface="+mn-ea"/>
                <a:cs typeface="+mn-cs"/>
              </a:rPr>
              <a:t>, trade union and your occupational health service?</a:t>
            </a:r>
            <a:endParaRPr lang="en-CA" sz="1200" kern="1200" dirty="0" smtClean="0">
              <a:solidFill>
                <a:schemeClr val="tx1"/>
              </a:solidFill>
              <a:effectLst/>
              <a:latin typeface="+mn-lt"/>
              <a:ea typeface="+mn-ea"/>
              <a:cs typeface="+mn-cs"/>
            </a:endParaRPr>
          </a:p>
          <a:p>
            <a:endParaRPr lang="en-US" dirty="0" smtClean="0"/>
          </a:p>
          <a:p>
            <a:r>
              <a:rPr lang="en-CA" sz="1200" i="1" kern="1200" dirty="0" smtClean="0">
                <a:solidFill>
                  <a:schemeClr val="tx1"/>
                </a:solidFill>
                <a:effectLst/>
                <a:latin typeface="+mn-lt"/>
                <a:ea typeface="+mn-ea"/>
                <a:cs typeface="+mn-cs"/>
              </a:rPr>
              <a:t>What does your employer have to report to the Medical Officer of Health at your local Public Health Unit?</a:t>
            </a:r>
            <a:endParaRPr lang="en-CA" dirty="0"/>
          </a:p>
        </p:txBody>
      </p:sp>
      <p:sp>
        <p:nvSpPr>
          <p:cNvPr id="4" name="Header Placeholder 3"/>
          <p:cNvSpPr>
            <a:spLocks noGrp="1"/>
          </p:cNvSpPr>
          <p:nvPr>
            <p:ph type="hdr" sz="quarter" idx="10"/>
          </p:nvPr>
        </p:nvSpPr>
        <p:spPr/>
        <p:txBody>
          <a:bodyPr/>
          <a:lstStyle/>
          <a:p>
            <a:pPr algn="ctr"/>
            <a:r>
              <a:rPr lang="en-US" smtClean="0"/>
              <a:t>IPAC Core Competencies Routine Practices</a:t>
            </a:r>
          </a:p>
          <a:p>
            <a:pPr algn="ctr"/>
            <a:r>
              <a:rPr lang="en-US" smtClean="0"/>
              <a:t>Occupational Health and Safety</a:t>
            </a:r>
            <a:endParaRPr lang="en-CA" dirty="0"/>
          </a:p>
        </p:txBody>
      </p:sp>
      <p:sp>
        <p:nvSpPr>
          <p:cNvPr id="5" name="Footer Placeholder 4"/>
          <p:cNvSpPr>
            <a:spLocks noGrp="1"/>
          </p:cNvSpPr>
          <p:nvPr>
            <p:ph type="ftr" sz="quarter" idx="11"/>
          </p:nvPr>
        </p:nvSpPr>
        <p:spPr/>
        <p:txBody>
          <a:bodyPr/>
          <a:lstStyle/>
          <a:p>
            <a:r>
              <a:rPr lang="en-US" smtClean="0"/>
              <a:t>Public Health Ontario</a:t>
            </a:r>
            <a:endParaRPr lang="en-CA" dirty="0"/>
          </a:p>
        </p:txBody>
      </p:sp>
      <p:sp>
        <p:nvSpPr>
          <p:cNvPr id="6" name="Slide Number Placeholder 5"/>
          <p:cNvSpPr>
            <a:spLocks noGrp="1"/>
          </p:cNvSpPr>
          <p:nvPr>
            <p:ph type="sldNum" sz="quarter" idx="12"/>
          </p:nvPr>
        </p:nvSpPr>
        <p:spPr/>
        <p:txBody>
          <a:bodyPr/>
          <a:lstStyle/>
          <a:p>
            <a:fld id="{62B5BCB0-CFF5-45C3-8259-3B1AC37A8D6B}" type="slidenum">
              <a:rPr lang="en-CA" smtClean="0"/>
              <a:t>29</a:t>
            </a:fld>
            <a:endParaRPr lang="en-CA"/>
          </a:p>
        </p:txBody>
      </p:sp>
    </p:spTree>
    <p:extLst>
      <p:ext uri="{BB962C8B-B14F-4D97-AF65-F5344CB8AC3E}">
        <p14:creationId xmlns:p14="http://schemas.microsoft.com/office/powerpoint/2010/main" val="202125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In this Occupational Health and Safety component of the Routine Practices module, you will learn about:</a:t>
            </a:r>
          </a:p>
          <a:p>
            <a:pPr marL="171450" indent="-171450">
              <a:buFont typeface="Arial" pitchFamily="34" charset="0"/>
              <a:buChar char="•"/>
            </a:pPr>
            <a:r>
              <a:rPr lang="en-CA" i="1" dirty="0" smtClean="0"/>
              <a:t>the Occupational Health and Safety Act,</a:t>
            </a:r>
          </a:p>
          <a:p>
            <a:pPr marL="171450" indent="-171450">
              <a:buFont typeface="Arial" pitchFamily="34" charset="0"/>
              <a:buChar char="•"/>
            </a:pPr>
            <a:r>
              <a:rPr lang="en-CA" i="1" dirty="0" smtClean="0"/>
              <a:t>the Internal Responsibility System (commonly called the “IRS”) and </a:t>
            </a:r>
          </a:p>
          <a:p>
            <a:pPr marL="171450" indent="-171450">
              <a:buFont typeface="Arial" pitchFamily="34" charset="0"/>
              <a:buChar char="•"/>
            </a:pPr>
            <a:r>
              <a:rPr lang="en-CA" i="1" dirty="0" smtClean="0"/>
              <a:t>the procedure for reporting illnesses and injuries that are related to work.</a:t>
            </a:r>
          </a:p>
          <a:p>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3</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934596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Summary</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The Occupational Health and Safety Act sets out the duties of Employers, Supervisors and Workers to keep the workplace safe.</a:t>
            </a:r>
            <a:endParaRPr lang="en-CA"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The Internal Responsibility System works best when everyone works together to support a culture of safety.</a:t>
            </a:r>
            <a:endParaRPr lang="en-CA"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Injuries and illnesses related to work must be reported immediately.</a:t>
            </a:r>
            <a:endParaRPr lang="en-CA" sz="1200" i="1" kern="1200" dirty="0" smtClean="0">
              <a:solidFill>
                <a:schemeClr val="tx1"/>
              </a:solidFill>
              <a:effectLst/>
              <a:latin typeface="+mn-lt"/>
              <a:ea typeface="+mn-ea"/>
              <a:cs typeface="+mn-cs"/>
            </a:endParaRPr>
          </a:p>
          <a:p>
            <a:endParaRPr lang="en-US" dirty="0" smtClean="0"/>
          </a:p>
          <a:p>
            <a:r>
              <a:rPr kumimoji="0" lang="en-US" sz="1200" b="1" i="0" u="none" strike="noStrike" kern="1200" cap="none" spc="0" normalizeH="0" baseline="0" noProof="0" dirty="0" smtClean="0">
                <a:ln>
                  <a:noFill/>
                </a:ln>
                <a:solidFill>
                  <a:prstClr val="black"/>
                </a:solidFill>
                <a:effectLst/>
                <a:uLnTx/>
                <a:uFillTx/>
                <a:latin typeface="+mn-lt"/>
              </a:rPr>
              <a:t>Notes to Trainers/Facilitators: You can administer the test after presenting the summary.</a:t>
            </a:r>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30</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55724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Occupational Health and Safety is a very important component of Routine Practices.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While there are many kinds of occupational illnesses and injuries, in this component we will focus on illnesses and injuries related to infection prevention and control.</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4</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244519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After finishing this component, you will be able to:</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explain the purpose of the Occupational Health and Safety Act (also known as “the Act”),</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identify the roles of Employers, Supervisors and Workers in the Internal Responsibility System (or IRS), and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know how to report illnesses and injuries related to 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Act” uses the term “Workers”.  In </a:t>
            </a:r>
            <a:r>
              <a:rPr lang="en-US" sz="1200" b="1" i="1" kern="1200" dirty="0" smtClean="0">
                <a:solidFill>
                  <a:schemeClr val="tx1"/>
                </a:solidFill>
                <a:effectLst/>
                <a:latin typeface="+mn-lt"/>
                <a:ea typeface="+mn-ea"/>
                <a:cs typeface="+mn-cs"/>
              </a:rPr>
              <a:t>your</a:t>
            </a:r>
            <a:r>
              <a:rPr lang="en-US" sz="1200" i="1" kern="1200" dirty="0" smtClean="0">
                <a:solidFill>
                  <a:schemeClr val="tx1"/>
                </a:solidFill>
                <a:effectLst/>
                <a:latin typeface="+mn-lt"/>
                <a:ea typeface="+mn-ea"/>
                <a:cs typeface="+mn-cs"/>
              </a:rPr>
              <a:t> workplace, a health care setting, </a:t>
            </a:r>
            <a:r>
              <a:rPr lang="en-US" sz="1200" b="1" i="1" kern="1200" dirty="0" smtClean="0">
                <a:solidFill>
                  <a:schemeClr val="tx1"/>
                </a:solidFill>
                <a:effectLst/>
                <a:latin typeface="+mn-lt"/>
                <a:ea typeface="+mn-ea"/>
                <a:cs typeface="+mn-cs"/>
              </a:rPr>
              <a:t>you</a:t>
            </a:r>
            <a:r>
              <a:rPr lang="en-US" sz="1200" i="1" kern="1200" dirty="0" smtClean="0">
                <a:solidFill>
                  <a:schemeClr val="tx1"/>
                </a:solidFill>
                <a:effectLst/>
                <a:latin typeface="+mn-lt"/>
                <a:ea typeface="+mn-ea"/>
                <a:cs typeface="+mn-cs"/>
              </a:rPr>
              <a:t> may be called “staff” or “health care provider” or “health care worker”.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For the purposes of this component, we will use the term “Worker”. </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5</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68685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 may be familiar with some of these headlines:</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“Safer Needles a Must,”</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“Ministry Focusing on Infection Control Hazards,” or</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“Influenza Immunization Saves Lives”.</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By teaching you about occupational health and safety, we are trying to prevent workplace illnesses and injuries like those you’ve heard about in the news. </a:t>
            </a:r>
          </a:p>
          <a:p>
            <a:endParaRPr lang="en-US" sz="1200" i="1" kern="1200" dirty="0" smtClean="0">
              <a:solidFill>
                <a:schemeClr val="tx1"/>
              </a:solidFill>
              <a:effectLst/>
              <a:latin typeface="+mn-lt"/>
              <a:ea typeface="+mn-ea"/>
              <a:cs typeface="+mn-cs"/>
            </a:endParaRPr>
          </a:p>
          <a:p>
            <a:r>
              <a:rPr lang="en-US" b="1" dirty="0" smtClean="0">
                <a:solidFill>
                  <a:schemeClr val="tx1"/>
                </a:solidFill>
              </a:rPr>
              <a:t>Notes to Trainers/Facilitators:  Consider</a:t>
            </a:r>
            <a:r>
              <a:rPr lang="en-US" b="1" baseline="0" dirty="0" smtClean="0">
                <a:solidFill>
                  <a:schemeClr val="tx1"/>
                </a:solidFill>
              </a:rPr>
              <a:t> raising  “Questions for Introduction” after presenting this slide.  </a:t>
            </a:r>
          </a:p>
          <a:p>
            <a:r>
              <a:rPr lang="en-US" b="0" baseline="0" dirty="0" smtClean="0">
                <a:solidFill>
                  <a:schemeClr val="tx1"/>
                </a:solidFill>
              </a:rPr>
              <a:t>The discussion questions for this part are the same for Acute Care, Long-term Care and Community Care.  If you want to leave the questions to the end of the presentation, you can skip the following slide.</a:t>
            </a:r>
            <a:endParaRPr lang="en-CA" b="0" dirty="0">
              <a:solidFill>
                <a:schemeClr val="tx1"/>
              </a:solidFill>
            </a:endParaRPr>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6</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84847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smtClean="0"/>
              <a:t>Take a moment to “stop and think” about illnesses or injuries you may have heard about in your health care setting.</a:t>
            </a:r>
          </a:p>
          <a:p>
            <a:endParaRPr lang="en-CA" i="1" dirty="0" smtClean="0"/>
          </a:p>
          <a:p>
            <a:r>
              <a:rPr lang="en-CA" i="1" dirty="0" smtClean="0"/>
              <a:t>Do you know a Worker who was exposed to an infectious illness or communicable disease, such as influenza or </a:t>
            </a:r>
            <a:r>
              <a:rPr lang="en-CA" i="1" dirty="0" err="1" smtClean="0"/>
              <a:t>norovirus</a:t>
            </a:r>
            <a:r>
              <a:rPr lang="en-CA" i="1" dirty="0" smtClean="0"/>
              <a:t>, while at work?</a:t>
            </a:r>
          </a:p>
          <a:p>
            <a:endParaRPr lang="en-CA" i="1" dirty="0" smtClean="0"/>
          </a:p>
          <a:p>
            <a:r>
              <a:rPr lang="en-CA" i="1" dirty="0" smtClean="0"/>
              <a:t>What kind of illnesses or injuries were they?</a:t>
            </a:r>
          </a:p>
          <a:p>
            <a:endParaRPr lang="en-CA" i="1" dirty="0" smtClean="0"/>
          </a:p>
          <a:p>
            <a:r>
              <a:rPr lang="en-CA" i="1" dirty="0" smtClean="0"/>
              <a:t>How can exposures be prevented?</a:t>
            </a:r>
          </a:p>
          <a:p>
            <a:endParaRPr lang="en-CA" dirty="0"/>
          </a:p>
        </p:txBody>
      </p:sp>
      <p:sp>
        <p:nvSpPr>
          <p:cNvPr id="4" name="Slide Number Placeholder 3"/>
          <p:cNvSpPr>
            <a:spLocks noGrp="1"/>
          </p:cNvSpPr>
          <p:nvPr>
            <p:ph type="sldNum" sz="quarter" idx="10"/>
          </p:nvPr>
        </p:nvSpPr>
        <p:spPr/>
        <p:txBody>
          <a:bodyPr/>
          <a:lstStyle/>
          <a:p>
            <a:fld id="{62B5BCB0-CFF5-45C3-8259-3B1AC37A8D6B}" type="slidenum">
              <a:rPr lang="en-CA" smtClean="0"/>
              <a:t>7</a:t>
            </a:fld>
            <a:endParaRPr lang="en-CA"/>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384573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Let’s talk about our first objective, learning about the Occupational Health and Safety Act.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The Occupational Health and Safety Act provides us with the legal framework and the tools to achieve the goal of making our workplaces safe and healthy. It sets out the rights and duties of all parties in the workplace.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Employers should note that the Act makes it clear that the employers have the greatest responsibilities with respect to health and safety in the workplace. However, all workplace parties have a role and a responsibility for promoting health and safety in the workplace. This is the basis for the Internal Responsibility System. Every improvement in occupational health and safety benefits all of us. Through cooperation and commitment, we can make a safer and healthier place in which to work</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Whether you are an Employer, Supervisor or Worker, you need to learn about your duties according to “the Act”.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8</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1875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Let’s learn more about the duties of Employers under “the Act”.</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Employers must:</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make sure workers know about hazards and dangers by providing information, instruction and supervision on how to work safely</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make sure supervisors know what is required to protect workers’ health and safety on the job</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create workplace health and safety policies and procedures</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make sure everyone follows the law and the workplace health and safety policies and procedures</a:t>
            </a:r>
            <a:endParaRPr lang="en-CA" sz="1200" kern="1200" dirty="0" smtClean="0">
              <a:solidFill>
                <a:schemeClr val="tx1"/>
              </a:solidFill>
              <a:effectLst/>
              <a:latin typeface="+mn-lt"/>
              <a:ea typeface="+mn-ea"/>
              <a:cs typeface="+mn-cs"/>
            </a:endParaRPr>
          </a:p>
          <a:p>
            <a:pPr marL="171450" lvl="0" indent="-171450">
              <a:buFont typeface="Arial" pitchFamily="34" charset="0"/>
              <a:buChar char="•"/>
            </a:pPr>
            <a:r>
              <a:rPr lang="en-CA" sz="1200" i="1" kern="1200" dirty="0" smtClean="0">
                <a:solidFill>
                  <a:schemeClr val="tx1"/>
                </a:solidFill>
                <a:effectLst/>
                <a:latin typeface="+mn-lt"/>
                <a:ea typeface="+mn-ea"/>
                <a:cs typeface="+mn-cs"/>
              </a:rPr>
              <a:t>provide appropriate personal protective equipment</a:t>
            </a:r>
          </a:p>
          <a:p>
            <a:pPr marL="171450" lvl="0" indent="-171450">
              <a:buFont typeface="Arial" pitchFamily="34" charset="0"/>
              <a:buChar char="•"/>
            </a:pPr>
            <a:r>
              <a:rPr lang="en-CA" sz="1200" i="1" kern="1200" dirty="0" smtClean="0">
                <a:solidFill>
                  <a:schemeClr val="tx1"/>
                </a:solidFill>
                <a:effectLst/>
                <a:latin typeface="+mn-lt"/>
                <a:ea typeface="+mn-ea"/>
                <a:cs typeface="+mn-cs"/>
              </a:rPr>
              <a:t>make sure workers wear and use the right protective equipment</a:t>
            </a: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i="1" kern="1200" dirty="0" smtClean="0">
                <a:solidFill>
                  <a:schemeClr val="tx1"/>
                </a:solidFill>
                <a:effectLst/>
                <a:latin typeface="+mn-lt"/>
                <a:ea typeface="+mn-ea"/>
                <a:cs typeface="+mn-cs"/>
              </a:rPr>
              <a:t>do everything reasonable in the circumstances to protect workers from being hurt or getting a work-related illness</a:t>
            </a:r>
            <a:endParaRPr lang="en-CA" sz="1200" i="0" kern="1200" dirty="0" smtClean="0">
              <a:solidFill>
                <a:schemeClr val="tx1"/>
              </a:solidFill>
              <a:effectLst/>
              <a:latin typeface="+mn-lt"/>
              <a:ea typeface="+mn-ea"/>
              <a:cs typeface="+mn-cs"/>
            </a:endParaRPr>
          </a:p>
          <a:p>
            <a:pPr marL="0" indent="0">
              <a:buFont typeface="Arial" pitchFamily="34" charset="0"/>
              <a:buNone/>
            </a:pPr>
            <a:endParaRPr lang="en-CA" sz="1200" i="1" kern="1200" dirty="0" smtClean="0">
              <a:solidFill>
                <a:schemeClr val="tx1"/>
              </a:solidFill>
              <a:effectLst/>
              <a:latin typeface="+mn-lt"/>
              <a:ea typeface="+mn-ea"/>
              <a:cs typeface="+mn-cs"/>
            </a:endParaRPr>
          </a:p>
          <a:p>
            <a:pPr marL="0" indent="0">
              <a:buFont typeface="Arial" pitchFamily="34" charset="0"/>
              <a:buNone/>
            </a:pPr>
            <a:r>
              <a:rPr lang="en-CA" sz="1200" i="1" kern="1200" dirty="0" smtClean="0">
                <a:solidFill>
                  <a:schemeClr val="tx1"/>
                </a:solidFill>
                <a:effectLst/>
                <a:latin typeface="+mn-lt"/>
                <a:ea typeface="+mn-ea"/>
                <a:cs typeface="+mn-cs"/>
              </a:rPr>
              <a:t>An infection prevention and control example of protective equipment might be Personal Protective Equipment (or PPE) and safety-engineered needles.</a:t>
            </a:r>
            <a:endParaRPr lang="en-CA" sz="1200" kern="1200" dirty="0" smtClean="0">
              <a:solidFill>
                <a:schemeClr val="tx1"/>
              </a:solidFill>
              <a:effectLst/>
              <a:latin typeface="+mn-lt"/>
              <a:ea typeface="+mn-ea"/>
              <a:cs typeface="+mn-cs"/>
            </a:endParaRPr>
          </a:p>
          <a:p>
            <a:endParaRPr lang="en-CA" sz="1200" i="1" kern="1200" dirty="0" smtClean="0">
              <a:solidFill>
                <a:schemeClr val="tx1"/>
              </a:solidFill>
              <a:effectLst/>
              <a:latin typeface="+mn-lt"/>
              <a:ea typeface="+mn-ea"/>
              <a:cs typeface="+mn-cs"/>
            </a:endParaRPr>
          </a:p>
          <a:p>
            <a:r>
              <a:rPr lang="en-CA" sz="1200" i="1" kern="1200" dirty="0" smtClean="0">
                <a:solidFill>
                  <a:schemeClr val="tx1"/>
                </a:solidFill>
                <a:effectLst/>
                <a:latin typeface="+mn-lt"/>
                <a:ea typeface="+mn-ea"/>
                <a:cs typeface="+mn-cs"/>
              </a:rPr>
              <a:t>Employers are also required to report certain occupational injuries and illnesses.  We will describe Employer reporting responsibilities in more detail later on in this component.</a:t>
            </a:r>
            <a:endParaRPr lang="en-CA" dirty="0"/>
          </a:p>
        </p:txBody>
      </p:sp>
      <p:sp>
        <p:nvSpPr>
          <p:cNvPr id="4" name="Slide Number Placeholder 3"/>
          <p:cNvSpPr>
            <a:spLocks noGrp="1"/>
          </p:cNvSpPr>
          <p:nvPr>
            <p:ph type="sldNum" sz="quarter" idx="10"/>
          </p:nvPr>
        </p:nvSpPr>
        <p:spPr/>
        <p:txBody>
          <a:bodyPr/>
          <a:lstStyle/>
          <a:p>
            <a:fld id="{5DC7E6E9-1BA8-4B6D-B67E-D45D3C940C16}" type="slidenum">
              <a:rPr lang="en-CA" smtClean="0">
                <a:solidFill>
                  <a:prstClr val="black"/>
                </a:solidFill>
              </a:rPr>
              <a:pPr/>
              <a:t>9</a:t>
            </a:fld>
            <a:endParaRPr lang="en-CA">
              <a:solidFill>
                <a:prstClr val="black"/>
              </a:solidFill>
            </a:endParaRPr>
          </a:p>
        </p:txBody>
      </p:sp>
      <p:sp>
        <p:nvSpPr>
          <p:cNvPr id="5" name="Footer Placeholder 4"/>
          <p:cNvSpPr>
            <a:spLocks noGrp="1"/>
          </p:cNvSpPr>
          <p:nvPr>
            <p:ph type="ftr" sz="quarter" idx="11"/>
          </p:nvPr>
        </p:nvSpPr>
        <p:spPr/>
        <p:txBody>
          <a:bodyPr/>
          <a:lstStyle/>
          <a:p>
            <a:r>
              <a:rPr lang="en-US" smtClean="0"/>
              <a:t>Public Health Ontario</a:t>
            </a:r>
            <a:endParaRPr lang="en-CA"/>
          </a:p>
        </p:txBody>
      </p:sp>
      <p:sp>
        <p:nvSpPr>
          <p:cNvPr id="6" name="Header Placeholder 5"/>
          <p:cNvSpPr>
            <a:spLocks noGrp="1"/>
          </p:cNvSpPr>
          <p:nvPr>
            <p:ph type="hdr" sz="quarter" idx="12"/>
          </p:nvPr>
        </p:nvSpPr>
        <p:spPr/>
        <p:txBody>
          <a:bodyPr/>
          <a:lstStyle/>
          <a:p>
            <a:pPr algn="ctr"/>
            <a:r>
              <a:rPr lang="en-US" smtClean="0"/>
              <a:t>IPAC Core Competencies Routine Practices</a:t>
            </a:r>
          </a:p>
          <a:p>
            <a:pPr algn="ctr"/>
            <a:r>
              <a:rPr lang="en-US" smtClean="0"/>
              <a:t>Occupational Health and Safety</a:t>
            </a:r>
            <a:endParaRPr lang="en-CA" dirty="0"/>
          </a:p>
        </p:txBody>
      </p:sp>
    </p:spTree>
    <p:extLst>
      <p:ext uri="{BB962C8B-B14F-4D97-AF65-F5344CB8AC3E}">
        <p14:creationId xmlns:p14="http://schemas.microsoft.com/office/powerpoint/2010/main" val="89521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4596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5105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380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9357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271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0903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3014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4889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193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5054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9645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8567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5481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3327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3436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8587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4089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1212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3074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59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2678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7377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50101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692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0502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6364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657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3318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7930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39591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2639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6418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9721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014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041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r>
              <a:rPr lang="en-US" smtClean="0">
                <a:solidFill>
                  <a:prstClr val="black"/>
                </a:solidFill>
              </a:rPr>
              <a:t>11/7/2013</a:t>
            </a: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501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3B5FCC5-C63F-401A-BD9D-B669F3A82322}" type="datetime1">
              <a:rPr lang="en-US">
                <a:solidFill>
                  <a:prstClr val="black"/>
                </a:solidFill>
              </a:rPr>
              <a:pPr>
                <a:defRPr/>
              </a:pPr>
              <a:t>3/6/2019</a:t>
            </a:fld>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36A125E-DC6A-4D0B-A2B9-C176AF270FC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3415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hart Placeholder 7"/>
          <p:cNvSpPr>
            <a:spLocks noGrp="1"/>
          </p:cNvSpPr>
          <p:nvPr>
            <p:ph type="chart" sz="quarter" idx="13"/>
          </p:nvPr>
        </p:nvSpPr>
        <p:spPr>
          <a:xfrm>
            <a:off x="1676400" y="2971800"/>
            <a:ext cx="7010400" cy="3352800"/>
          </a:xfrm>
        </p:spPr>
        <p:txBody>
          <a:bodyPr rtlCol="0">
            <a:normAutofit/>
          </a:bodyPr>
          <a:lstStyle/>
          <a:p>
            <a:pPr lvl="0"/>
            <a:endParaRPr lang="en-US" noProof="0" dirty="0"/>
          </a:p>
        </p:txBody>
      </p:sp>
      <p:sp>
        <p:nvSpPr>
          <p:cNvPr id="10" name="Text Placeholder 9"/>
          <p:cNvSpPr>
            <a:spLocks noGrp="1"/>
          </p:cNvSpPr>
          <p:nvPr>
            <p:ph type="body" sz="quarter" idx="14"/>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7C255E17-6C73-416A-AAA7-4CDAA9B80ED6}" type="datetime1">
              <a:rPr lang="en-US">
                <a:solidFill>
                  <a:prstClr val="black"/>
                </a:solidFill>
              </a:rPr>
              <a:pPr>
                <a:defRPr/>
              </a:pPr>
              <a:t>3/6/2019</a:t>
            </a:fld>
            <a:endParaRPr lang="en-US">
              <a:solidFill>
                <a:prstClr val="black"/>
              </a:solidFill>
            </a:endParaRPr>
          </a:p>
        </p:txBody>
      </p:sp>
      <p:sp>
        <p:nvSpPr>
          <p:cNvPr id="7" name="Footer Placeholder 4"/>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7"/>
          </p:nvPr>
        </p:nvSpPr>
        <p:spPr/>
        <p:txBody>
          <a:bodyPr/>
          <a:lstStyle>
            <a:lvl1pPr>
              <a:defRPr/>
            </a:lvl1pPr>
          </a:lstStyle>
          <a:p>
            <a:pPr>
              <a:defRPr/>
            </a:pPr>
            <a:fld id="{65EFC78A-7E0F-4A9D-A5A1-DD7CBDA847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1216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8" name="Chart Placeholder 7"/>
          <p:cNvSpPr>
            <a:spLocks noGrp="1"/>
          </p:cNvSpPr>
          <p:nvPr>
            <p:ph type="chart" sz="quarter" idx="16"/>
          </p:nvPr>
        </p:nvSpPr>
        <p:spPr>
          <a:xfrm>
            <a:off x="3048000" y="1752600"/>
            <a:ext cx="5638800" cy="4572000"/>
          </a:xfrm>
        </p:spPr>
        <p:txBody>
          <a:bodyPr rtlCol="0">
            <a:normAutofit/>
          </a:bodyPr>
          <a:lstStyle/>
          <a:p>
            <a:pPr lvl="0"/>
            <a:endParaRPr lang="en-US" noProof="0"/>
          </a:p>
        </p:txBody>
      </p:sp>
      <p:sp>
        <p:nvSpPr>
          <p:cNvPr id="6" name="Date Placeholder 3"/>
          <p:cNvSpPr>
            <a:spLocks noGrp="1"/>
          </p:cNvSpPr>
          <p:nvPr>
            <p:ph type="dt" sz="half" idx="17"/>
          </p:nvPr>
        </p:nvSpPr>
        <p:spPr/>
        <p:txBody>
          <a:bodyPr/>
          <a:lstStyle>
            <a:lvl1pPr>
              <a:defRPr/>
            </a:lvl1pPr>
          </a:lstStyle>
          <a:p>
            <a:pPr>
              <a:defRPr/>
            </a:pPr>
            <a:fld id="{5E858BF2-EE98-43C2-88D6-AC89113486ED}" type="datetime1">
              <a:rPr lang="en-US">
                <a:solidFill>
                  <a:prstClr val="black"/>
                </a:solidFill>
              </a:rPr>
              <a:pPr>
                <a:defRPr/>
              </a:pPr>
              <a:t>3/6/2019</a:t>
            </a:fld>
            <a:endParaRPr lang="en-US">
              <a:solidFill>
                <a:prstClr val="black"/>
              </a:solidFill>
            </a:endParaRPr>
          </a:p>
        </p:txBody>
      </p:sp>
      <p:sp>
        <p:nvSpPr>
          <p:cNvPr id="7" name="Footer Placeholder 4"/>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9"/>
          </p:nvPr>
        </p:nvSpPr>
        <p:spPr/>
        <p:txBody>
          <a:bodyPr/>
          <a:lstStyle>
            <a:lvl1pPr>
              <a:defRPr/>
            </a:lvl1pPr>
          </a:lstStyle>
          <a:p>
            <a:pPr>
              <a:defRPr/>
            </a:pPr>
            <a:fld id="{DC051997-E69C-4D5E-8478-425EBCD5781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171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rtlCol="0">
            <a:normAutofit/>
          </a:bodyPr>
          <a:lstStyle/>
          <a:p>
            <a:pPr lvl="0"/>
            <a:endParaRPr lang="en-US" noProof="0"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457200" y="2971800"/>
            <a:ext cx="1219200" cy="533400"/>
          </a:xfrm>
        </p:spPr>
        <p:txBody>
          <a:bodyPr lIns="0" tIns="0" rIns="0" bIns="0">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fld id="{F50ED0D0-5734-46DB-9F89-9D424544FA55}" type="datetime1">
              <a:rPr lang="en-US">
                <a:solidFill>
                  <a:prstClr val="black"/>
                </a:solidFill>
              </a:rPr>
              <a:pPr>
                <a:defRPr/>
              </a:pPr>
              <a:t>3/6/2019</a:t>
            </a:fld>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DC0129B2-7041-4B8B-BD6F-19FA7A8252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0521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rtlCol="0">
            <a:normAutofit/>
          </a:bodyPr>
          <a:lstStyle/>
          <a:p>
            <a:pPr lvl="0"/>
            <a:endParaRPr lang="en-US" noProof="0"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4"/>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smtClean="0"/>
              <a:t>Click to edit Master text styles</a:t>
            </a:r>
          </a:p>
        </p:txBody>
      </p:sp>
      <p:sp>
        <p:nvSpPr>
          <p:cNvPr id="6" name="Date Placeholder 3"/>
          <p:cNvSpPr>
            <a:spLocks noGrp="1"/>
          </p:cNvSpPr>
          <p:nvPr>
            <p:ph type="dt" sz="half" idx="16"/>
          </p:nvPr>
        </p:nvSpPr>
        <p:spPr/>
        <p:txBody>
          <a:bodyPr/>
          <a:lstStyle>
            <a:lvl1pPr>
              <a:defRPr/>
            </a:lvl1pPr>
          </a:lstStyle>
          <a:p>
            <a:pPr>
              <a:defRPr/>
            </a:pPr>
            <a:fld id="{9913DAEC-5A71-43CC-8443-531928FD547D}" type="datetime1">
              <a:rPr lang="en-US">
                <a:solidFill>
                  <a:prstClr val="black"/>
                </a:solidFill>
              </a:rPr>
              <a:pPr>
                <a:defRPr/>
              </a:pPr>
              <a:t>3/6/2019</a:t>
            </a:fld>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a:lvl1pPr>
          </a:lstStyle>
          <a:p>
            <a:pPr>
              <a:defRPr/>
            </a:pPr>
            <a:fld id="{0DBB3296-763B-40EC-83A6-F7C8445402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4968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46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34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67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0274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670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84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494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32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339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71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805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0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3443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8572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4997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11/7/2013</a:t>
            </a:r>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8640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11/7/2013</a:t>
            </a:r>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477A9-0C99-4804-9B1E-1BCA91BFD9E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9668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56" r:id="rId12"/>
    <p:sldLayoutId id="2147483758" r:id="rId13"/>
    <p:sldLayoutId id="2147483759" r:id="rId14"/>
    <p:sldLayoutId id="2147483760" r:id="rId15"/>
    <p:sldLayoutId id="2147483761" r:id="rId16"/>
    <p:sldLayoutId id="2147483740" r:id="rId17"/>
    <p:sldLayoutId id="2147483742" r:id="rId18"/>
    <p:sldLayoutId id="2147483743" r:id="rId19"/>
    <p:sldLayoutId id="2147483744" r:id="rId20"/>
    <p:sldLayoutId id="2147483745" r:id="rId21"/>
    <p:sldLayoutId id="2147483772" r:id="rId22"/>
    <p:sldLayoutId id="2147483774" r:id="rId23"/>
    <p:sldLayoutId id="2147483775" r:id="rId24"/>
    <p:sldLayoutId id="2147483776" r:id="rId25"/>
    <p:sldLayoutId id="2147483777" r:id="rId26"/>
    <p:sldLayoutId id="2147483788" r:id="rId27"/>
    <p:sldLayoutId id="2147483790" r:id="rId28"/>
    <p:sldLayoutId id="2147483791" r:id="rId29"/>
    <p:sldLayoutId id="2147483792" r:id="rId30"/>
    <p:sldLayoutId id="2147483793" r:id="rId31"/>
    <p:sldLayoutId id="2147483804" r:id="rId32"/>
    <p:sldLayoutId id="2147483806" r:id="rId33"/>
    <p:sldLayoutId id="2147483807" r:id="rId34"/>
    <p:sldLayoutId id="2147483808" r:id="rId35"/>
    <p:sldLayoutId id="2147483809" r:id="rId36"/>
    <p:sldLayoutId id="2147483820" r:id="rId37"/>
    <p:sldLayoutId id="2147483822" r:id="rId38"/>
    <p:sldLayoutId id="2147483823" r:id="rId39"/>
    <p:sldLayoutId id="2147483824" r:id="rId40"/>
    <p:sldLayoutId id="2147483825" r:id="rId41"/>
    <p:sldLayoutId id="2147483836" r:id="rId42"/>
    <p:sldLayoutId id="2147483838" r:id="rId43"/>
    <p:sldLayoutId id="2147483839" r:id="rId44"/>
    <p:sldLayoutId id="2147483840" r:id="rId45"/>
    <p:sldLayoutId id="2147483841" r:id="rId4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11/7/2013</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29EFC-03C9-41E6-9415-CCB26363A0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4842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47.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6.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4.jp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10.xml"/><Relationship Id="rId5" Type="http://schemas.openxmlformats.org/officeDocument/2006/relationships/tags" Target="../tags/tag7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14.jp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notesSlide" Target="../notesSlides/notesSlide11.xml"/><Relationship Id="rId2" Type="http://schemas.openxmlformats.org/officeDocument/2006/relationships/tags" Target="../tags/tag78.xml"/><Relationship Id="rId16" Type="http://schemas.openxmlformats.org/officeDocument/2006/relationships/image" Target="../media/image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slideLayout" Target="../slideLayouts/slideLayout47.xml"/><Relationship Id="rId5" Type="http://schemas.openxmlformats.org/officeDocument/2006/relationships/tags" Target="../tags/tag81.xml"/><Relationship Id="rId15" Type="http://schemas.openxmlformats.org/officeDocument/2006/relationships/image" Target="../media/image17.png"/><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notesSlide" Target="../notesSlides/notesSlide1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13.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image" Target="../media/image18.jpg"/><Relationship Id="rId3" Type="http://schemas.openxmlformats.org/officeDocument/2006/relationships/tags" Target="../tags/tag94.xml"/><Relationship Id="rId21" Type="http://schemas.openxmlformats.org/officeDocument/2006/relationships/image" Target="../media/image16.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notesSlide" Target="../notesSlides/notesSlide13.xml"/><Relationship Id="rId2" Type="http://schemas.openxmlformats.org/officeDocument/2006/relationships/tags" Target="../tags/tag93.xml"/><Relationship Id="rId16" Type="http://schemas.openxmlformats.org/officeDocument/2006/relationships/slideLayout" Target="../slideLayouts/slideLayout47.xml"/><Relationship Id="rId20" Type="http://schemas.openxmlformats.org/officeDocument/2006/relationships/image" Target="../media/image15.pn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2.png"/><Relationship Id="rId10" Type="http://schemas.openxmlformats.org/officeDocument/2006/relationships/tags" Target="../tags/tag101.xml"/><Relationship Id="rId19" Type="http://schemas.openxmlformats.org/officeDocument/2006/relationships/image" Target="../media/image6.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image" Target="../media/image6.png"/><Relationship Id="rId3" Type="http://schemas.openxmlformats.org/officeDocument/2006/relationships/tags" Target="../tags/tag109.xml"/><Relationship Id="rId21" Type="http://schemas.microsoft.com/office/2007/relationships/hdphoto" Target="../media/hdphoto1.wdp"/><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image" Target="../media/image18.jpg"/><Relationship Id="rId2" Type="http://schemas.openxmlformats.org/officeDocument/2006/relationships/tags" Target="../tags/tag108.xml"/><Relationship Id="rId16" Type="http://schemas.openxmlformats.org/officeDocument/2006/relationships/notesSlide" Target="../notesSlides/notesSlide14.xml"/><Relationship Id="rId20" Type="http://schemas.openxmlformats.org/officeDocument/2006/relationships/image" Target="../media/image19.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image" Target="../media/image2.png"/><Relationship Id="rId5" Type="http://schemas.openxmlformats.org/officeDocument/2006/relationships/tags" Target="../tags/tag111.xml"/><Relationship Id="rId15" Type="http://schemas.openxmlformats.org/officeDocument/2006/relationships/slideLayout" Target="../slideLayouts/slideLayout47.xml"/><Relationship Id="rId23" Type="http://schemas.microsoft.com/office/2007/relationships/hdphoto" Target="../media/hdphoto2.wdp"/><Relationship Id="rId10" Type="http://schemas.openxmlformats.org/officeDocument/2006/relationships/tags" Target="../tags/tag116.xml"/><Relationship Id="rId19" Type="http://schemas.openxmlformats.org/officeDocument/2006/relationships/image" Target="../media/image15.png"/><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image" Target="../media/image6.png"/><Relationship Id="rId3" Type="http://schemas.openxmlformats.org/officeDocument/2006/relationships/tags" Target="../tags/tag123.xml"/><Relationship Id="rId21" Type="http://schemas.openxmlformats.org/officeDocument/2006/relationships/image" Target="../media/image19.png"/><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image" Target="../media/image18.jpg"/><Relationship Id="rId2" Type="http://schemas.openxmlformats.org/officeDocument/2006/relationships/tags" Target="../tags/tag122.xml"/><Relationship Id="rId16" Type="http://schemas.openxmlformats.org/officeDocument/2006/relationships/notesSlide" Target="../notesSlides/notesSlide15.xml"/><Relationship Id="rId20" Type="http://schemas.microsoft.com/office/2007/relationships/hdphoto" Target="../media/hdphoto3.wdp"/><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image" Target="../media/image2.png"/><Relationship Id="rId5" Type="http://schemas.openxmlformats.org/officeDocument/2006/relationships/tags" Target="../tags/tag125.xml"/><Relationship Id="rId15" Type="http://schemas.openxmlformats.org/officeDocument/2006/relationships/slideLayout" Target="../slideLayouts/slideLayout47.xml"/><Relationship Id="rId23" Type="http://schemas.openxmlformats.org/officeDocument/2006/relationships/image" Target="../media/image17.png"/><Relationship Id="rId10" Type="http://schemas.openxmlformats.org/officeDocument/2006/relationships/tags" Target="../tags/tag130.xml"/><Relationship Id="rId19" Type="http://schemas.openxmlformats.org/officeDocument/2006/relationships/image" Target="../media/image21.png"/><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image" Target="../media/image18.jpg"/><Relationship Id="rId3" Type="http://schemas.openxmlformats.org/officeDocument/2006/relationships/tags" Target="../tags/tag137.xml"/><Relationship Id="rId21" Type="http://schemas.openxmlformats.org/officeDocument/2006/relationships/image" Target="../media/image16.png"/><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notesSlide" Target="../notesSlides/notesSlide16.xml"/><Relationship Id="rId2" Type="http://schemas.openxmlformats.org/officeDocument/2006/relationships/tags" Target="../tags/tag136.xml"/><Relationship Id="rId16" Type="http://schemas.openxmlformats.org/officeDocument/2006/relationships/slideLayout" Target="../slideLayouts/slideLayout47.xml"/><Relationship Id="rId20" Type="http://schemas.openxmlformats.org/officeDocument/2006/relationships/image" Target="../media/image15.png"/><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24" Type="http://schemas.openxmlformats.org/officeDocument/2006/relationships/image" Target="../media/image2.png"/><Relationship Id="rId5" Type="http://schemas.openxmlformats.org/officeDocument/2006/relationships/tags" Target="../tags/tag139.xml"/><Relationship Id="rId15" Type="http://schemas.openxmlformats.org/officeDocument/2006/relationships/tags" Target="../tags/tag149.xml"/><Relationship Id="rId23" Type="http://schemas.microsoft.com/office/2007/relationships/hdphoto" Target="../media/hdphoto2.wdp"/><Relationship Id="rId10" Type="http://schemas.openxmlformats.org/officeDocument/2006/relationships/tags" Target="../tags/tag144.xml"/><Relationship Id="rId19" Type="http://schemas.openxmlformats.org/officeDocument/2006/relationships/image" Target="../media/image6.png"/><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notesSlide" Target="../notesSlides/notesSlide17.xml"/><Relationship Id="rId3" Type="http://schemas.openxmlformats.org/officeDocument/2006/relationships/tags" Target="../tags/tag152.xml"/><Relationship Id="rId21" Type="http://schemas.openxmlformats.org/officeDocument/2006/relationships/image" Target="../media/image15.png"/><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Layout" Target="../slideLayouts/slideLayout47.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image" Target="../media/image6.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2.png"/><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image" Target="../media/image22.png"/><Relationship Id="rId10" Type="http://schemas.openxmlformats.org/officeDocument/2006/relationships/tags" Target="../tags/tag159.xml"/><Relationship Id="rId19" Type="http://schemas.openxmlformats.org/officeDocument/2006/relationships/image" Target="../media/image18.jpg"/><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notesSlide" Target="../notesSlides/notesSlide18.xml"/><Relationship Id="rId3" Type="http://schemas.openxmlformats.org/officeDocument/2006/relationships/tags" Target="../tags/tag168.xml"/><Relationship Id="rId21" Type="http://schemas.openxmlformats.org/officeDocument/2006/relationships/image" Target="../media/image15.pn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slideLayout" Target="../slideLayouts/slideLayout47.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image" Target="../media/image6.png"/><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2.pn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17.png"/><Relationship Id="rId10" Type="http://schemas.openxmlformats.org/officeDocument/2006/relationships/tags" Target="../tags/tag175.xml"/><Relationship Id="rId19" Type="http://schemas.openxmlformats.org/officeDocument/2006/relationships/image" Target="../media/image18.jpg"/><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4.xml"/><Relationship Id="rId7" Type="http://schemas.openxmlformats.org/officeDocument/2006/relationships/notesSlide" Target="../notesSlides/notesSlide19.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jpg"/><Relationship Id="rId5" Type="http://schemas.openxmlformats.org/officeDocument/2006/relationships/notesSlide" Target="../notesSlides/notesSlide2.xml"/><Relationship Id="rId4"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image" Target="../media/image6.png"/><Relationship Id="rId3" Type="http://schemas.openxmlformats.org/officeDocument/2006/relationships/tags" Target="../tags/tag189.xml"/><Relationship Id="rId21" Type="http://schemas.openxmlformats.org/officeDocument/2006/relationships/image" Target="../media/image26.png"/><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image" Target="../media/image23.jpg"/><Relationship Id="rId2" Type="http://schemas.openxmlformats.org/officeDocument/2006/relationships/tags" Target="../tags/tag188.xml"/><Relationship Id="rId16" Type="http://schemas.openxmlformats.org/officeDocument/2006/relationships/notesSlide" Target="../notesSlides/notesSlide20.xml"/><Relationship Id="rId20" Type="http://schemas.openxmlformats.org/officeDocument/2006/relationships/image" Target="../media/image25.pn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slideLayout" Target="../slideLayouts/slideLayout47.xml"/><Relationship Id="rId10" Type="http://schemas.openxmlformats.org/officeDocument/2006/relationships/tags" Target="../tags/tag196.xml"/><Relationship Id="rId19" Type="http://schemas.openxmlformats.org/officeDocument/2006/relationships/image" Target="../media/image24.png"/><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2.pn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6.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23.jpg"/><Relationship Id="rId5" Type="http://schemas.openxmlformats.org/officeDocument/2006/relationships/tags" Target="../tags/tag205.xml"/><Relationship Id="rId10" Type="http://schemas.openxmlformats.org/officeDocument/2006/relationships/notesSlide" Target="../notesSlides/notesSlide21.xml"/><Relationship Id="rId4" Type="http://schemas.openxmlformats.org/officeDocument/2006/relationships/tags" Target="../tags/tag204.xml"/><Relationship Id="rId9"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2.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6.png"/><Relationship Id="rId5" Type="http://schemas.openxmlformats.org/officeDocument/2006/relationships/tags" Target="../tags/tag213.xml"/><Relationship Id="rId10" Type="http://schemas.openxmlformats.org/officeDocument/2006/relationships/image" Target="../media/image23.jpg"/><Relationship Id="rId4" Type="http://schemas.openxmlformats.org/officeDocument/2006/relationships/tags" Target="../tags/tag212.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27.jp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6.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3.jpg"/><Relationship Id="rId5" Type="http://schemas.openxmlformats.org/officeDocument/2006/relationships/tags" Target="../tags/tag220.xml"/><Relationship Id="rId10" Type="http://schemas.openxmlformats.org/officeDocument/2006/relationships/notesSlide" Target="../notesSlides/notesSlide23.xml"/><Relationship Id="rId4" Type="http://schemas.openxmlformats.org/officeDocument/2006/relationships/tags" Target="../tags/tag219.xml"/><Relationship Id="rId9" Type="http://schemas.openxmlformats.org/officeDocument/2006/relationships/slideLayout" Target="../slideLayouts/slideLayout47.xml"/><Relationship Id="rId1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6.xml"/><Relationship Id="rId7" Type="http://schemas.openxmlformats.org/officeDocument/2006/relationships/notesSlide" Target="../notesSlides/notesSlide24.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tags" Target="../tags/tag227.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1.xml"/><Relationship Id="rId7" Type="http://schemas.openxmlformats.org/officeDocument/2006/relationships/notesSlide" Target="../notesSlides/notesSlide2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2.xml"/><Relationship Id="rId5" Type="http://schemas.openxmlformats.org/officeDocument/2006/relationships/tags" Target="../tags/tag233.xml"/><Relationship Id="rId4" Type="http://schemas.openxmlformats.org/officeDocument/2006/relationships/tags" Target="../tags/tag232.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6.xml"/><Relationship Id="rId7" Type="http://schemas.openxmlformats.org/officeDocument/2006/relationships/notesSlide" Target="../notesSlides/notesSlide2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slideLayout" Target="../slideLayouts/slideLayout2.xml"/><Relationship Id="rId5" Type="http://schemas.openxmlformats.org/officeDocument/2006/relationships/tags" Target="../tags/tag238.xml"/><Relationship Id="rId4" Type="http://schemas.openxmlformats.org/officeDocument/2006/relationships/tags" Target="../tags/tag23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241.xml"/><Relationship Id="rId7" Type="http://schemas.openxmlformats.org/officeDocument/2006/relationships/slideLayout" Target="../slideLayouts/slideLayout7.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6.png"/><Relationship Id="rId5" Type="http://schemas.openxmlformats.org/officeDocument/2006/relationships/tags" Target="../tags/tag243.xml"/><Relationship Id="rId10" Type="http://schemas.openxmlformats.org/officeDocument/2006/relationships/image" Target="../media/image28.jpg"/><Relationship Id="rId4" Type="http://schemas.openxmlformats.org/officeDocument/2006/relationships/tags" Target="../tags/tag242.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247.xml"/><Relationship Id="rId7" Type="http://schemas.openxmlformats.org/officeDocument/2006/relationships/slideLayout" Target="../slideLayouts/slideLayout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6.png"/><Relationship Id="rId5" Type="http://schemas.openxmlformats.org/officeDocument/2006/relationships/tags" Target="../tags/tag249.xml"/><Relationship Id="rId10" Type="http://schemas.openxmlformats.org/officeDocument/2006/relationships/image" Target="../media/image29.jpg"/><Relationship Id="rId4" Type="http://schemas.openxmlformats.org/officeDocument/2006/relationships/tags" Target="../tags/tag248.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3.xml"/><Relationship Id="rId7" Type="http://schemas.openxmlformats.org/officeDocument/2006/relationships/notesSlide" Target="../notesSlides/notesSlide29.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Layout" Target="../slideLayouts/slideLayout2.xml"/><Relationship Id="rId5" Type="http://schemas.openxmlformats.org/officeDocument/2006/relationships/tags" Target="../tags/tag255.xml"/><Relationship Id="rId4" Type="http://schemas.openxmlformats.org/officeDocument/2006/relationships/tags" Target="../tags/tag25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0" Type="http://schemas.openxmlformats.org/officeDocument/2006/relationships/image" Target="../media/image5.jpg"/><Relationship Id="rId4" Type="http://schemas.openxmlformats.org/officeDocument/2006/relationships/tags" Target="../tags/tag15.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6.png"/><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image" Target="../media/image1.jp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notesSlide" Target="../notesSlides/notesSlide30.xml"/><Relationship Id="rId5" Type="http://schemas.openxmlformats.org/officeDocument/2006/relationships/tags" Target="../tags/tag260.xml"/><Relationship Id="rId10" Type="http://schemas.openxmlformats.org/officeDocument/2006/relationships/slideLayout" Target="../slideLayouts/slideLayout48.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4.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image" Target="../media/image3.pn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image" Target="../media/image2.png"/><Relationship Id="rId5" Type="http://schemas.openxmlformats.org/officeDocument/2006/relationships/tags" Target="../tags/tag269.xml"/><Relationship Id="rId10" Type="http://schemas.openxmlformats.org/officeDocument/2006/relationships/image" Target="../media/image30.jpg"/><Relationship Id="rId4" Type="http://schemas.openxmlformats.org/officeDocument/2006/relationships/tags" Target="../tags/tag268.xml"/><Relationship Id="rId9"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6.png"/><Relationship Id="rId5" Type="http://schemas.openxmlformats.org/officeDocument/2006/relationships/tags" Target="../tags/tag23.xml"/><Relationship Id="rId10" Type="http://schemas.openxmlformats.org/officeDocument/2006/relationships/image" Target="../media/image5.jpg"/><Relationship Id="rId4" Type="http://schemas.openxmlformats.org/officeDocument/2006/relationships/tags" Target="../tags/tag2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5.jpg"/><Relationship Id="rId1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5.xml"/><Relationship Id="rId17" Type="http://schemas.openxmlformats.org/officeDocument/2006/relationships/image" Target="../media/image9.png"/><Relationship Id="rId2" Type="http://schemas.openxmlformats.org/officeDocument/2006/relationships/tags" Target="../tags/tag27.xml"/><Relationship Id="rId16" Type="http://schemas.openxmlformats.org/officeDocument/2006/relationships/image" Target="../media/image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47.xml"/><Relationship Id="rId5" Type="http://schemas.openxmlformats.org/officeDocument/2006/relationships/tags" Target="../tags/tag30.xml"/><Relationship Id="rId15" Type="http://schemas.openxmlformats.org/officeDocument/2006/relationships/image" Target="../media/image7.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5.jpg"/><Relationship Id="rId18" Type="http://schemas.openxmlformats.org/officeDocument/2006/relationships/image" Target="../media/image13.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notesSlide" Target="../notesSlides/notesSlide6.xml"/><Relationship Id="rId17" Type="http://schemas.openxmlformats.org/officeDocument/2006/relationships/image" Target="../media/image12.png"/><Relationship Id="rId2" Type="http://schemas.openxmlformats.org/officeDocument/2006/relationships/tags" Target="../tags/tag37.xml"/><Relationship Id="rId16" Type="http://schemas.openxmlformats.org/officeDocument/2006/relationships/image" Target="../media/image11.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47.xml"/><Relationship Id="rId5" Type="http://schemas.openxmlformats.org/officeDocument/2006/relationships/tags" Target="../tags/tag40.xml"/><Relationship Id="rId15" Type="http://schemas.openxmlformats.org/officeDocument/2006/relationships/image" Target="../media/image10.png"/><Relationship Id="rId10" Type="http://schemas.openxmlformats.org/officeDocument/2006/relationships/tags" Target="../tags/tag45.xml"/><Relationship Id="rId19" Type="http://schemas.openxmlformats.org/officeDocument/2006/relationships/image" Target="../media/image2.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xml"/><Relationship Id="rId7" Type="http://schemas.openxmlformats.org/officeDocument/2006/relationships/notesSlide" Target="../notesSlides/notesSlide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6.png"/><Relationship Id="rId5" Type="http://schemas.openxmlformats.org/officeDocument/2006/relationships/tags" Target="../tags/tag55.xml"/><Relationship Id="rId10" Type="http://schemas.openxmlformats.org/officeDocument/2006/relationships/image" Target="../media/image14.jpg"/><Relationship Id="rId4" Type="http://schemas.openxmlformats.org/officeDocument/2006/relationships/tags" Target="../tags/tag54.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4.jp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notesSlide" Target="../notesSlides/notesSlide9.xml"/><Relationship Id="rId2" Type="http://schemas.openxmlformats.org/officeDocument/2006/relationships/tags" Target="../tags/tag59.xml"/><Relationship Id="rId16" Type="http://schemas.openxmlformats.org/officeDocument/2006/relationships/image" Target="../media/image2.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slideLayout" Target="../slideLayouts/slideLayout47.xml"/><Relationship Id="rId5" Type="http://schemas.openxmlformats.org/officeDocument/2006/relationships/tags" Target="../tags/tag62.xml"/><Relationship Id="rId15" Type="http://schemas.openxmlformats.org/officeDocument/2006/relationships/image" Target="../media/image15.png"/><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sp>
        <p:nvSpPr>
          <p:cNvPr id="3" name="Slide Number Placeholder 2"/>
          <p:cNvSpPr>
            <a:spLocks noGrp="1" noSelect="1" noRot="1" noMove="1" noResize="1" noEditPoints="1" noAdjustHandles="1" noChangeArrowheads="1" noChangeShapeType="1" noTextEdit="1"/>
          </p:cNvSpPr>
          <p:nvPr>
            <p:ph type="sldNum" sz="quarter" idx="12"/>
            <p:custDataLst>
              <p:tags r:id="rId2"/>
            </p:custDataLst>
          </p:nvPr>
        </p:nvSpPr>
        <p:spPr/>
        <p:txBody>
          <a:bodyPr/>
          <a:lstStyle/>
          <a:p>
            <a:fld id="{E3729EFC-03C9-41E6-9415-CCB26363A0EB}" type="slidenum">
              <a:rPr lang="en-US" smtClean="0">
                <a:solidFill>
                  <a:prstClr val="black">
                    <a:tint val="75000"/>
                  </a:prstClr>
                </a:solidFill>
              </a:rPr>
              <a:pPr/>
              <a:t>1</a:t>
            </a:fld>
            <a:endParaRPr lang="en-US">
              <a:solidFill>
                <a:prstClr val="black">
                  <a:tint val="75000"/>
                </a:prstClr>
              </a:solidFill>
            </a:endParaRPr>
          </a:p>
        </p:txBody>
      </p:sp>
      <p:pic>
        <p:nvPicPr>
          <p:cNvPr id="6" name="Picture 5"/>
          <p:cNvPicPr>
            <a:picLocks noGrp="1" noSelect="1" noRot="1" noMove="1" noResize="1" noEditPoints="1" noAdjustHandles="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383" y="0"/>
            <a:ext cx="9143997" cy="1219200"/>
          </a:xfrm>
          <a:prstGeom prst="rect">
            <a:avLst/>
          </a:prstGeom>
        </p:spPr>
      </p:pic>
      <p:sp>
        <p:nvSpPr>
          <p:cNvPr id="8" name="TextBox 7"/>
          <p:cNvSpPr txBox="1">
            <a:spLocks noGrp="1" noSelect="1" noRot="1" noMove="1" noResize="1" noEditPoints="1" noAdjustHandles="1" noChangeArrowheads="1" noChangeShapeType="1" noTextEdit="1"/>
          </p:cNvSpPr>
          <p:nvPr>
            <p:custDataLst>
              <p:tags r:id="rId4"/>
            </p:custDataLst>
          </p:nvPr>
        </p:nvSpPr>
        <p:spPr>
          <a:xfrm>
            <a:off x="4188924" y="217144"/>
            <a:ext cx="4809329" cy="830997"/>
          </a:xfrm>
          <a:prstGeom prst="rect">
            <a:avLst/>
          </a:prstGeom>
          <a:noFill/>
        </p:spPr>
        <p:txBody>
          <a:bodyPr wrap="none" rtlCol="0">
            <a:spAutoFit/>
          </a:bodyPr>
          <a:lstStyle/>
          <a:p>
            <a:pPr algn="r"/>
            <a:r>
              <a:rPr lang="en-US" sz="1600" b="1" dirty="0" smtClean="0">
                <a:solidFill>
                  <a:schemeClr val="bg1"/>
                </a:solidFill>
                <a:latin typeface="+mj-lt"/>
              </a:rPr>
              <a:t>IPAC CORE COMPETENCIES ONLINE LEARNING COURSE</a:t>
            </a:r>
          </a:p>
          <a:p>
            <a:pPr algn="r"/>
            <a:r>
              <a:rPr lang="en-US" sz="1600" dirty="0" smtClean="0">
                <a:solidFill>
                  <a:schemeClr val="bg1"/>
                </a:solidFill>
                <a:latin typeface="+mj-lt"/>
              </a:rPr>
              <a:t>Routine Practices</a:t>
            </a:r>
            <a:endParaRPr lang="en-US" sz="1600" dirty="0">
              <a:solidFill>
                <a:schemeClr val="bg1"/>
              </a:solidFill>
              <a:latin typeface="+mj-lt"/>
            </a:endParaRPr>
          </a:p>
          <a:p>
            <a:pPr algn="r"/>
            <a:r>
              <a:rPr lang="en-US" sz="1600" dirty="0" smtClean="0">
                <a:solidFill>
                  <a:schemeClr val="bg1"/>
                </a:solidFill>
                <a:latin typeface="+mj-lt"/>
              </a:rPr>
              <a:t>Occupational Health &amp; Safety Component</a:t>
            </a:r>
            <a:endParaRPr lang="en-US" sz="1600" dirty="0">
              <a:solidFill>
                <a:schemeClr val="bg1"/>
              </a:solidFill>
              <a:latin typeface="+mj-lt"/>
            </a:endParaRPr>
          </a:p>
        </p:txBody>
      </p:sp>
      <p:pic>
        <p:nvPicPr>
          <p:cNvPr id="9" name="Picture 8"/>
          <p:cNvPicPr>
            <a:picLocks noGrp="1" noSelect="1" noRot="1" noMove="1" noResize="1" noEditPoints="1" noAdjustHandles="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84" y="6019800"/>
            <a:ext cx="9143997" cy="857643"/>
          </a:xfrm>
          <a:prstGeom prst="rect">
            <a:avLst/>
          </a:prstGeom>
        </p:spPr>
      </p:pic>
      <p:sp>
        <p:nvSpPr>
          <p:cNvPr id="10" name="TextBox 9"/>
          <p:cNvSpPr txBox="1">
            <a:spLocks noGrp="1" noSelect="1" noRot="1" noMove="1" noResize="1" noEditPoints="1" noAdjustHandles="1" noChangeArrowheads="1" noChangeShapeType="1" noTextEdit="1"/>
          </p:cNvSpPr>
          <p:nvPr>
            <p:custDataLst>
              <p:tags r:id="rId6"/>
            </p:custDataLst>
          </p:nvPr>
        </p:nvSpPr>
        <p:spPr>
          <a:xfrm>
            <a:off x="3994278" y="6411644"/>
            <a:ext cx="1155445" cy="276999"/>
          </a:xfrm>
          <a:prstGeom prst="rect">
            <a:avLst/>
          </a:prstGeom>
          <a:noFill/>
        </p:spPr>
        <p:txBody>
          <a:bodyPr wrap="none" rtlCol="0">
            <a:spAutoFit/>
          </a:bodyPr>
          <a:lstStyle/>
          <a:p>
            <a:pPr algn="r"/>
            <a:r>
              <a:rPr lang="en-US" sz="1200" b="1" i="1" dirty="0" smtClean="0">
                <a:solidFill>
                  <a:schemeClr val="bg1"/>
                </a:solidFill>
                <a:latin typeface="+mj-lt"/>
              </a:rPr>
              <a:t>Copyright 2014</a:t>
            </a:r>
          </a:p>
        </p:txBody>
      </p:sp>
      <p:pic>
        <p:nvPicPr>
          <p:cNvPr id="11" name="Picture 10"/>
          <p:cNvPicPr>
            <a:picLocks noGrp="1" noSelect="1" noRot="1" noMove="1" noResize="1" noEditPoints="1" noAdjustHandles="1" noChangeArrowheads="1" noChangeShapeType="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228600" y="161088"/>
            <a:ext cx="3458058" cy="943107"/>
          </a:xfrm>
          <a:prstGeom prst="rect">
            <a:avLst/>
          </a:prstGeom>
        </p:spPr>
      </p:pic>
      <p:pic>
        <p:nvPicPr>
          <p:cNvPr id="12" name="Picture 11"/>
          <p:cNvPicPr>
            <a:picLocks noGrp="1" noSelect="1" noRot="1" noMove="1" noResize="1" noEditPoints="1" noAdjustHandles="1" noChangeArrowheads="1" noChangeShapeType="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8136000" y="6156000"/>
            <a:ext cx="847843" cy="552527"/>
          </a:xfrm>
          <a:prstGeom prst="rect">
            <a:avLst/>
          </a:prstGeom>
        </p:spPr>
      </p:pic>
    </p:spTree>
    <p:extLst>
      <p:ext uri="{BB962C8B-B14F-4D97-AF65-F5344CB8AC3E}">
        <p14:creationId xmlns:p14="http://schemas.microsoft.com/office/powerpoint/2010/main" val="124588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391698" cy="338554"/>
          </a:xfrm>
          <a:prstGeom prst="rect">
            <a:avLst/>
          </a:prstGeom>
          <a:noFill/>
        </p:spPr>
        <p:txBody>
          <a:bodyPr wrap="none" rtlCol="0">
            <a:spAutoFit/>
          </a:bodyPr>
          <a:lstStyle/>
          <a:p>
            <a:r>
              <a:rPr lang="en-US" sz="1600" dirty="0" smtClean="0">
                <a:solidFill>
                  <a:prstClr val="white"/>
                </a:solidFill>
              </a:rPr>
              <a:t>OCCUPATIONAL HEALTH &amp; SAFETY ACT</a:t>
            </a:r>
            <a:endParaRPr lang="en-US" sz="1600"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4"/>
            </p:custDataLst>
          </p:nvPr>
        </p:nvSpPr>
        <p:spPr>
          <a:xfrm>
            <a:off x="0" y="1381539"/>
            <a:ext cx="91440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Grp="1" noSelect="1" noRot="1" noMove="1" noResize="1" noEditPoints="1" noAdjustHandles="1" noChangeArrowheads="1" noChangeShapeType="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304800" y="2209799"/>
            <a:ext cx="1942857" cy="1942857"/>
          </a:xfrm>
          <a:prstGeom prst="rect">
            <a:avLst/>
          </a:prstGeom>
        </p:spPr>
      </p:pic>
      <p:sp>
        <p:nvSpPr>
          <p:cNvPr id="6" name="TextBox 5"/>
          <p:cNvSpPr txBox="1">
            <a:spLocks noGrp="1" noSelect="1" noRot="1" noMove="1" noResize="1" noEditPoints="1" noAdjustHandles="1" noChangeArrowheads="1" noChangeShapeType="1" noTextEdit="1"/>
          </p:cNvSpPr>
          <p:nvPr>
            <p:custDataLst>
              <p:tags r:id="rId6"/>
            </p:custDataLst>
          </p:nvPr>
        </p:nvSpPr>
        <p:spPr>
          <a:xfrm>
            <a:off x="660952" y="3786637"/>
            <a:ext cx="1573696" cy="400110"/>
          </a:xfrm>
          <a:prstGeom prst="rect">
            <a:avLst/>
          </a:prstGeom>
          <a:noFill/>
        </p:spPr>
        <p:txBody>
          <a:bodyPr wrap="square" rtlCol="0">
            <a:spAutoFit/>
          </a:bodyPr>
          <a:lstStyle/>
          <a:p>
            <a:r>
              <a:rPr lang="en-US" sz="2000" dirty="0" smtClean="0">
                <a:solidFill>
                  <a:prstClr val="white"/>
                </a:solidFill>
              </a:rPr>
              <a:t>Supervisor</a:t>
            </a:r>
            <a:endParaRPr lang="en-CA" sz="2000" dirty="0">
              <a:solidFill>
                <a:prstClr val="white"/>
              </a:solidFill>
            </a:endParaRPr>
          </a:p>
        </p:txBody>
      </p:sp>
      <p:sp>
        <p:nvSpPr>
          <p:cNvPr id="11" name="Rectangle 3"/>
          <p:cNvSpPr>
            <a:spLocks noGrp="1" noSelect="1" noRot="1" noMove="1" noResize="1" noEditPoints="1" noAdjustHandles="1" noChangeArrowheads="1" noChangeShapeType="1" noTextEdit="1"/>
          </p:cNvSpPr>
          <p:nvPr>
            <p:custDataLst>
              <p:tags r:id="rId7"/>
            </p:custDataLst>
          </p:nvPr>
        </p:nvSpPr>
        <p:spPr bwMode="auto">
          <a:xfrm>
            <a:off x="228600" y="1449215"/>
            <a:ext cx="777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dirty="0" smtClean="0">
                <a:solidFill>
                  <a:prstClr val="black"/>
                </a:solidFill>
                <a:ea typeface="Calibri" pitchFamily="34" charset="0"/>
                <a:cs typeface="Times New Roman" pitchFamily="18" charset="0"/>
              </a:rPr>
              <a:t>Duties of Supervisors under “the Act”</a:t>
            </a:r>
            <a:endParaRPr lang="en-CA" dirty="0" smtClean="0">
              <a:solidFill>
                <a:prstClr val="black"/>
              </a:solidFill>
              <a:latin typeface="Arial" pitchFamily="34" charset="0"/>
              <a:cs typeface="Arial" pitchFamily="34" charset="0"/>
            </a:endParaRPr>
          </a:p>
          <a:p>
            <a:pPr eaLnBrk="0" fontAlgn="base" hangingPunct="0">
              <a:spcBef>
                <a:spcPct val="0"/>
              </a:spcBef>
              <a:spcAft>
                <a:spcPct val="0"/>
              </a:spcAft>
            </a:pPr>
            <a:r>
              <a:rPr lang="en-US" dirty="0" smtClean="0">
                <a:solidFill>
                  <a:prstClr val="black"/>
                </a:solidFill>
                <a:ea typeface="Calibri" pitchFamily="34" charset="0"/>
                <a:cs typeface="Times New Roman" pitchFamily="18" charset="0"/>
              </a:rPr>
              <a:t>[</a:t>
            </a:r>
            <a:r>
              <a:rPr lang="en-US" i="1" dirty="0" smtClean="0">
                <a:solidFill>
                  <a:prstClr val="black"/>
                </a:solidFill>
                <a:ea typeface="Calibri" pitchFamily="34" charset="0"/>
                <a:cs typeface="Times New Roman" pitchFamily="18" charset="0"/>
              </a:rPr>
              <a:t>Occupational Health and Safety Act, R.S.O. 1990, Chapter O.1, Section 27</a:t>
            </a:r>
            <a:r>
              <a:rPr lang="en-US" dirty="0" smtClean="0">
                <a:solidFill>
                  <a:prstClr val="black"/>
                </a:solidFill>
                <a:ea typeface="Calibri" pitchFamily="34" charset="0"/>
                <a:cs typeface="Times New Roman" pitchFamily="18" charset="0"/>
              </a:rPr>
              <a:t>]</a:t>
            </a:r>
            <a:endParaRPr lang="en-US" dirty="0" smtClean="0">
              <a:solidFill>
                <a:prstClr val="black"/>
              </a:solidFill>
              <a:latin typeface="Arial" pitchFamily="34" charset="0"/>
              <a:cs typeface="Arial" pitchFamily="34" charset="0"/>
            </a:endParaRPr>
          </a:p>
        </p:txBody>
      </p:sp>
      <p:sp>
        <p:nvSpPr>
          <p:cNvPr id="13" name="Rectangle 5"/>
          <p:cNvSpPr>
            <a:spLocks noChangeArrowheads="1"/>
          </p:cNvSpPr>
          <p:nvPr/>
        </p:nvSpPr>
        <p:spPr bwMode="auto">
          <a:xfrm>
            <a:off x="3059832" y="2274838"/>
            <a:ext cx="59046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smtClean="0">
                <a:solidFill>
                  <a:prstClr val="black"/>
                </a:solidFill>
                <a:ea typeface="Calibri" pitchFamily="34" charset="0"/>
                <a:cs typeface="Times New Roman" pitchFamily="18" charset="0"/>
              </a:rPr>
              <a:t>Some Supervisor duties include:</a:t>
            </a:r>
            <a:endParaRPr lang="en-CA" dirty="0" smtClean="0">
              <a:solidFill>
                <a:prstClr val="black"/>
              </a:solidFill>
              <a:cs typeface="Arial" pitchFamily="34" charset="0"/>
            </a:endParaRPr>
          </a:p>
          <a:p>
            <a:pPr marL="285750" indent="-285750" eaLnBrk="0" fontAlgn="base" hangingPunct="0">
              <a:spcBef>
                <a:spcPct val="0"/>
              </a:spcBef>
              <a:spcAft>
                <a:spcPct val="0"/>
              </a:spcAft>
              <a:buFont typeface="Arial" pitchFamily="34" charset="0"/>
              <a:buChar char="•"/>
            </a:pPr>
            <a:r>
              <a:rPr lang="en-US" dirty="0" smtClean="0">
                <a:solidFill>
                  <a:prstClr val="black"/>
                </a:solidFill>
                <a:cs typeface="Arial" pitchFamily="34" charset="0"/>
              </a:rPr>
              <a:t>educating Workers on health and safety risks</a:t>
            </a:r>
            <a:endParaRPr lang="en-CA" dirty="0" smtClean="0">
              <a:solidFill>
                <a:prstClr val="black"/>
              </a:solidFill>
              <a:cs typeface="Arial" pitchFamily="34" charset="0"/>
            </a:endParaRPr>
          </a:p>
          <a:p>
            <a:pPr marL="285750" indent="-285750" eaLnBrk="0" fontAlgn="base" hangingPunct="0">
              <a:spcBef>
                <a:spcPct val="0"/>
              </a:spcBef>
              <a:spcAft>
                <a:spcPct val="0"/>
              </a:spcAft>
              <a:buFont typeface="Arial" pitchFamily="34" charset="0"/>
              <a:buChar char="•"/>
            </a:pPr>
            <a:r>
              <a:rPr lang="en-CA" dirty="0" smtClean="0">
                <a:solidFill>
                  <a:prstClr val="black"/>
                </a:solidFill>
                <a:cs typeface="Arial" pitchFamily="34" charset="0"/>
              </a:rPr>
              <a:t>advising on health or safety risks in the workplace</a:t>
            </a:r>
          </a:p>
          <a:p>
            <a:pPr marL="285750" indent="-285750" eaLnBrk="0" fontAlgn="base" hangingPunct="0">
              <a:spcBef>
                <a:spcPct val="0"/>
              </a:spcBef>
              <a:spcAft>
                <a:spcPct val="0"/>
              </a:spcAft>
              <a:buFont typeface="Arial" pitchFamily="34" charset="0"/>
              <a:buChar char="•"/>
            </a:pPr>
            <a:r>
              <a:rPr lang="en-CA" dirty="0" smtClean="0">
                <a:solidFill>
                  <a:prstClr val="black"/>
                </a:solidFill>
                <a:cs typeface="Arial" pitchFamily="34" charset="0"/>
              </a:rPr>
              <a:t>ensuring Workers use or wear equipment, protective devices or clothing that is required</a:t>
            </a:r>
            <a:endParaRPr lang="en-CA" dirty="0" smtClean="0">
              <a:solidFill>
                <a:prstClr val="black"/>
              </a:solidFill>
              <a:ea typeface="Calibri" pitchFamily="34" charset="0"/>
              <a:cs typeface="Times New Roman" pitchFamily="18" charset="0"/>
            </a:endParaRPr>
          </a:p>
          <a:p>
            <a:pPr marL="285750" indent="-285750" eaLnBrk="0" fontAlgn="base" hangingPunct="0">
              <a:spcBef>
                <a:spcPct val="0"/>
              </a:spcBef>
              <a:spcAft>
                <a:spcPct val="0"/>
              </a:spcAft>
              <a:buFont typeface="Arial" pitchFamily="34" charset="0"/>
              <a:buChar char="•"/>
            </a:pPr>
            <a:r>
              <a:rPr lang="en-CA" dirty="0" smtClean="0">
                <a:solidFill>
                  <a:prstClr val="black"/>
                </a:solidFill>
                <a:ea typeface="Calibri" pitchFamily="34" charset="0"/>
                <a:cs typeface="Times New Roman" pitchFamily="18" charset="0"/>
              </a:rPr>
              <a:t>when a hazard has been reported, ensuring that the situation is remedied or identified with a warning sig</a:t>
            </a:r>
            <a:r>
              <a:rPr lang="en-CA" dirty="0">
                <a:solidFill>
                  <a:prstClr val="black"/>
                </a:solidFill>
                <a:cs typeface="Arial" pitchFamily="34" charset="0"/>
              </a:rPr>
              <a:t>n</a:t>
            </a:r>
            <a:r>
              <a:rPr lang="en-CA" dirty="0" smtClean="0">
                <a:solidFill>
                  <a:prstClr val="black"/>
                </a:solidFill>
                <a:cs typeface="Arial" pitchFamily="34" charset="0"/>
              </a:rPr>
              <a:t>						</a:t>
            </a:r>
          </a:p>
        </p:txBody>
      </p:sp>
      <p:sp>
        <p:nvSpPr>
          <p:cNvPr id="7" name="Slide Number Placeholder 6"/>
          <p:cNvSpPr>
            <a:spLocks noGrp="1" noSelect="1" noRot="1" noMove="1" noResize="1" noEditPoints="1" noAdjustHandles="1" noChangeArrowheads="1" noChangeShapeType="1" noTextEdit="1"/>
          </p:cNvSpPr>
          <p:nvPr>
            <p:ph type="sldNum" sz="quarter" idx="12"/>
            <p:custDataLst>
              <p:tags r:id="rId8"/>
            </p:custDataLst>
          </p:nvPr>
        </p:nvSpPr>
        <p:spPr/>
        <p:txBody>
          <a:bodyPr/>
          <a:lstStyle/>
          <a:p>
            <a:fld id="{E3729EFC-03C9-41E6-9415-CCB26363A0EB}" type="slidenum">
              <a:rPr lang="en-US" smtClean="0">
                <a:solidFill>
                  <a:prstClr val="black">
                    <a:tint val="75000"/>
                  </a:prstClr>
                </a:solidFill>
              </a:rPr>
              <a:pPr/>
              <a:t>10</a:t>
            </a:fld>
            <a:endParaRPr lang="en-US">
              <a:solidFill>
                <a:prstClr val="black">
                  <a:tint val="75000"/>
                </a:prstClr>
              </a:solidFill>
            </a:endParaRPr>
          </a:p>
        </p:txBody>
      </p:sp>
      <p:pic>
        <p:nvPicPr>
          <p:cNvPr id="12" name="Picture 11"/>
          <p:cNvPicPr>
            <a:picLocks noGrp="1" noSelect="1" noRot="1" noMove="1" noResize="1" noEditPoints="1" noAdjustHandles="1" noChangeArrowheads="1" noChangeShapeType="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93859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391698" cy="338554"/>
          </a:xfrm>
          <a:prstGeom prst="rect">
            <a:avLst/>
          </a:prstGeom>
          <a:noFill/>
        </p:spPr>
        <p:txBody>
          <a:bodyPr wrap="none" rtlCol="0">
            <a:spAutoFit/>
          </a:bodyPr>
          <a:lstStyle/>
          <a:p>
            <a:r>
              <a:rPr lang="en-US" sz="1600" dirty="0" smtClean="0">
                <a:solidFill>
                  <a:prstClr val="white"/>
                </a:solidFill>
              </a:rPr>
              <a:t>OCCUPATIONAL HEALTH &amp; SAFETY ACT</a:t>
            </a:r>
            <a:endParaRPr lang="en-US" sz="1600"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4"/>
            </p:custDataLst>
          </p:nvPr>
        </p:nvSpPr>
        <p:spPr>
          <a:xfrm>
            <a:off x="0" y="1371600"/>
            <a:ext cx="91440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Grp="1" noSelect="1" noRot="1" noMove="1" noResize="1" noEditPoints="1" noAdjustHandles="1" noChangeArrowheads="1" noChangeShapeType="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304800" y="2159006"/>
            <a:ext cx="1955556" cy="1993651"/>
          </a:xfrm>
          <a:prstGeom prst="rect">
            <a:avLst/>
          </a:prstGeom>
        </p:spPr>
      </p:pic>
      <p:sp>
        <p:nvSpPr>
          <p:cNvPr id="6" name="TextBox 5"/>
          <p:cNvSpPr txBox="1">
            <a:spLocks noGrp="1" noSelect="1" noRot="1" noMove="1" noResize="1" noEditPoints="1" noAdjustHandles="1" noChangeArrowheads="1" noChangeShapeType="1" noTextEdit="1"/>
          </p:cNvSpPr>
          <p:nvPr>
            <p:custDataLst>
              <p:tags r:id="rId6"/>
            </p:custDataLst>
          </p:nvPr>
        </p:nvSpPr>
        <p:spPr>
          <a:xfrm>
            <a:off x="885536" y="3810000"/>
            <a:ext cx="1143000" cy="400110"/>
          </a:xfrm>
          <a:prstGeom prst="rect">
            <a:avLst/>
          </a:prstGeom>
          <a:noFill/>
        </p:spPr>
        <p:txBody>
          <a:bodyPr wrap="square" rtlCol="0">
            <a:spAutoFit/>
          </a:bodyPr>
          <a:lstStyle/>
          <a:p>
            <a:r>
              <a:rPr lang="en-US" sz="2000" dirty="0" smtClean="0">
                <a:solidFill>
                  <a:prstClr val="white"/>
                </a:solidFill>
              </a:rPr>
              <a:t>Worker</a:t>
            </a:r>
            <a:endParaRPr lang="en-CA" sz="2000" dirty="0">
              <a:solidFill>
                <a:prstClr val="white"/>
              </a:solidFill>
            </a:endParaRPr>
          </a:p>
        </p:txBody>
      </p:sp>
      <p:sp>
        <p:nvSpPr>
          <p:cNvPr id="8" name="Rectangle 1"/>
          <p:cNvSpPr>
            <a:spLocks noGrp="1" noSelect="1" noRot="1" noMove="1" noResize="1" noEditPoints="1" noAdjustHandles="1" noChangeArrowheads="1" noChangeShapeType="1" noTextEdit="1"/>
          </p:cNvSpPr>
          <p:nvPr>
            <p:custDataLst>
              <p:tags r:id="rId7"/>
            </p:custDataLst>
          </p:nvPr>
        </p:nvSpPr>
        <p:spPr bwMode="auto">
          <a:xfrm>
            <a:off x="152400" y="1429435"/>
            <a:ext cx="7115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b="1" dirty="0" smtClean="0">
                <a:solidFill>
                  <a:prstClr val="black"/>
                </a:solidFill>
                <a:ea typeface="Calibri" pitchFamily="34" charset="0"/>
                <a:cs typeface="Times New Roman" pitchFamily="18" charset="0"/>
              </a:rPr>
              <a:t>Duties of Workers under “the Act”</a:t>
            </a:r>
            <a:endParaRPr lang="en-CA" dirty="0" smtClean="0">
              <a:solidFill>
                <a:prstClr val="black"/>
              </a:solidFill>
              <a:cs typeface="Arial" pitchFamily="34" charset="0"/>
            </a:endParaRPr>
          </a:p>
          <a:p>
            <a:pPr eaLnBrk="0" fontAlgn="base" hangingPunct="0">
              <a:spcBef>
                <a:spcPct val="0"/>
              </a:spcBef>
              <a:spcAft>
                <a:spcPct val="0"/>
              </a:spcAft>
            </a:pPr>
            <a:r>
              <a:rPr lang="en-US" dirty="0" smtClean="0">
                <a:solidFill>
                  <a:prstClr val="black"/>
                </a:solidFill>
                <a:ea typeface="Calibri" pitchFamily="34" charset="0"/>
                <a:cs typeface="Times New Roman" pitchFamily="18" charset="0"/>
              </a:rPr>
              <a:t>[</a:t>
            </a:r>
            <a:r>
              <a:rPr lang="en-US" i="1" dirty="0" smtClean="0">
                <a:solidFill>
                  <a:prstClr val="black"/>
                </a:solidFill>
                <a:ea typeface="Calibri" pitchFamily="34" charset="0"/>
                <a:cs typeface="Times New Roman" pitchFamily="18" charset="0"/>
              </a:rPr>
              <a:t>Occupational Health and Safety Act, R.S.O. 1990, Chapter O.1, Section 29</a:t>
            </a:r>
            <a:r>
              <a:rPr lang="en-US" dirty="0" smtClean="0">
                <a:solidFill>
                  <a:prstClr val="black"/>
                </a:solidFill>
                <a:ea typeface="Calibri" pitchFamily="34" charset="0"/>
                <a:cs typeface="Times New Roman" pitchFamily="18" charset="0"/>
              </a:rPr>
              <a:t>]</a:t>
            </a:r>
            <a:endParaRPr lang="en-US" dirty="0" smtClean="0">
              <a:solidFill>
                <a:prstClr val="black"/>
              </a:solidFill>
              <a:cs typeface="Arial" pitchFamily="34" charset="0"/>
            </a:endParaRPr>
          </a:p>
        </p:txBody>
      </p:sp>
      <p:sp>
        <p:nvSpPr>
          <p:cNvPr id="12" name="Rectangle 11"/>
          <p:cNvSpPr>
            <a:spLocks noGrp="1" noSelect="1" noRot="1" noMove="1" noResize="1" noEditPoints="1" noAdjustHandles="1" noChangeArrowheads="1" noChangeShapeType="1" noTextEdit="1"/>
          </p:cNvSpPr>
          <p:nvPr>
            <p:custDataLst>
              <p:tags r:id="rId8"/>
            </p:custDataLst>
          </p:nvPr>
        </p:nvSpPr>
        <p:spPr>
          <a:xfrm>
            <a:off x="2895600" y="2314615"/>
            <a:ext cx="5410200" cy="2554545"/>
          </a:xfrm>
          <a:prstGeom prst="rect">
            <a:avLst/>
          </a:prstGeom>
        </p:spPr>
        <p:txBody>
          <a:bodyPr wrap="square">
            <a:spAutoFit/>
          </a:bodyPr>
          <a:lstStyle/>
          <a:p>
            <a:r>
              <a:rPr lang="en-CA" sz="1600" dirty="0">
                <a:solidFill>
                  <a:prstClr val="black"/>
                </a:solidFill>
              </a:rPr>
              <a:t>Some Worker duties include:</a:t>
            </a:r>
          </a:p>
          <a:p>
            <a:pPr marL="285750" indent="-285750">
              <a:buFont typeface="Arial" pitchFamily="34" charset="0"/>
              <a:buChar char="•"/>
            </a:pPr>
            <a:r>
              <a:rPr lang="en-CA" sz="1600" dirty="0" smtClean="0">
                <a:solidFill>
                  <a:prstClr val="black"/>
                </a:solidFill>
              </a:rPr>
              <a:t>following regulations </a:t>
            </a:r>
            <a:r>
              <a:rPr lang="en-CA" sz="1600" dirty="0">
                <a:solidFill>
                  <a:prstClr val="black"/>
                </a:solidFill>
              </a:rPr>
              <a:t>and procedures</a:t>
            </a:r>
          </a:p>
          <a:p>
            <a:pPr marL="285750" indent="-285750">
              <a:buFont typeface="Arial" pitchFamily="34" charset="0"/>
              <a:buChar char="•"/>
            </a:pPr>
            <a:r>
              <a:rPr lang="en-CA" sz="1600" dirty="0" smtClean="0">
                <a:solidFill>
                  <a:prstClr val="black"/>
                </a:solidFill>
              </a:rPr>
              <a:t>participating </a:t>
            </a:r>
            <a:r>
              <a:rPr lang="en-CA" sz="1600" dirty="0">
                <a:solidFill>
                  <a:prstClr val="black"/>
                </a:solidFill>
              </a:rPr>
              <a:t>in education and training in the use of protective clothing, equipment or devices if required to use these </a:t>
            </a:r>
          </a:p>
          <a:p>
            <a:pPr marL="285750" indent="-285750">
              <a:buFont typeface="Arial" pitchFamily="34" charset="0"/>
              <a:buChar char="•"/>
            </a:pPr>
            <a:r>
              <a:rPr lang="en-CA" sz="1600" dirty="0" smtClean="0">
                <a:solidFill>
                  <a:prstClr val="black"/>
                </a:solidFill>
              </a:rPr>
              <a:t>using </a:t>
            </a:r>
            <a:r>
              <a:rPr lang="en-CA" sz="1600" dirty="0">
                <a:solidFill>
                  <a:prstClr val="black"/>
                </a:solidFill>
              </a:rPr>
              <a:t>or </a:t>
            </a:r>
            <a:r>
              <a:rPr lang="en-CA" sz="1600" dirty="0" smtClean="0">
                <a:solidFill>
                  <a:prstClr val="black"/>
                </a:solidFill>
              </a:rPr>
              <a:t>wearing protective </a:t>
            </a:r>
            <a:r>
              <a:rPr lang="en-CA" sz="1600" dirty="0">
                <a:solidFill>
                  <a:prstClr val="black"/>
                </a:solidFill>
              </a:rPr>
              <a:t>equipment, devices and clothing that are required</a:t>
            </a:r>
          </a:p>
          <a:p>
            <a:pPr marL="285750" indent="-285750">
              <a:buFont typeface="Arial" pitchFamily="34" charset="0"/>
              <a:buChar char="•"/>
            </a:pPr>
            <a:r>
              <a:rPr lang="en-CA" sz="1600" dirty="0" smtClean="0">
                <a:solidFill>
                  <a:prstClr val="black"/>
                </a:solidFill>
              </a:rPr>
              <a:t>reporting </a:t>
            </a:r>
            <a:r>
              <a:rPr lang="en-CA" sz="1600" dirty="0">
                <a:solidFill>
                  <a:prstClr val="black"/>
                </a:solidFill>
              </a:rPr>
              <a:t>missing or broken protective devices and equipment, or other hazards</a:t>
            </a:r>
          </a:p>
          <a:p>
            <a:pPr marL="285750" indent="-285750">
              <a:buFont typeface="Arial" pitchFamily="34" charset="0"/>
              <a:buChar char="•"/>
            </a:pPr>
            <a:r>
              <a:rPr lang="en-CA" sz="1600" dirty="0" smtClean="0">
                <a:solidFill>
                  <a:prstClr val="black"/>
                </a:solidFill>
              </a:rPr>
              <a:t>reporting </a:t>
            </a:r>
            <a:r>
              <a:rPr lang="en-CA" sz="1600" dirty="0">
                <a:solidFill>
                  <a:prstClr val="black"/>
                </a:solidFill>
              </a:rPr>
              <a:t>injuries and illnesses acquired in the workplace</a:t>
            </a:r>
          </a:p>
        </p:txBody>
      </p:sp>
      <p:sp>
        <p:nvSpPr>
          <p:cNvPr id="7" name="Slide Number Placeholder 6"/>
          <p:cNvSpPr>
            <a:spLocks noGrp="1" noSelect="1" noRot="1" noMove="1" noResize="1" noEditPoints="1" noAdjustHandles="1" noChangeArrowheads="1" noChangeShapeType="1" noTextEdit="1"/>
          </p:cNvSpPr>
          <p:nvPr>
            <p:ph type="sldNum" sz="quarter" idx="12"/>
            <p:custDataLst>
              <p:tags r:id="rId9"/>
            </p:custDataLst>
          </p:nvPr>
        </p:nvSpPr>
        <p:spPr/>
        <p:txBody>
          <a:bodyPr/>
          <a:lstStyle/>
          <a:p>
            <a:fld id="{E3729EFC-03C9-41E6-9415-CCB26363A0EB}" type="slidenum">
              <a:rPr lang="en-US" smtClean="0">
                <a:solidFill>
                  <a:prstClr val="black">
                    <a:tint val="75000"/>
                  </a:prstClr>
                </a:solidFill>
              </a:rPr>
              <a:pPr/>
              <a:t>11</a:t>
            </a:fld>
            <a:endParaRPr lang="en-US">
              <a:solidFill>
                <a:prstClr val="black">
                  <a:tint val="75000"/>
                </a:prstClr>
              </a:solidFill>
            </a:endParaRPr>
          </a:p>
        </p:txBody>
      </p:sp>
      <p:pic>
        <p:nvPicPr>
          <p:cNvPr id="13" name="Picture 12"/>
          <p:cNvPicPr>
            <a:picLocks noGrp="1" noSelect="1" noRot="1" noMove="1" noResize="1" noEditPoints="1" noAdjustHandles="1" noChangeArrowheads="1" noChangeShapeType="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38417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457200" y="817835"/>
            <a:ext cx="8229600" cy="1143000"/>
          </a:xfrm>
        </p:spPr>
        <p:txBody>
          <a:bodyPr/>
          <a:lstStyle/>
          <a:p>
            <a:r>
              <a:rPr lang="en-US" dirty="0" smtClean="0"/>
              <a:t>Discussion</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6814" y="1556792"/>
            <a:ext cx="8229600" cy="4525963"/>
          </a:xfrm>
        </p:spPr>
        <p:txBody>
          <a:bodyPr/>
          <a:lstStyle/>
          <a:p>
            <a:endParaRPr lang="en-US" dirty="0" smtClean="0"/>
          </a:p>
          <a:p>
            <a:pPr lvl="0"/>
            <a:r>
              <a:rPr lang="en-US" dirty="0"/>
              <a:t>What is/are my role(s)?</a:t>
            </a:r>
            <a:endParaRPr lang="en-CA" dirty="0"/>
          </a:p>
          <a:p>
            <a:pPr lvl="0"/>
            <a:r>
              <a:rPr lang="en-US" dirty="0"/>
              <a:t>What are my responsibilities?</a:t>
            </a:r>
            <a:endParaRPr lang="en-CA" dirty="0"/>
          </a:p>
          <a:p>
            <a:pPr lvl="0"/>
            <a:r>
              <a:rPr lang="en-US" dirty="0"/>
              <a:t>How do I use “the Act” in your daily activities?</a:t>
            </a:r>
            <a:endParaRPr lang="en-CA" dirty="0"/>
          </a:p>
          <a:p>
            <a:pPr lvl="0"/>
            <a:r>
              <a:rPr lang="en-US" dirty="0"/>
              <a:t>What do I need to do under “the Act” as it relates to infection prevention and control?</a:t>
            </a:r>
            <a:endParaRPr lang="en-CA" dirty="0"/>
          </a:p>
          <a:p>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12</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9231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Rectangle 1"/>
          <p:cNvSpPr>
            <a:spLocks noGrp="1" noSelect="1" noRot="1" noMove="1" noResize="1" noEditPoints="1" noAdjustHandles="1" noChangeArrowheads="1" noChangeShapeType="1" noTextEdit="1"/>
          </p:cNvSpPr>
          <p:nvPr>
            <p:custDataLst>
              <p:tags r:id="rId10"/>
            </p:custDataLst>
          </p:nvPr>
        </p:nvSpPr>
        <p:spPr>
          <a:xfrm>
            <a:off x="101310" y="1550036"/>
            <a:ext cx="2895600"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b="1" dirty="0">
                <a:solidFill>
                  <a:schemeClr val="bg1"/>
                </a:solidFill>
              </a:rPr>
              <a:t>Internal Responsibility System (IRS)</a:t>
            </a:r>
            <a:endParaRPr lang="en-CA" b="1" dirty="0">
              <a:solidFill>
                <a:schemeClr val="bg1"/>
              </a:solidFill>
            </a:endParaRPr>
          </a:p>
          <a:p>
            <a:r>
              <a:rPr lang="en-CA" dirty="0">
                <a:solidFill>
                  <a:schemeClr val="bg1"/>
                </a:solidFill>
              </a:rPr>
              <a:t> </a:t>
            </a:r>
          </a:p>
          <a:p>
            <a:r>
              <a:rPr lang="en-CA" dirty="0">
                <a:solidFill>
                  <a:schemeClr val="bg1"/>
                </a:solidFill>
              </a:rPr>
              <a:t>A successful culture of health and safety in a workplace relies on the workplace Internal Responsibility System, or IRS.</a:t>
            </a:r>
          </a:p>
          <a:p>
            <a:endParaRPr lang="en-CA" dirty="0" smtClean="0">
              <a:solidFill>
                <a:schemeClr val="bg1"/>
              </a:solidFill>
            </a:endParaRPr>
          </a:p>
          <a:p>
            <a:r>
              <a:rPr lang="en-CA" dirty="0" smtClean="0">
                <a:solidFill>
                  <a:schemeClr val="bg1"/>
                </a:solidFill>
              </a:rPr>
              <a:t>The </a:t>
            </a:r>
            <a:r>
              <a:rPr lang="en-CA" dirty="0">
                <a:solidFill>
                  <a:schemeClr val="bg1"/>
                </a:solidFill>
              </a:rPr>
              <a:t>IRS means everyone in the workplace has </a:t>
            </a:r>
            <a:r>
              <a:rPr lang="en-CA" dirty="0" smtClean="0">
                <a:solidFill>
                  <a:schemeClr val="bg1"/>
                </a:solidFill>
              </a:rPr>
              <a:t> a </a:t>
            </a:r>
            <a:r>
              <a:rPr lang="en-CA" dirty="0">
                <a:solidFill>
                  <a:schemeClr val="bg1"/>
                </a:solidFill>
              </a:rPr>
              <a:t>role to play and a duty to keep Workers safe. </a:t>
            </a:r>
          </a:p>
        </p:txBody>
      </p:sp>
      <p:sp>
        <p:nvSpPr>
          <p:cNvPr id="3" name="TextBox 2"/>
          <p:cNvSpPr txBox="1">
            <a:spLocks noGrp="1" noSelect="1" noRot="1" noMove="1" noResize="1" noEditPoints="1" noAdjustHandles="1" noChangeArrowheads="1" noChangeShapeType="1" noTextEdit="1"/>
          </p:cNvSpPr>
          <p:nvPr>
            <p:custDataLst>
              <p:tags r:id="rId11"/>
            </p:custDataLst>
          </p:nvPr>
        </p:nvSpPr>
        <p:spPr>
          <a:xfrm>
            <a:off x="4000872" y="3068960"/>
            <a:ext cx="1219200" cy="369332"/>
          </a:xfrm>
          <a:prstGeom prst="rect">
            <a:avLst/>
          </a:prstGeom>
          <a:noFill/>
        </p:spPr>
        <p:txBody>
          <a:bodyPr wrap="square" rtlCol="0">
            <a:spAutoFit/>
          </a:bodyPr>
          <a:lstStyle/>
          <a:p>
            <a:r>
              <a:rPr lang="en-US" dirty="0" smtClean="0">
                <a:solidFill>
                  <a:prstClr val="white"/>
                </a:solidFill>
              </a:rPr>
              <a:t>Employer</a:t>
            </a:r>
            <a:endParaRPr lang="en-CA" dirty="0">
              <a:solidFill>
                <a:prstClr val="white"/>
              </a:solidFill>
            </a:endParaRPr>
          </a:p>
        </p:txBody>
      </p:sp>
      <p:sp>
        <p:nvSpPr>
          <p:cNvPr id="6" name="TextBox 5"/>
          <p:cNvSpPr txBox="1">
            <a:spLocks noGrp="1" noSelect="1" noRot="1" noMove="1" noResize="1" noEditPoints="1" noAdjustHandles="1" noChangeArrowheads="1" noChangeShapeType="1" noTextEdit="1"/>
          </p:cNvSpPr>
          <p:nvPr>
            <p:custDataLst>
              <p:tags r:id="rId12"/>
            </p:custDataLst>
          </p:nvPr>
        </p:nvSpPr>
        <p:spPr>
          <a:xfrm>
            <a:off x="7524328" y="3059668"/>
            <a:ext cx="1321044" cy="369332"/>
          </a:xfrm>
          <a:prstGeom prst="rect">
            <a:avLst/>
          </a:prstGeom>
          <a:noFill/>
        </p:spPr>
        <p:txBody>
          <a:bodyPr wrap="square" rtlCol="0">
            <a:spAutoFit/>
          </a:bodyPr>
          <a:lstStyle/>
          <a:p>
            <a:r>
              <a:rPr lang="en-US" dirty="0" smtClean="0">
                <a:solidFill>
                  <a:prstClr val="white"/>
                </a:solidFill>
              </a:rPr>
              <a:t>Supervisor</a:t>
            </a:r>
            <a:endParaRPr lang="en-CA" dirty="0">
              <a:solidFill>
                <a:prstClr val="white"/>
              </a:solidFill>
            </a:endParaRPr>
          </a:p>
        </p:txBody>
      </p:sp>
      <p:sp>
        <p:nvSpPr>
          <p:cNvPr id="7" name="TextBox 6"/>
          <p:cNvSpPr txBox="1">
            <a:spLocks noGrp="1" noSelect="1" noRot="1" noMove="1" noResize="1" noEditPoints="1" noAdjustHandles="1" noChangeArrowheads="1" noChangeShapeType="1" noTextEdit="1"/>
          </p:cNvSpPr>
          <p:nvPr>
            <p:custDataLst>
              <p:tags r:id="rId13"/>
            </p:custDataLst>
          </p:nvPr>
        </p:nvSpPr>
        <p:spPr>
          <a:xfrm>
            <a:off x="5953432" y="5877272"/>
            <a:ext cx="1210856" cy="369332"/>
          </a:xfrm>
          <a:prstGeom prst="rect">
            <a:avLst/>
          </a:prstGeom>
          <a:noFill/>
        </p:spPr>
        <p:txBody>
          <a:bodyPr wrap="square" rtlCol="0">
            <a:spAutoFit/>
          </a:bodyPr>
          <a:lstStyle/>
          <a:p>
            <a:r>
              <a:rPr lang="en-US" dirty="0" smtClean="0">
                <a:solidFill>
                  <a:prstClr val="white"/>
                </a:solidFill>
              </a:rPr>
              <a:t>Worker</a:t>
            </a:r>
            <a:endParaRPr lang="en-CA" dirty="0">
              <a:solidFill>
                <a:prstClr val="white"/>
              </a:solidFill>
            </a:endParaRPr>
          </a:p>
        </p:txBody>
      </p:sp>
      <p:sp>
        <p:nvSpPr>
          <p:cNvPr id="8" name="Slide Number Placeholder 7"/>
          <p:cNvSpPr>
            <a:spLocks noGrp="1" noSelect="1" noRot="1" noMove="1" noResize="1" noEditPoints="1" noAdjustHandles="1" noChangeArrowheads="1" noChangeShapeType="1" noTextEdit="1"/>
          </p:cNvSpPr>
          <p:nvPr>
            <p:ph type="sldNum" sz="quarter" idx="12"/>
            <p:custDataLst>
              <p:tags r:id="rId14"/>
            </p:custDataLst>
          </p:nvPr>
        </p:nvSpPr>
        <p:spPr/>
        <p:txBody>
          <a:bodyPr/>
          <a:lstStyle/>
          <a:p>
            <a:fld id="{E3729EFC-03C9-41E6-9415-CCB26363A0EB}" type="slidenum">
              <a:rPr lang="en-US" smtClean="0">
                <a:solidFill>
                  <a:prstClr val="black">
                    <a:tint val="75000"/>
                  </a:prstClr>
                </a:solidFill>
              </a:rPr>
              <a:pPr/>
              <a:t>13</a:t>
            </a:fld>
            <a:endParaRPr lang="en-US">
              <a:solidFill>
                <a:prstClr val="black">
                  <a:tint val="75000"/>
                </a:prstClr>
              </a:solidFill>
            </a:endParaRPr>
          </a:p>
        </p:txBody>
      </p:sp>
      <p:pic>
        <p:nvPicPr>
          <p:cNvPr id="23" name="Picture 22"/>
          <p:cNvPicPr>
            <a:picLocks noGrp="1" noSelect="1" noRot="1" noMove="1" noResize="1" noEditPoints="1" noAdjustHandles="1" noChangeArrowheads="1" noChangeShapeType="1"/>
          </p:cNvPicPr>
          <p:nvPr>
            <p:custDataLst>
              <p:tags r:id="rId15"/>
            </p:custDataLst>
          </p:nvPr>
        </p:nvPicPr>
        <p:blipFill>
          <a:blip r:embed="rId23">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30031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0">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2">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TextBox 1"/>
          <p:cNvSpPr txBox="1">
            <a:spLocks noGrp="1" noSelect="1" noRot="1" noMove="1" noResize="1" noEditPoints="1" noAdjustHandles="1" noChangeArrowheads="1" noChangeShapeType="1" noTextEdit="1"/>
          </p:cNvSpPr>
          <p:nvPr>
            <p:custDataLst>
              <p:tags r:id="rId10"/>
            </p:custDataLst>
          </p:nvPr>
        </p:nvSpPr>
        <p:spPr>
          <a:xfrm>
            <a:off x="152400" y="1027453"/>
            <a:ext cx="2649059" cy="369332"/>
          </a:xfrm>
          <a:prstGeom prst="rect">
            <a:avLst/>
          </a:prstGeom>
          <a:noFill/>
        </p:spPr>
        <p:txBody>
          <a:bodyPr wrap="none" rtlCol="0">
            <a:spAutoFit/>
          </a:bodyPr>
          <a:lstStyle/>
          <a:p>
            <a:r>
              <a:rPr lang="en-US" b="1" dirty="0" smtClean="0">
                <a:solidFill>
                  <a:prstClr val="white"/>
                </a:solidFill>
              </a:rPr>
              <a:t>Roles and Responsibilities</a:t>
            </a:r>
            <a:endParaRPr lang="en-US" b="1" dirty="0">
              <a:solidFill>
                <a:prstClr val="white"/>
              </a:solidFill>
            </a:endParaRPr>
          </a:p>
        </p:txBody>
      </p:sp>
      <p:sp>
        <p:nvSpPr>
          <p:cNvPr id="23" name="TextBox 22"/>
          <p:cNvSpPr txBox="1">
            <a:spLocks noGrp="1" noSelect="1" noRot="1" noMove="1" noResize="1" noEditPoints="1" noAdjustHandles="1" noChangeArrowheads="1" noChangeShapeType="1" noTextEdit="1"/>
          </p:cNvSpPr>
          <p:nvPr>
            <p:custDataLst>
              <p:tags r:id="rId11"/>
            </p:custDataLst>
          </p:nvPr>
        </p:nvSpPr>
        <p:spPr>
          <a:xfrm>
            <a:off x="3962400" y="3083160"/>
            <a:ext cx="1219200" cy="369332"/>
          </a:xfrm>
          <a:prstGeom prst="rect">
            <a:avLst/>
          </a:prstGeom>
          <a:noFill/>
        </p:spPr>
        <p:txBody>
          <a:bodyPr wrap="square" rtlCol="0">
            <a:spAutoFit/>
          </a:bodyPr>
          <a:lstStyle/>
          <a:p>
            <a:r>
              <a:rPr lang="en-US" dirty="0" smtClean="0">
                <a:solidFill>
                  <a:prstClr val="white"/>
                </a:solidFill>
              </a:rPr>
              <a:t>Employer</a:t>
            </a:r>
            <a:endParaRPr lang="en-CA"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12"/>
            </p:custDataLst>
          </p:nvPr>
        </p:nvSpPr>
        <p:spPr>
          <a:xfrm>
            <a:off x="168965" y="1989960"/>
            <a:ext cx="3488635" cy="2308324"/>
          </a:xfrm>
          <a:prstGeom prst="rect">
            <a:avLst/>
          </a:prstGeom>
        </p:spPr>
        <p:txBody>
          <a:bodyPr wrap="square">
            <a:spAutoFit/>
          </a:bodyPr>
          <a:lstStyle/>
          <a:p>
            <a:r>
              <a:rPr lang="en-CA" dirty="0">
                <a:solidFill>
                  <a:prstClr val="white"/>
                </a:solidFill>
              </a:rPr>
              <a:t>Employers responsibilities include:</a:t>
            </a:r>
          </a:p>
          <a:p>
            <a:pPr marL="342900" indent="-342900">
              <a:buFont typeface="Arial" pitchFamily="34" charset="0"/>
              <a:buChar char="•"/>
            </a:pPr>
            <a:r>
              <a:rPr lang="en-CA" dirty="0" smtClean="0">
                <a:solidFill>
                  <a:prstClr val="white"/>
                </a:solidFill>
              </a:rPr>
              <a:t>learning </a:t>
            </a:r>
            <a:r>
              <a:rPr lang="en-CA" dirty="0">
                <a:solidFill>
                  <a:prstClr val="white"/>
                </a:solidFill>
              </a:rPr>
              <a:t>about safety hazards in the workplace</a:t>
            </a:r>
          </a:p>
          <a:p>
            <a:pPr marL="342900" indent="-342900">
              <a:buFont typeface="Arial" pitchFamily="34" charset="0"/>
              <a:buChar char="•"/>
            </a:pPr>
            <a:r>
              <a:rPr lang="en-CA" dirty="0">
                <a:solidFill>
                  <a:prstClr val="white"/>
                </a:solidFill>
              </a:rPr>
              <a:t>making workers aware of hazards</a:t>
            </a:r>
          </a:p>
          <a:p>
            <a:pPr marL="342900" indent="-342900">
              <a:buFont typeface="Arial" pitchFamily="34" charset="0"/>
              <a:buChar char="•"/>
            </a:pPr>
            <a:r>
              <a:rPr lang="en-CA" dirty="0">
                <a:solidFill>
                  <a:prstClr val="white"/>
                </a:solidFill>
              </a:rPr>
              <a:t>providing adequate first aid, including supplies and someone trained in first </a:t>
            </a:r>
            <a:r>
              <a:rPr lang="en-CA" dirty="0">
                <a:solidFill>
                  <a:schemeClr val="bg1"/>
                </a:solidFill>
              </a:rPr>
              <a:t>aid</a:t>
            </a:r>
            <a:r>
              <a:rPr lang="en-CA" dirty="0">
                <a:solidFill>
                  <a:prstClr val="black"/>
                </a:solidFill>
              </a:rPr>
              <a:t>
							</a:t>
            </a:r>
          </a:p>
        </p:txBody>
      </p:sp>
      <p:sp>
        <p:nvSpPr>
          <p:cNvPr id="6" name="Slide Number Placeholder 5"/>
          <p:cNvSpPr>
            <a:spLocks noGrp="1" noSelect="1" noRot="1" noMove="1" noResize="1" noEditPoints="1" noAdjustHandles="1" noChangeArrowheads="1" noChangeShapeType="1" noTextEdit="1"/>
          </p:cNvSpPr>
          <p:nvPr>
            <p:ph type="sldNum" sz="quarter" idx="12"/>
            <p:custDataLst>
              <p:tags r:id="rId13"/>
            </p:custDataLst>
          </p:nvPr>
        </p:nvSpPr>
        <p:spPr/>
        <p:txBody>
          <a:bodyPr/>
          <a:lstStyle/>
          <a:p>
            <a:fld id="{E3729EFC-03C9-41E6-9415-CCB26363A0EB}" type="slidenum">
              <a:rPr lang="en-US" smtClean="0">
                <a:solidFill>
                  <a:prstClr val="black">
                    <a:tint val="75000"/>
                  </a:prstClr>
                </a:solidFill>
              </a:rPr>
              <a:pPr/>
              <a:t>14</a:t>
            </a:fld>
            <a:endParaRPr lang="en-US">
              <a:solidFill>
                <a:prstClr val="black">
                  <a:tint val="75000"/>
                </a:prstClr>
              </a:solidFill>
            </a:endParaRPr>
          </a:p>
        </p:txBody>
      </p:sp>
      <p:pic>
        <p:nvPicPr>
          <p:cNvPr id="25" name="Picture 24"/>
          <p:cNvPicPr>
            <a:picLocks noGrp="1" noSelect="1" noRot="1" noMove="1" noResize="1" noEditPoints="1" noAdjustHandles="1" noChangeArrowheads="1" noChangeShapeType="1"/>
          </p:cNvPicPr>
          <p:nvPr>
            <p:custDataLst>
              <p:tags r:id="rId14"/>
            </p:custDataLst>
          </p:nvPr>
        </p:nvPicPr>
        <p:blipFill>
          <a:blip r:embed="rId2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17793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19">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1">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TextBox 1"/>
          <p:cNvSpPr txBox="1">
            <a:spLocks noGrp="1" noSelect="1" noRot="1" noMove="1" noResize="1" noEditPoints="1" noAdjustHandles="1" noChangeArrowheads="1" noChangeShapeType="1" noTextEdit="1"/>
          </p:cNvSpPr>
          <p:nvPr>
            <p:custDataLst>
              <p:tags r:id="rId10"/>
            </p:custDataLst>
          </p:nvPr>
        </p:nvSpPr>
        <p:spPr>
          <a:xfrm>
            <a:off x="152400" y="1027453"/>
            <a:ext cx="2649059" cy="369332"/>
          </a:xfrm>
          <a:prstGeom prst="rect">
            <a:avLst/>
          </a:prstGeom>
          <a:noFill/>
        </p:spPr>
        <p:txBody>
          <a:bodyPr wrap="none" rtlCol="0">
            <a:spAutoFit/>
          </a:bodyPr>
          <a:lstStyle/>
          <a:p>
            <a:r>
              <a:rPr lang="en-US" b="1" dirty="0" smtClean="0">
                <a:solidFill>
                  <a:prstClr val="white"/>
                </a:solidFill>
              </a:rPr>
              <a:t>Roles and Responsibilities</a:t>
            </a:r>
            <a:endParaRPr lang="en-US" b="1" dirty="0">
              <a:solidFill>
                <a:prstClr val="white"/>
              </a:solidFill>
            </a:endParaRPr>
          </a:p>
        </p:txBody>
      </p:sp>
      <p:sp>
        <p:nvSpPr>
          <p:cNvPr id="23" name="TextBox 22"/>
          <p:cNvSpPr txBox="1">
            <a:spLocks noGrp="1" noSelect="1" noRot="1" noMove="1" noResize="1" noEditPoints="1" noAdjustHandles="1" noChangeArrowheads="1" noChangeShapeType="1" noTextEdit="1"/>
          </p:cNvSpPr>
          <p:nvPr>
            <p:custDataLst>
              <p:tags r:id="rId11"/>
            </p:custDataLst>
          </p:nvPr>
        </p:nvSpPr>
        <p:spPr>
          <a:xfrm>
            <a:off x="5920409" y="5848290"/>
            <a:ext cx="1219200" cy="369332"/>
          </a:xfrm>
          <a:prstGeom prst="rect">
            <a:avLst/>
          </a:prstGeom>
          <a:noFill/>
        </p:spPr>
        <p:txBody>
          <a:bodyPr wrap="square" rtlCol="0">
            <a:spAutoFit/>
          </a:bodyPr>
          <a:lstStyle/>
          <a:p>
            <a:r>
              <a:rPr lang="en-US" dirty="0" smtClean="0">
                <a:solidFill>
                  <a:prstClr val="white"/>
                </a:solidFill>
              </a:rPr>
              <a:t>Worker</a:t>
            </a:r>
            <a:endParaRPr lang="en-CA"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12"/>
            </p:custDataLst>
          </p:nvPr>
        </p:nvSpPr>
        <p:spPr>
          <a:xfrm>
            <a:off x="304800" y="2223423"/>
            <a:ext cx="3200400" cy="2862322"/>
          </a:xfrm>
          <a:prstGeom prst="rect">
            <a:avLst/>
          </a:prstGeom>
        </p:spPr>
        <p:txBody>
          <a:bodyPr wrap="square">
            <a:spAutoFit/>
          </a:bodyPr>
          <a:lstStyle/>
          <a:p>
            <a:r>
              <a:rPr lang="en-CA" dirty="0">
                <a:solidFill>
                  <a:prstClr val="white"/>
                </a:solidFill>
              </a:rPr>
              <a:t>Workers responsibilities under the IRS include:</a:t>
            </a:r>
          </a:p>
          <a:p>
            <a:pPr marL="342900" indent="-342900">
              <a:buFont typeface="Arial" pitchFamily="34" charset="0"/>
              <a:buChar char="•"/>
            </a:pPr>
            <a:r>
              <a:rPr lang="en-CA" dirty="0" smtClean="0">
                <a:solidFill>
                  <a:prstClr val="white"/>
                </a:solidFill>
              </a:rPr>
              <a:t>knowing </a:t>
            </a:r>
            <a:r>
              <a:rPr lang="en-CA" dirty="0">
                <a:solidFill>
                  <a:prstClr val="white"/>
                </a:solidFill>
              </a:rPr>
              <a:t>about hazards in the workplace and how to do their job safely</a:t>
            </a:r>
          </a:p>
          <a:p>
            <a:pPr marL="342900" indent="-342900">
              <a:buFont typeface="Arial" pitchFamily="34" charset="0"/>
              <a:buChar char="•"/>
            </a:pPr>
            <a:r>
              <a:rPr lang="en-CA" dirty="0" smtClean="0">
                <a:solidFill>
                  <a:prstClr val="white"/>
                </a:solidFill>
              </a:rPr>
              <a:t>participating </a:t>
            </a:r>
            <a:r>
              <a:rPr lang="en-CA" dirty="0">
                <a:solidFill>
                  <a:prstClr val="white"/>
                </a:solidFill>
              </a:rPr>
              <a:t>in workplace health and safety and </a:t>
            </a:r>
          </a:p>
          <a:p>
            <a:pPr marL="342900" indent="-342900">
              <a:buFont typeface="Arial" pitchFamily="34" charset="0"/>
              <a:buChar char="•"/>
            </a:pPr>
            <a:r>
              <a:rPr lang="en-CA" dirty="0" smtClean="0">
                <a:solidFill>
                  <a:prstClr val="white"/>
                </a:solidFill>
              </a:rPr>
              <a:t>reporting </a:t>
            </a:r>
            <a:r>
              <a:rPr lang="en-CA" dirty="0">
                <a:solidFill>
                  <a:prstClr val="white"/>
                </a:solidFill>
              </a:rPr>
              <a:t>unsafe working conditions as quickly as possible</a:t>
            </a:r>
          </a:p>
        </p:txBody>
      </p:sp>
      <p:sp>
        <p:nvSpPr>
          <p:cNvPr id="6" name="Slide Number Placeholder 5"/>
          <p:cNvSpPr>
            <a:spLocks noGrp="1" noSelect="1" noRot="1" noMove="1" noResize="1" noEditPoints="1" noAdjustHandles="1" noChangeArrowheads="1" noChangeShapeType="1" noTextEdit="1"/>
          </p:cNvSpPr>
          <p:nvPr>
            <p:ph type="sldNum" sz="quarter" idx="12"/>
            <p:custDataLst>
              <p:tags r:id="rId13"/>
            </p:custDataLst>
          </p:nvPr>
        </p:nvSpPr>
        <p:spPr/>
        <p:txBody>
          <a:bodyPr/>
          <a:lstStyle/>
          <a:p>
            <a:fld id="{E3729EFC-03C9-41E6-9415-CCB26363A0EB}" type="slidenum">
              <a:rPr lang="en-US" smtClean="0">
                <a:solidFill>
                  <a:prstClr val="black">
                    <a:tint val="75000"/>
                  </a:prstClr>
                </a:solidFill>
              </a:rPr>
              <a:pPr/>
              <a:t>15</a:t>
            </a:fld>
            <a:endParaRPr lang="en-US">
              <a:solidFill>
                <a:prstClr val="black">
                  <a:tint val="75000"/>
                </a:prstClr>
              </a:solidFill>
            </a:endParaRPr>
          </a:p>
        </p:txBody>
      </p:sp>
      <p:pic>
        <p:nvPicPr>
          <p:cNvPr id="25" name="Picture 24"/>
          <p:cNvPicPr>
            <a:picLocks noGrp="1" noSelect="1" noRot="1" noMove="1" noResize="1" noEditPoints="1" noAdjustHandles="1" noChangeArrowheads="1" noChangeShapeType="1"/>
          </p:cNvPicPr>
          <p:nvPr>
            <p:custDataLst>
              <p:tags r:id="rId14"/>
            </p:custDataLst>
          </p:nvPr>
        </p:nvPicPr>
        <p:blipFill>
          <a:blip r:embed="rId2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2408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2">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TextBox 1"/>
          <p:cNvSpPr txBox="1">
            <a:spLocks noGrp="1" noSelect="1" noRot="1" noMove="1" noResize="1" noEditPoints="1" noAdjustHandles="1" noChangeArrowheads="1" noChangeShapeType="1" noTextEdit="1"/>
          </p:cNvSpPr>
          <p:nvPr>
            <p:custDataLst>
              <p:tags r:id="rId10"/>
            </p:custDataLst>
          </p:nvPr>
        </p:nvSpPr>
        <p:spPr>
          <a:xfrm>
            <a:off x="152400" y="1027453"/>
            <a:ext cx="2649059" cy="369332"/>
          </a:xfrm>
          <a:prstGeom prst="rect">
            <a:avLst/>
          </a:prstGeom>
          <a:noFill/>
        </p:spPr>
        <p:txBody>
          <a:bodyPr wrap="none" rtlCol="0">
            <a:spAutoFit/>
          </a:bodyPr>
          <a:lstStyle/>
          <a:p>
            <a:r>
              <a:rPr lang="en-US" b="1" dirty="0" smtClean="0">
                <a:solidFill>
                  <a:prstClr val="white"/>
                </a:solidFill>
              </a:rPr>
              <a:t>Roles and Responsibilities</a:t>
            </a:r>
            <a:endParaRPr lang="en-US" b="1" dirty="0">
              <a:solidFill>
                <a:prstClr val="white"/>
              </a:solidFill>
            </a:endParaRPr>
          </a:p>
        </p:txBody>
      </p:sp>
      <p:sp>
        <p:nvSpPr>
          <p:cNvPr id="23" name="TextBox 22"/>
          <p:cNvSpPr txBox="1">
            <a:spLocks noGrp="1" noSelect="1" noRot="1" noMove="1" noResize="1" noEditPoints="1" noAdjustHandles="1" noChangeArrowheads="1" noChangeShapeType="1" noTextEdit="1"/>
          </p:cNvSpPr>
          <p:nvPr>
            <p:custDataLst>
              <p:tags r:id="rId11"/>
            </p:custDataLst>
          </p:nvPr>
        </p:nvSpPr>
        <p:spPr>
          <a:xfrm>
            <a:off x="3962400" y="3083160"/>
            <a:ext cx="1219200" cy="369332"/>
          </a:xfrm>
          <a:prstGeom prst="rect">
            <a:avLst/>
          </a:prstGeom>
          <a:noFill/>
        </p:spPr>
        <p:txBody>
          <a:bodyPr wrap="square" rtlCol="0">
            <a:spAutoFit/>
          </a:bodyPr>
          <a:lstStyle/>
          <a:p>
            <a:r>
              <a:rPr lang="en-US" dirty="0" smtClean="0">
                <a:solidFill>
                  <a:prstClr val="white"/>
                </a:solidFill>
              </a:rPr>
              <a:t>Employer</a:t>
            </a:r>
            <a:endParaRPr lang="en-CA" dirty="0">
              <a:solidFill>
                <a:prstClr val="white"/>
              </a:solidFill>
            </a:endParaRPr>
          </a:p>
        </p:txBody>
      </p:sp>
      <p:sp>
        <p:nvSpPr>
          <p:cNvPr id="25" name="TextBox 24"/>
          <p:cNvSpPr txBox="1">
            <a:spLocks noGrp="1" noSelect="1" noRot="1" noMove="1" noResize="1" noEditPoints="1" noAdjustHandles="1" noChangeArrowheads="1" noChangeShapeType="1" noTextEdit="1"/>
          </p:cNvSpPr>
          <p:nvPr>
            <p:custDataLst>
              <p:tags r:id="rId12"/>
            </p:custDataLst>
          </p:nvPr>
        </p:nvSpPr>
        <p:spPr>
          <a:xfrm>
            <a:off x="7552265" y="3045439"/>
            <a:ext cx="1340215" cy="369332"/>
          </a:xfrm>
          <a:prstGeom prst="rect">
            <a:avLst/>
          </a:prstGeom>
          <a:noFill/>
        </p:spPr>
        <p:txBody>
          <a:bodyPr wrap="square" rtlCol="0">
            <a:spAutoFit/>
          </a:bodyPr>
          <a:lstStyle/>
          <a:p>
            <a:r>
              <a:rPr lang="en-US" dirty="0" smtClean="0">
                <a:solidFill>
                  <a:prstClr val="white"/>
                </a:solidFill>
              </a:rPr>
              <a:t>Supervisor</a:t>
            </a:r>
            <a:endParaRPr lang="en-CA" dirty="0">
              <a:solidFill>
                <a:prstClr val="white"/>
              </a:solidFill>
            </a:endParaRPr>
          </a:p>
        </p:txBody>
      </p:sp>
      <p:sp>
        <p:nvSpPr>
          <p:cNvPr id="6" name="Rectangle 5"/>
          <p:cNvSpPr>
            <a:spLocks noGrp="1" noSelect="1" noRot="1" noMove="1" noResize="1" noEditPoints="1" noAdjustHandles="1" noChangeArrowheads="1" noChangeShapeType="1" noTextEdit="1"/>
          </p:cNvSpPr>
          <p:nvPr>
            <p:custDataLst>
              <p:tags r:id="rId13"/>
            </p:custDataLst>
          </p:nvPr>
        </p:nvSpPr>
        <p:spPr>
          <a:xfrm>
            <a:off x="241852" y="2117527"/>
            <a:ext cx="2892811" cy="2308324"/>
          </a:xfrm>
          <a:prstGeom prst="rect">
            <a:avLst/>
          </a:prstGeom>
        </p:spPr>
        <p:txBody>
          <a:bodyPr wrap="square">
            <a:spAutoFit/>
          </a:bodyPr>
          <a:lstStyle/>
          <a:p>
            <a:r>
              <a:rPr lang="en-CA" dirty="0">
                <a:solidFill>
                  <a:prstClr val="white"/>
                </a:solidFill>
              </a:rPr>
              <a:t>Once a hazard has been identified, the Employer and Supervisor have a duty to look at the problem and eliminate hazards that could injure Workers, or make sure that appropriate controls are in place.</a:t>
            </a:r>
          </a:p>
        </p:txBody>
      </p:sp>
      <p:sp>
        <p:nvSpPr>
          <p:cNvPr id="3" name="Slide Number Placeholder 2"/>
          <p:cNvSpPr>
            <a:spLocks noGrp="1" noSelect="1" noRot="1" noMove="1" noResize="1" noEditPoints="1" noAdjustHandles="1" noChangeArrowheads="1" noChangeShapeType="1" noTextEdit="1"/>
          </p:cNvSpPr>
          <p:nvPr>
            <p:ph type="sldNum" sz="quarter" idx="12"/>
            <p:custDataLst>
              <p:tags r:id="rId14"/>
            </p:custDataLst>
          </p:nvPr>
        </p:nvSpPr>
        <p:spPr/>
        <p:txBody>
          <a:bodyPr/>
          <a:lstStyle/>
          <a:p>
            <a:fld id="{E3729EFC-03C9-41E6-9415-CCB26363A0EB}" type="slidenum">
              <a:rPr lang="en-US" smtClean="0">
                <a:solidFill>
                  <a:prstClr val="black">
                    <a:tint val="75000"/>
                  </a:prstClr>
                </a:solidFill>
              </a:rPr>
              <a:pPr/>
              <a:t>16</a:t>
            </a:fld>
            <a:endParaRPr lang="en-US">
              <a:solidFill>
                <a:prstClr val="black">
                  <a:tint val="75000"/>
                </a:prstClr>
              </a:solidFill>
            </a:endParaRPr>
          </a:p>
        </p:txBody>
      </p:sp>
      <p:pic>
        <p:nvPicPr>
          <p:cNvPr id="26" name="Picture 25"/>
          <p:cNvPicPr>
            <a:picLocks noGrp="1" noSelect="1" noRot="1" noMove="1" noResize="1" noEditPoints="1" noAdjustHandles="1" noChangeArrowheads="1" noChangeShapeType="1"/>
          </p:cNvPicPr>
          <p:nvPr>
            <p:custDataLst>
              <p:tags r:id="rId15"/>
            </p:custDataLst>
          </p:nvPr>
        </p:nvPicPr>
        <p:blipFill>
          <a:blip r:embed="rId2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7043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TextBox 1"/>
          <p:cNvSpPr txBox="1">
            <a:spLocks noGrp="1" noSelect="1" noRot="1" noMove="1" noResize="1" noEditPoints="1" noAdjustHandles="1" noChangeArrowheads="1" noChangeShapeType="1" noTextEdit="1"/>
          </p:cNvSpPr>
          <p:nvPr>
            <p:custDataLst>
              <p:tags r:id="rId10"/>
            </p:custDataLst>
          </p:nvPr>
        </p:nvSpPr>
        <p:spPr>
          <a:xfrm>
            <a:off x="152400" y="1027453"/>
            <a:ext cx="2649059" cy="369332"/>
          </a:xfrm>
          <a:prstGeom prst="rect">
            <a:avLst/>
          </a:prstGeom>
          <a:noFill/>
        </p:spPr>
        <p:txBody>
          <a:bodyPr wrap="none" rtlCol="0">
            <a:spAutoFit/>
          </a:bodyPr>
          <a:lstStyle/>
          <a:p>
            <a:r>
              <a:rPr lang="en-US" b="1" dirty="0" smtClean="0">
                <a:solidFill>
                  <a:prstClr val="white"/>
                </a:solidFill>
              </a:rPr>
              <a:t>Roles and Responsibilities</a:t>
            </a:r>
            <a:endParaRPr lang="en-US" b="1" dirty="0">
              <a:solidFill>
                <a:prstClr val="white"/>
              </a:solidFill>
            </a:endParaRPr>
          </a:p>
        </p:txBody>
      </p:sp>
      <p:sp>
        <p:nvSpPr>
          <p:cNvPr id="23" name="TextBox 22"/>
          <p:cNvSpPr txBox="1">
            <a:spLocks noGrp="1" noSelect="1" noRot="1" noMove="1" noResize="1" noEditPoints="1" noAdjustHandles="1" noChangeArrowheads="1" noChangeShapeType="1" noTextEdit="1"/>
          </p:cNvSpPr>
          <p:nvPr>
            <p:custDataLst>
              <p:tags r:id="rId11"/>
            </p:custDataLst>
          </p:nvPr>
        </p:nvSpPr>
        <p:spPr>
          <a:xfrm>
            <a:off x="3962400" y="3083160"/>
            <a:ext cx="1219200" cy="369332"/>
          </a:xfrm>
          <a:prstGeom prst="rect">
            <a:avLst/>
          </a:prstGeom>
          <a:noFill/>
        </p:spPr>
        <p:txBody>
          <a:bodyPr wrap="square" rtlCol="0">
            <a:spAutoFit/>
          </a:bodyPr>
          <a:lstStyle/>
          <a:p>
            <a:r>
              <a:rPr lang="en-US" dirty="0" smtClean="0">
                <a:solidFill>
                  <a:prstClr val="white"/>
                </a:solidFill>
              </a:rPr>
              <a:t>Employer</a:t>
            </a:r>
            <a:endParaRPr lang="en-CA" dirty="0">
              <a:solidFill>
                <a:prstClr val="white"/>
              </a:solidFill>
            </a:endParaRPr>
          </a:p>
        </p:txBody>
      </p:sp>
      <p:sp>
        <p:nvSpPr>
          <p:cNvPr id="25" name="TextBox 24"/>
          <p:cNvSpPr txBox="1">
            <a:spLocks noGrp="1" noSelect="1" noRot="1" noMove="1" noResize="1" noEditPoints="1" noAdjustHandles="1" noChangeArrowheads="1" noChangeShapeType="1" noTextEdit="1"/>
          </p:cNvSpPr>
          <p:nvPr>
            <p:custDataLst>
              <p:tags r:id="rId12"/>
            </p:custDataLst>
          </p:nvPr>
        </p:nvSpPr>
        <p:spPr>
          <a:xfrm>
            <a:off x="7596336" y="3045439"/>
            <a:ext cx="1340215" cy="369332"/>
          </a:xfrm>
          <a:prstGeom prst="rect">
            <a:avLst/>
          </a:prstGeom>
          <a:noFill/>
        </p:spPr>
        <p:txBody>
          <a:bodyPr wrap="square" rtlCol="0">
            <a:spAutoFit/>
          </a:bodyPr>
          <a:lstStyle/>
          <a:p>
            <a:r>
              <a:rPr lang="en-US" dirty="0" smtClean="0">
                <a:solidFill>
                  <a:prstClr val="white"/>
                </a:solidFill>
              </a:rPr>
              <a:t>Supervisor</a:t>
            </a:r>
            <a:endParaRPr lang="en-CA"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13"/>
            </p:custDataLst>
          </p:nvPr>
        </p:nvSpPr>
        <p:spPr>
          <a:xfrm>
            <a:off x="241422" y="5251574"/>
            <a:ext cx="4330578" cy="369332"/>
          </a:xfrm>
          <a:prstGeom prst="rect">
            <a:avLst/>
          </a:prstGeom>
        </p:spPr>
        <p:txBody>
          <a:bodyPr wrap="square">
            <a:spAutoFit/>
          </a:bodyPr>
          <a:lstStyle/>
          <a:p>
            <a:r>
              <a:rPr lang="en-CA" dirty="0">
                <a:solidFill>
                  <a:prstClr val="white"/>
                </a:solidFill>
              </a:rPr>
              <a:t>Everyone has a role in the IRS!</a:t>
            </a:r>
          </a:p>
        </p:txBody>
      </p:sp>
      <p:sp>
        <p:nvSpPr>
          <p:cNvPr id="7" name="TextBox 6"/>
          <p:cNvSpPr txBox="1">
            <a:spLocks noGrp="1" noSelect="1" noRot="1" noMove="1" noResize="1" noEditPoints="1" noAdjustHandles="1" noChangeArrowheads="1" noChangeShapeType="1" noTextEdit="1"/>
          </p:cNvSpPr>
          <p:nvPr>
            <p:custDataLst>
              <p:tags r:id="rId14"/>
            </p:custDataLst>
          </p:nvPr>
        </p:nvSpPr>
        <p:spPr>
          <a:xfrm>
            <a:off x="6012160" y="5867980"/>
            <a:ext cx="1424449" cy="369332"/>
          </a:xfrm>
          <a:prstGeom prst="rect">
            <a:avLst/>
          </a:prstGeom>
          <a:noFill/>
        </p:spPr>
        <p:txBody>
          <a:bodyPr wrap="square" rtlCol="0">
            <a:spAutoFit/>
          </a:bodyPr>
          <a:lstStyle/>
          <a:p>
            <a:r>
              <a:rPr lang="en-US" dirty="0" smtClean="0">
                <a:solidFill>
                  <a:prstClr val="white"/>
                </a:solidFill>
              </a:rPr>
              <a:t>Worker</a:t>
            </a:r>
            <a:endParaRPr lang="en-CA" dirty="0">
              <a:solidFill>
                <a:prstClr val="white"/>
              </a:solidFill>
            </a:endParaRPr>
          </a:p>
        </p:txBody>
      </p:sp>
      <p:sp>
        <p:nvSpPr>
          <p:cNvPr id="6" name="Slide Number Placeholder 5"/>
          <p:cNvSpPr>
            <a:spLocks noGrp="1" noSelect="1" noRot="1" noMove="1" noResize="1" noEditPoints="1" noAdjustHandles="1" noChangeArrowheads="1" noChangeShapeType="1" noTextEdit="1"/>
          </p:cNvSpPr>
          <p:nvPr>
            <p:ph type="sldNum" sz="quarter" idx="12"/>
            <p:custDataLst>
              <p:tags r:id="rId15"/>
            </p:custDataLst>
          </p:nvPr>
        </p:nvSpPr>
        <p:spPr/>
        <p:txBody>
          <a:bodyPr/>
          <a:lstStyle/>
          <a:p>
            <a:fld id="{E3729EFC-03C9-41E6-9415-CCB26363A0EB}" type="slidenum">
              <a:rPr lang="en-US" smtClean="0">
                <a:solidFill>
                  <a:prstClr val="black">
                    <a:tint val="75000"/>
                  </a:prstClr>
                </a:solidFill>
              </a:rPr>
              <a:pPr/>
              <a:t>17</a:t>
            </a:fld>
            <a:endParaRPr lang="en-US">
              <a:solidFill>
                <a:prstClr val="black">
                  <a:tint val="75000"/>
                </a:prstClr>
              </a:solidFill>
            </a:endParaRPr>
          </a:p>
        </p:txBody>
      </p:sp>
      <p:pic>
        <p:nvPicPr>
          <p:cNvPr id="26" name="Picture 25"/>
          <p:cNvPicPr>
            <a:picLocks noGrp="1" noSelect="1" noRot="1" noMove="1" noResize="1" noEditPoints="1" noAdjustHandles="1" noChangeArrowheads="1" noChangeShapeType="1"/>
          </p:cNvPicPr>
          <p:nvPr>
            <p:custDataLst>
              <p:tags r:id="rId16"/>
            </p:custDataLst>
          </p:nvPr>
        </p:nvPicPr>
        <p:blipFill>
          <a:blip r:embed="rId2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67550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Grp="1" noSelect="1" noRot="1" noMove="1" noResize="1" noEditPoints="1" noAdjustHandles="1" noChangeArrowheads="1" noChangeShapeType="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p:cNvSpPr>
            <a:spLocks noGrp="1" noSelect="1" noRot="1" noMove="1" noResize="1" noEditPoints="1" noAdjustHandles="1" noChangeArrowheads="1" noChangeShapeType="1" noTextEdit="1"/>
          </p:cNvSpPr>
          <p:nvPr>
            <p:custDataLst>
              <p:tags r:id="rId2"/>
            </p:custDataLst>
          </p:nvPr>
        </p:nvSpPr>
        <p:spPr>
          <a:xfrm>
            <a:off x="0" y="914400"/>
            <a:ext cx="9144000" cy="5638800"/>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4"/>
            </p:custDataLst>
          </p:nvPr>
        </p:nvSpPr>
        <p:spPr>
          <a:xfrm>
            <a:off x="0" y="488388"/>
            <a:ext cx="3098220" cy="338554"/>
          </a:xfrm>
          <a:prstGeom prst="rect">
            <a:avLst/>
          </a:prstGeom>
          <a:noFill/>
        </p:spPr>
        <p:txBody>
          <a:bodyPr wrap="none" rtlCol="0">
            <a:spAutoFit/>
          </a:bodyPr>
          <a:lstStyle/>
          <a:p>
            <a:r>
              <a:rPr lang="en-US" sz="1600" dirty="0" smtClean="0">
                <a:solidFill>
                  <a:prstClr val="white"/>
                </a:solidFill>
              </a:rPr>
              <a:t>INTERNAL RESPONSIBILITY SYSTEM</a:t>
            </a:r>
            <a:endParaRPr lang="en-US" sz="1600" dirty="0">
              <a:solidFill>
                <a:prstClr val="white"/>
              </a:solidFill>
            </a:endParaRPr>
          </a:p>
        </p:txBody>
      </p:sp>
      <p:grpSp>
        <p:nvGrpSpPr>
          <p:cNvPr id="21" name="Group 20"/>
          <p:cNvGrpSpPr>
            <a:grpSpLocks noGrp="1" noSelect="1" noRot="1" noMove="1" noResize="1"/>
          </p:cNvGrpSpPr>
          <p:nvPr>
            <p:custDataLst>
              <p:tags r:id="rId5"/>
            </p:custDataLst>
          </p:nvPr>
        </p:nvGrpSpPr>
        <p:grpSpPr>
          <a:xfrm>
            <a:off x="4015751" y="1547902"/>
            <a:ext cx="4580344" cy="4614248"/>
            <a:chOff x="4335056" y="826942"/>
            <a:chExt cx="4580344" cy="4614248"/>
          </a:xfrm>
        </p:grpSpPr>
        <p:sp>
          <p:nvSpPr>
            <p:cNvPr id="13" name="Oval 12"/>
            <p:cNvSpPr/>
            <p:nvPr/>
          </p:nvSpPr>
          <p:spPr>
            <a:xfrm>
              <a:off x="4335056" y="91440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25942" y="2545590"/>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019800" y="826942"/>
              <a:ext cx="2895600" cy="2895600"/>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019799" y="2227591"/>
              <a:ext cx="1035569" cy="1035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8" name="Picture 17"/>
          <p:cNvPicPr>
            <a:picLocks noGrp="1" noSelect="1" noRot="1" noMove="1" noResize="1" noEditPoints="1" noAdjustHandles="1" noChangeArrowheads="1" noChangeShapeType="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3505200" y="1502692"/>
            <a:ext cx="1955556" cy="1942857"/>
          </a:xfrm>
          <a:prstGeom prst="rect">
            <a:avLst/>
          </a:prstGeom>
        </p:spPr>
      </p:pic>
      <p:pic>
        <p:nvPicPr>
          <p:cNvPr id="19" name="Picture 18"/>
          <p:cNvPicPr>
            <a:picLocks noGrp="1" noSelect="1" noRot="1" noMove="1" noResize="1" noEditPoints="1" noAdjustHandles="1" noChangeArrowheads="1" noChangeShapeType="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124943" y="1478264"/>
            <a:ext cx="1942857" cy="1942857"/>
          </a:xfrm>
          <a:prstGeom prst="rect">
            <a:avLst/>
          </a:prstGeom>
        </p:spPr>
      </p:pic>
      <p:pic>
        <p:nvPicPr>
          <p:cNvPr id="20" name="Picture 19"/>
          <p:cNvPicPr>
            <a:picLocks noGrp="1" noSelect="1" noRot="1" noMove="1" noResize="1" noEditPoints="1" noAdjustHandles="1" noChangeArrowheads="1" noChangeShapeType="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5410200" y="4254749"/>
            <a:ext cx="1955556" cy="1993651"/>
          </a:xfrm>
          <a:prstGeom prst="rect">
            <a:avLst/>
          </a:prstGeom>
        </p:spPr>
      </p:pic>
      <p:sp>
        <p:nvSpPr>
          <p:cNvPr id="22" name="TextBox 21"/>
          <p:cNvSpPr txBox="1">
            <a:spLocks noGrp="1" noSelect="1" noRot="1" noMove="1" noResize="1" noEditPoints="1" noAdjustHandles="1" noChangeArrowheads="1" noChangeShapeType="1" noTextEdit="1"/>
          </p:cNvSpPr>
          <p:nvPr>
            <p:custDataLst>
              <p:tags r:id="rId9"/>
            </p:custDataLst>
          </p:nvPr>
        </p:nvSpPr>
        <p:spPr>
          <a:xfrm>
            <a:off x="5943600" y="3287078"/>
            <a:ext cx="649217" cy="523220"/>
          </a:xfrm>
          <a:prstGeom prst="rect">
            <a:avLst/>
          </a:prstGeom>
          <a:noFill/>
        </p:spPr>
        <p:txBody>
          <a:bodyPr wrap="none" rtlCol="0">
            <a:spAutoFit/>
          </a:bodyPr>
          <a:lstStyle/>
          <a:p>
            <a:r>
              <a:rPr lang="en-US" sz="2800" b="1" dirty="0" smtClean="0">
                <a:solidFill>
                  <a:prstClr val="black"/>
                </a:solidFill>
              </a:rPr>
              <a:t>IRS</a:t>
            </a:r>
            <a:endParaRPr lang="en-US" sz="2800" b="1" dirty="0">
              <a:solidFill>
                <a:prstClr val="black"/>
              </a:solidFill>
            </a:endParaRPr>
          </a:p>
        </p:txBody>
      </p:sp>
      <p:sp>
        <p:nvSpPr>
          <p:cNvPr id="2" name="TextBox 1"/>
          <p:cNvSpPr txBox="1">
            <a:spLocks noGrp="1" noSelect="1" noRot="1" noMove="1" noResize="1" noEditPoints="1" noAdjustHandles="1" noChangeArrowheads="1" noChangeShapeType="1" noTextEdit="1"/>
          </p:cNvSpPr>
          <p:nvPr>
            <p:custDataLst>
              <p:tags r:id="rId10"/>
            </p:custDataLst>
          </p:nvPr>
        </p:nvSpPr>
        <p:spPr>
          <a:xfrm>
            <a:off x="152400" y="1027453"/>
            <a:ext cx="1234633" cy="369332"/>
          </a:xfrm>
          <a:prstGeom prst="rect">
            <a:avLst/>
          </a:prstGeom>
          <a:noFill/>
        </p:spPr>
        <p:txBody>
          <a:bodyPr wrap="none" rtlCol="0">
            <a:spAutoFit/>
          </a:bodyPr>
          <a:lstStyle/>
          <a:p>
            <a:r>
              <a:rPr lang="en-US" b="1" dirty="0" smtClean="0">
                <a:solidFill>
                  <a:prstClr val="white"/>
                </a:solidFill>
              </a:rPr>
              <a:t>IRS Culture</a:t>
            </a:r>
            <a:endParaRPr lang="en-US" b="1"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11"/>
            </p:custDataLst>
          </p:nvPr>
        </p:nvSpPr>
        <p:spPr>
          <a:xfrm>
            <a:off x="334637" y="2548414"/>
            <a:ext cx="2865763" cy="2308324"/>
          </a:xfrm>
          <a:prstGeom prst="rect">
            <a:avLst/>
          </a:prstGeom>
        </p:spPr>
        <p:txBody>
          <a:bodyPr wrap="square">
            <a:spAutoFit/>
          </a:bodyPr>
          <a:lstStyle/>
          <a:p>
            <a:r>
              <a:rPr lang="en-CA" dirty="0">
                <a:solidFill>
                  <a:prstClr val="white"/>
                </a:solidFill>
              </a:rPr>
              <a:t>The legal duties and responsibilities of Employers, Supervisors and Workers overlap and complement each other. </a:t>
            </a:r>
          </a:p>
          <a:p>
            <a:r>
              <a:rPr lang="en-CA" dirty="0">
                <a:solidFill>
                  <a:prstClr val="white"/>
                </a:solidFill>
              </a:rPr>
              <a:t> </a:t>
            </a:r>
          </a:p>
          <a:p>
            <a:r>
              <a:rPr lang="en-CA" dirty="0">
                <a:solidFill>
                  <a:prstClr val="white"/>
                </a:solidFill>
              </a:rPr>
              <a:t>The team builds the IRS culture.</a:t>
            </a:r>
          </a:p>
        </p:txBody>
      </p:sp>
      <p:sp>
        <p:nvSpPr>
          <p:cNvPr id="23" name="TextBox 22"/>
          <p:cNvSpPr txBox="1">
            <a:spLocks noGrp="1" noSelect="1" noRot="1" noMove="1" noResize="1" noEditPoints="1" noAdjustHandles="1" noChangeArrowheads="1" noChangeShapeType="1" noTextEdit="1"/>
          </p:cNvSpPr>
          <p:nvPr>
            <p:custDataLst>
              <p:tags r:id="rId12"/>
            </p:custDataLst>
          </p:nvPr>
        </p:nvSpPr>
        <p:spPr>
          <a:xfrm>
            <a:off x="3962400" y="3083160"/>
            <a:ext cx="1219200" cy="369332"/>
          </a:xfrm>
          <a:prstGeom prst="rect">
            <a:avLst/>
          </a:prstGeom>
          <a:noFill/>
        </p:spPr>
        <p:txBody>
          <a:bodyPr wrap="square" rtlCol="0">
            <a:spAutoFit/>
          </a:bodyPr>
          <a:lstStyle/>
          <a:p>
            <a:r>
              <a:rPr lang="en-US" dirty="0" smtClean="0">
                <a:solidFill>
                  <a:prstClr val="white"/>
                </a:solidFill>
              </a:rPr>
              <a:t>Employer</a:t>
            </a:r>
            <a:endParaRPr lang="en-CA" dirty="0">
              <a:solidFill>
                <a:prstClr val="white"/>
              </a:solidFill>
            </a:endParaRPr>
          </a:p>
        </p:txBody>
      </p:sp>
      <p:sp>
        <p:nvSpPr>
          <p:cNvPr id="25" name="TextBox 24"/>
          <p:cNvSpPr txBox="1">
            <a:spLocks noGrp="1" noSelect="1" noRot="1" noMove="1" noResize="1" noEditPoints="1" noAdjustHandles="1" noChangeArrowheads="1" noChangeShapeType="1" noTextEdit="1"/>
          </p:cNvSpPr>
          <p:nvPr>
            <p:custDataLst>
              <p:tags r:id="rId13"/>
            </p:custDataLst>
          </p:nvPr>
        </p:nvSpPr>
        <p:spPr>
          <a:xfrm>
            <a:off x="5920409" y="5848290"/>
            <a:ext cx="1219200" cy="369332"/>
          </a:xfrm>
          <a:prstGeom prst="rect">
            <a:avLst/>
          </a:prstGeom>
          <a:noFill/>
        </p:spPr>
        <p:txBody>
          <a:bodyPr wrap="square" rtlCol="0">
            <a:spAutoFit/>
          </a:bodyPr>
          <a:lstStyle/>
          <a:p>
            <a:r>
              <a:rPr lang="en-US" dirty="0" smtClean="0">
                <a:solidFill>
                  <a:prstClr val="white"/>
                </a:solidFill>
              </a:rPr>
              <a:t>Worker</a:t>
            </a:r>
            <a:endParaRPr lang="en-CA" dirty="0">
              <a:solidFill>
                <a:prstClr val="white"/>
              </a:solidFill>
            </a:endParaRPr>
          </a:p>
        </p:txBody>
      </p:sp>
      <p:sp>
        <p:nvSpPr>
          <p:cNvPr id="26" name="TextBox 25"/>
          <p:cNvSpPr txBox="1">
            <a:spLocks noGrp="1" noSelect="1" noRot="1" noMove="1" noResize="1" noEditPoints="1" noAdjustHandles="1" noChangeArrowheads="1" noChangeShapeType="1" noTextEdit="1"/>
          </p:cNvSpPr>
          <p:nvPr>
            <p:custDataLst>
              <p:tags r:id="rId14"/>
            </p:custDataLst>
          </p:nvPr>
        </p:nvSpPr>
        <p:spPr>
          <a:xfrm>
            <a:off x="7696281" y="3045439"/>
            <a:ext cx="1340215" cy="369332"/>
          </a:xfrm>
          <a:prstGeom prst="rect">
            <a:avLst/>
          </a:prstGeom>
          <a:noFill/>
        </p:spPr>
        <p:txBody>
          <a:bodyPr wrap="square" rtlCol="0">
            <a:spAutoFit/>
          </a:bodyPr>
          <a:lstStyle/>
          <a:p>
            <a:r>
              <a:rPr lang="en-US" dirty="0" smtClean="0">
                <a:solidFill>
                  <a:prstClr val="white"/>
                </a:solidFill>
              </a:rPr>
              <a:t>Supervisor</a:t>
            </a:r>
            <a:endParaRPr lang="en-CA" dirty="0">
              <a:solidFill>
                <a:prstClr val="white"/>
              </a:solidFill>
            </a:endParaRPr>
          </a:p>
        </p:txBody>
      </p:sp>
      <p:sp>
        <p:nvSpPr>
          <p:cNvPr id="6" name="Slide Number Placeholder 5"/>
          <p:cNvSpPr>
            <a:spLocks noGrp="1" noSelect="1" noRot="1" noMove="1" noResize="1" noEditPoints="1" noAdjustHandles="1" noChangeArrowheads="1" noChangeShapeType="1" noTextEdit="1"/>
          </p:cNvSpPr>
          <p:nvPr>
            <p:ph type="sldNum" sz="quarter" idx="12"/>
            <p:custDataLst>
              <p:tags r:id="rId15"/>
            </p:custDataLst>
          </p:nvPr>
        </p:nvSpPr>
        <p:spPr/>
        <p:txBody>
          <a:bodyPr/>
          <a:lstStyle/>
          <a:p>
            <a:fld id="{E3729EFC-03C9-41E6-9415-CCB26363A0EB}" type="slidenum">
              <a:rPr lang="en-US" smtClean="0">
                <a:solidFill>
                  <a:prstClr val="black">
                    <a:tint val="75000"/>
                  </a:prstClr>
                </a:solidFill>
              </a:rPr>
              <a:pPr/>
              <a:t>18</a:t>
            </a:fld>
            <a:endParaRPr lang="en-US">
              <a:solidFill>
                <a:prstClr val="black">
                  <a:tint val="75000"/>
                </a:prstClr>
              </a:solidFill>
            </a:endParaRPr>
          </a:p>
        </p:txBody>
      </p:sp>
      <p:pic>
        <p:nvPicPr>
          <p:cNvPr id="27" name="Picture 26"/>
          <p:cNvPicPr>
            <a:picLocks noGrp="1" noSelect="1" noRot="1" noMove="1" noResize="1" noEditPoints="1" noAdjustHandles="1" noChangeArrowheads="1" noChangeShapeType="1"/>
          </p:cNvPicPr>
          <p:nvPr>
            <p:custDataLst>
              <p:tags r:id="rId16"/>
            </p:custDataLst>
          </p:nvPr>
        </p:nvPicPr>
        <p:blipFill>
          <a:blip r:embed="rId2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404549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457200" y="1321891"/>
            <a:ext cx="8229600" cy="1143000"/>
          </a:xfrm>
        </p:spPr>
        <p:txBody>
          <a:bodyPr/>
          <a:lstStyle/>
          <a:p>
            <a:r>
              <a:rPr lang="en-US" dirty="0" smtClean="0"/>
              <a:t>Discussion</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2647453"/>
            <a:ext cx="8229600" cy="2725763"/>
          </a:xfrm>
        </p:spPr>
        <p:txBody>
          <a:bodyPr/>
          <a:lstStyle/>
          <a:p>
            <a:endParaRPr lang="en-US" dirty="0" smtClean="0"/>
          </a:p>
          <a:p>
            <a:pPr lvl="0"/>
            <a:r>
              <a:rPr lang="en-US" dirty="0"/>
              <a:t>How do you contribute to the IRS?</a:t>
            </a:r>
            <a:endParaRPr lang="en-CA" dirty="0"/>
          </a:p>
          <a:p>
            <a:pPr lvl="0"/>
            <a:r>
              <a:rPr lang="en-US" dirty="0"/>
              <a:t>How does your workplace demonstrate a culture of health and safety?</a:t>
            </a:r>
            <a:endParaRPr lang="en-CA" dirty="0"/>
          </a:p>
          <a:p>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19</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26219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sp>
        <p:nvSpPr>
          <p:cNvPr id="8" name="Rectangle 7"/>
          <p:cNvSpPr>
            <a:spLocks noGrp="1" noSelect="1" noRot="1" noMove="1" noResize="1" noEditPoints="1" noAdjustHandles="1" noChangeArrowheads="1" noChangeShapeType="1" noTextEdit="1"/>
          </p:cNvSpPr>
          <p:nvPr>
            <p:custDataLst>
              <p:tags r:id="rId2"/>
            </p:custDataLst>
          </p:nvPr>
        </p:nvSpPr>
        <p:spPr>
          <a:xfrm>
            <a:off x="-16447" y="1268760"/>
            <a:ext cx="9160447" cy="324036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078544" y="1599471"/>
            <a:ext cx="6986913" cy="2477601"/>
          </a:xfrm>
          <a:prstGeom prst="rect">
            <a:avLst/>
          </a:prstGeom>
          <a:noFill/>
        </p:spPr>
        <p:txBody>
          <a:bodyPr wrap="none" rtlCol="0">
            <a:spAutoFit/>
          </a:bodyPr>
          <a:lstStyle/>
          <a:p>
            <a:r>
              <a:rPr lang="en-US" sz="2000" dirty="0" smtClean="0">
                <a:latin typeface="+mj-lt"/>
              </a:rPr>
              <a:t>General Introduction to Routine Practices</a:t>
            </a:r>
            <a:endParaRPr lang="en-US" sz="2000" dirty="0">
              <a:latin typeface="+mj-lt"/>
            </a:endParaRPr>
          </a:p>
          <a:p>
            <a:pPr>
              <a:lnSpc>
                <a:spcPct val="150000"/>
              </a:lnSpc>
            </a:pPr>
            <a:r>
              <a:rPr lang="en-US" dirty="0" smtClean="0"/>
              <a:t>Routine Practices are infection prevention and control practices that are:</a:t>
            </a:r>
          </a:p>
          <a:p>
            <a:pPr marL="800100" lvl="1" indent="-342900">
              <a:lnSpc>
                <a:spcPct val="150000"/>
              </a:lnSpc>
              <a:buFont typeface="Arial" pitchFamily="34" charset="0"/>
              <a:buChar char="•"/>
            </a:pPr>
            <a:r>
              <a:rPr lang="en-US" dirty="0" smtClean="0"/>
              <a:t>used routinely during </a:t>
            </a:r>
            <a:r>
              <a:rPr lang="en-US" b="1" u="sng" dirty="0" smtClean="0"/>
              <a:t>all</a:t>
            </a:r>
            <a:r>
              <a:rPr lang="en-US" u="sng" dirty="0"/>
              <a:t> </a:t>
            </a:r>
            <a:r>
              <a:rPr lang="en-US" dirty="0" smtClean="0"/>
              <a:t>activities</a:t>
            </a:r>
          </a:p>
          <a:p>
            <a:pPr marL="800100" lvl="1" indent="-342900">
              <a:lnSpc>
                <a:spcPct val="150000"/>
              </a:lnSpc>
              <a:buFont typeface="Arial" pitchFamily="34" charset="0"/>
              <a:buChar char="•"/>
            </a:pPr>
            <a:r>
              <a:rPr lang="en-US" dirty="0" smtClean="0"/>
              <a:t>Used for </a:t>
            </a:r>
            <a:r>
              <a:rPr lang="en-US" b="1" u="sng" dirty="0" smtClean="0"/>
              <a:t>all</a:t>
            </a:r>
            <a:r>
              <a:rPr lang="en-US" dirty="0" smtClean="0"/>
              <a:t> clients, patients and residents </a:t>
            </a:r>
          </a:p>
          <a:p>
            <a:pPr marL="800100" lvl="1" indent="-342900">
              <a:lnSpc>
                <a:spcPct val="150000"/>
              </a:lnSpc>
              <a:buFont typeface="Arial" pitchFamily="34" charset="0"/>
              <a:buChar char="•"/>
            </a:pPr>
            <a:r>
              <a:rPr lang="en-US" dirty="0" smtClean="0"/>
              <a:t>used in </a:t>
            </a:r>
            <a:r>
              <a:rPr lang="en-US" b="1" u="sng" dirty="0" smtClean="0"/>
              <a:t>all</a:t>
            </a:r>
            <a:r>
              <a:rPr lang="en-US" dirty="0" smtClean="0"/>
              <a:t> health care settings</a:t>
            </a:r>
          </a:p>
          <a:p>
            <a:pPr>
              <a:lnSpc>
                <a:spcPct val="150000"/>
              </a:lnSpc>
            </a:pPr>
            <a:r>
              <a:rPr lang="en-US" dirty="0" smtClean="0"/>
              <a:t>to help prevent and control the spread of infectious agents.</a:t>
            </a:r>
            <a:endParaRPr lang="en-US" dirty="0"/>
          </a:p>
        </p:txBody>
      </p:sp>
      <p:sp>
        <p:nvSpPr>
          <p:cNvPr id="2" name="Slide Number Placeholder 1"/>
          <p:cNvSpPr>
            <a:spLocks noGrp="1"/>
          </p:cNvSpPr>
          <p:nvPr>
            <p:ph type="sldNum" sz="quarter" idx="12"/>
          </p:nvPr>
        </p:nvSpPr>
        <p:spPr/>
        <p:txBody>
          <a:bodyPr/>
          <a:lstStyle/>
          <a:p>
            <a:fld id="{E3729EFC-03C9-41E6-9415-CCB26363A0EB}" type="slidenum">
              <a:rPr lang="en-US" smtClean="0">
                <a:solidFill>
                  <a:prstClr val="black">
                    <a:tint val="75000"/>
                  </a:prstClr>
                </a:solidFill>
              </a:rPr>
              <a:pPr/>
              <a:t>2</a:t>
            </a:fld>
            <a:endParaRPr lang="en-US">
              <a:solidFill>
                <a:prstClr val="black">
                  <a:tint val="75000"/>
                </a:prstClr>
              </a:solidFill>
            </a:endParaRPr>
          </a:p>
        </p:txBody>
      </p:sp>
      <p:pic>
        <p:nvPicPr>
          <p:cNvPr id="6" name="Picture 5"/>
          <p:cNvPicPr>
            <a:picLocks noGrp="1" noSelect="1" noRot="1" noMove="1" noResize="1" noEditPoints="1" noAdjustHandles="1"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39245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533340" cy="338554"/>
          </a:xfrm>
          <a:prstGeom prst="rect">
            <a:avLst/>
          </a:prstGeom>
          <a:noFill/>
        </p:spPr>
        <p:txBody>
          <a:bodyPr wrap="none" rtlCol="0">
            <a:spAutoFit/>
          </a:bodyPr>
          <a:lstStyle/>
          <a:p>
            <a:r>
              <a:rPr lang="en-US" sz="1600" dirty="0" smtClean="0">
                <a:solidFill>
                  <a:prstClr val="white"/>
                </a:solidFill>
              </a:rPr>
              <a:t>JOINT HEALTH AND SAFETY COMMITTEE</a:t>
            </a:r>
            <a:endParaRPr lang="en-US" sz="1600" dirty="0">
              <a:solidFill>
                <a:prstClr val="white"/>
              </a:solidFill>
            </a:endParaRPr>
          </a:p>
        </p:txBody>
      </p:sp>
      <p:sp>
        <p:nvSpPr>
          <p:cNvPr id="23" name="Round Diagonal Corner Rectangle 22"/>
          <p:cNvSpPr>
            <a:spLocks noGrp="1" noSelect="1" noRot="1" noMove="1" noResize="1" noEditPoints="1" noAdjustHandles="1" noChangeArrowheads="1" noChangeShapeType="1" noTextEdit="1"/>
          </p:cNvSpPr>
          <p:nvPr>
            <p:custDataLst>
              <p:tags r:id="rId4"/>
            </p:custDataLst>
          </p:nvPr>
        </p:nvSpPr>
        <p:spPr>
          <a:xfrm>
            <a:off x="1216890" y="2476620"/>
            <a:ext cx="7010400" cy="1028580"/>
          </a:xfrm>
          <a:prstGeom prst="round2Diag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ound Diagonal Corner Rectangle 24"/>
          <p:cNvSpPr>
            <a:spLocks noGrp="1" noSelect="1" noRot="1" noMove="1" noResize="1" noEditPoints="1" noAdjustHandles="1" noChangeArrowheads="1" noChangeShapeType="1" noTextEdit="1"/>
          </p:cNvSpPr>
          <p:nvPr>
            <p:custDataLst>
              <p:tags r:id="rId5"/>
            </p:custDataLst>
          </p:nvPr>
        </p:nvSpPr>
        <p:spPr>
          <a:xfrm>
            <a:off x="1216890" y="3657600"/>
            <a:ext cx="7010400" cy="1028580"/>
          </a:xfrm>
          <a:prstGeom prst="round2Diag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ound Diagonal Corner Rectangle 25"/>
          <p:cNvSpPr>
            <a:spLocks noGrp="1" noSelect="1" noRot="1" noMove="1" noResize="1" noEditPoints="1" noAdjustHandles="1" noChangeArrowheads="1" noChangeShapeType="1" noTextEdit="1"/>
          </p:cNvSpPr>
          <p:nvPr>
            <p:custDataLst>
              <p:tags r:id="rId6"/>
            </p:custDataLst>
          </p:nvPr>
        </p:nvSpPr>
        <p:spPr>
          <a:xfrm>
            <a:off x="1216890" y="4800600"/>
            <a:ext cx="7010400" cy="1028580"/>
          </a:xfrm>
          <a:prstGeom prst="round2Diag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Grp="1" noSelect="1" noRot="1" noMove="1" noResize="1" noEditPoints="1" noAdjustHandles="1" noChangeArrowheads="1" noChangeShapeType="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1371609" y="2883020"/>
            <a:ext cx="863647" cy="518188"/>
          </a:xfrm>
          <a:prstGeom prst="rect">
            <a:avLst/>
          </a:prstGeom>
        </p:spPr>
      </p:pic>
      <p:pic>
        <p:nvPicPr>
          <p:cNvPr id="9" name="Picture 8"/>
          <p:cNvPicPr>
            <a:picLocks noGrp="1" noSelect="1" noRot="1" noMove="1" noResize="1" noEditPoints="1" noAdjustHandles="1" noChangeArrowheads="1" noChangeShapeType="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1549419" y="3784600"/>
            <a:ext cx="508027" cy="772201"/>
          </a:xfrm>
          <a:prstGeom prst="rect">
            <a:avLst/>
          </a:prstGeom>
        </p:spPr>
      </p:pic>
      <p:pic>
        <p:nvPicPr>
          <p:cNvPr id="10" name="Picture 9"/>
          <p:cNvPicPr>
            <a:picLocks noGrp="1" noSelect="1" noRot="1" noMove="1" noResize="1" noEditPoints="1" noAdjustHandles="1" noChangeArrowheads="1" noChangeShapeType="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1457974" y="5257800"/>
            <a:ext cx="690917" cy="457225"/>
          </a:xfrm>
          <a:prstGeom prst="rect">
            <a:avLst/>
          </a:prstGeom>
        </p:spPr>
      </p:pic>
      <p:sp>
        <p:nvSpPr>
          <p:cNvPr id="6" name="Rectangle 5"/>
          <p:cNvSpPr>
            <a:spLocks noGrp="1" noSelect="1" noRot="1" noMove="1" noResize="1" noEditPoints="1" noAdjustHandles="1" noChangeArrowheads="1" noChangeShapeType="1" noTextEdit="1"/>
          </p:cNvSpPr>
          <p:nvPr>
            <p:custDataLst>
              <p:tags r:id="rId10"/>
            </p:custDataLst>
          </p:nvPr>
        </p:nvSpPr>
        <p:spPr>
          <a:xfrm>
            <a:off x="2383081" y="2667744"/>
            <a:ext cx="4572000" cy="646331"/>
          </a:xfrm>
          <a:prstGeom prst="rect">
            <a:avLst/>
          </a:prstGeom>
        </p:spPr>
        <p:txBody>
          <a:bodyPr>
            <a:spAutoFit/>
          </a:bodyPr>
          <a:lstStyle/>
          <a:p>
            <a:r>
              <a:rPr lang="en-US" b="1" dirty="0">
                <a:solidFill>
                  <a:prstClr val="black"/>
                </a:solidFill>
              </a:rPr>
              <a:t>20 </a:t>
            </a:r>
            <a:r>
              <a:rPr lang="en-US" b="1" dirty="0" smtClean="0">
                <a:solidFill>
                  <a:prstClr val="black"/>
                </a:solidFill>
              </a:rPr>
              <a:t>or more workers</a:t>
            </a:r>
            <a:endParaRPr lang="en-CA" dirty="0">
              <a:solidFill>
                <a:prstClr val="black"/>
              </a:solidFill>
            </a:endParaRPr>
          </a:p>
          <a:p>
            <a:r>
              <a:rPr lang="en-US" dirty="0">
                <a:solidFill>
                  <a:prstClr val="black"/>
                </a:solidFill>
              </a:rPr>
              <a:t>Joint Health and Safety Committee</a:t>
            </a:r>
            <a:endParaRPr lang="en-CA" dirty="0">
              <a:solidFill>
                <a:prstClr val="black"/>
              </a:solidFill>
            </a:endParaRPr>
          </a:p>
        </p:txBody>
      </p:sp>
      <p:sp>
        <p:nvSpPr>
          <p:cNvPr id="12" name="Rectangle 11"/>
          <p:cNvSpPr>
            <a:spLocks noGrp="1" noSelect="1" noRot="1" noMove="1" noResize="1" noEditPoints="1" noAdjustHandles="1" noChangeArrowheads="1" noChangeShapeType="1" noTextEdit="1"/>
          </p:cNvSpPr>
          <p:nvPr>
            <p:custDataLst>
              <p:tags r:id="rId11"/>
            </p:custDataLst>
          </p:nvPr>
        </p:nvSpPr>
        <p:spPr>
          <a:xfrm>
            <a:off x="2383081" y="3829183"/>
            <a:ext cx="4572000" cy="646331"/>
          </a:xfrm>
          <a:prstGeom prst="rect">
            <a:avLst/>
          </a:prstGeom>
        </p:spPr>
        <p:txBody>
          <a:bodyPr>
            <a:spAutoFit/>
          </a:bodyPr>
          <a:lstStyle/>
          <a:p>
            <a:r>
              <a:rPr lang="en-US" b="1" dirty="0">
                <a:solidFill>
                  <a:prstClr val="black"/>
                </a:solidFill>
              </a:rPr>
              <a:t>6 to 19 </a:t>
            </a:r>
            <a:r>
              <a:rPr lang="en-US" b="1" dirty="0" smtClean="0">
                <a:solidFill>
                  <a:prstClr val="black"/>
                </a:solidFill>
              </a:rPr>
              <a:t>workers</a:t>
            </a:r>
            <a:endParaRPr lang="en-CA" dirty="0">
              <a:solidFill>
                <a:prstClr val="black"/>
              </a:solidFill>
            </a:endParaRPr>
          </a:p>
          <a:p>
            <a:r>
              <a:rPr lang="en-US" dirty="0">
                <a:solidFill>
                  <a:prstClr val="black"/>
                </a:solidFill>
              </a:rPr>
              <a:t>Health and Safety Representative</a:t>
            </a:r>
            <a:endParaRPr lang="en-CA" dirty="0">
              <a:solidFill>
                <a:prstClr val="black"/>
              </a:solidFill>
            </a:endParaRPr>
          </a:p>
        </p:txBody>
      </p:sp>
      <p:sp>
        <p:nvSpPr>
          <p:cNvPr id="13" name="Rectangle 12"/>
          <p:cNvSpPr>
            <a:spLocks noGrp="1" noSelect="1" noRot="1" noMove="1" noResize="1" noEditPoints="1" noAdjustHandles="1" noChangeArrowheads="1" noChangeShapeType="1" noTextEdit="1"/>
          </p:cNvSpPr>
          <p:nvPr>
            <p:custDataLst>
              <p:tags r:id="rId12"/>
            </p:custDataLst>
          </p:nvPr>
        </p:nvSpPr>
        <p:spPr>
          <a:xfrm>
            <a:off x="2416211" y="4991724"/>
            <a:ext cx="4572000" cy="646331"/>
          </a:xfrm>
          <a:prstGeom prst="rect">
            <a:avLst/>
          </a:prstGeom>
        </p:spPr>
        <p:txBody>
          <a:bodyPr>
            <a:spAutoFit/>
          </a:bodyPr>
          <a:lstStyle/>
          <a:p>
            <a:r>
              <a:rPr lang="en-US" b="1" dirty="0">
                <a:solidFill>
                  <a:prstClr val="black"/>
                </a:solidFill>
              </a:rPr>
              <a:t>1 to 5 </a:t>
            </a:r>
            <a:r>
              <a:rPr lang="en-US" b="1" dirty="0" smtClean="0">
                <a:solidFill>
                  <a:prstClr val="black"/>
                </a:solidFill>
              </a:rPr>
              <a:t>workers</a:t>
            </a:r>
            <a:endParaRPr lang="en-CA" dirty="0">
              <a:solidFill>
                <a:prstClr val="black"/>
              </a:solidFill>
            </a:endParaRPr>
          </a:p>
          <a:p>
            <a:r>
              <a:rPr lang="en-US" dirty="0">
                <a:solidFill>
                  <a:prstClr val="black"/>
                </a:solidFill>
              </a:rPr>
              <a:t>First Aid Kit</a:t>
            </a:r>
            <a:endParaRPr lang="en-CA" dirty="0">
              <a:solidFill>
                <a:prstClr val="black"/>
              </a:solidFill>
            </a:endParaRPr>
          </a:p>
        </p:txBody>
      </p:sp>
      <p:sp>
        <p:nvSpPr>
          <p:cNvPr id="2" name="Slide Number Placeholder 1"/>
          <p:cNvSpPr>
            <a:spLocks noGrp="1" noSelect="1" noRot="1" noMove="1" noResize="1" noEditPoints="1" noAdjustHandles="1" noChangeArrowheads="1" noChangeShapeType="1" noTextEdit="1"/>
          </p:cNvSpPr>
          <p:nvPr>
            <p:ph type="sldNum" sz="quarter" idx="12"/>
            <p:custDataLst>
              <p:tags r:id="rId13"/>
            </p:custDataLst>
          </p:nvPr>
        </p:nvSpPr>
        <p:spPr/>
        <p:txBody>
          <a:bodyPr/>
          <a:lstStyle/>
          <a:p>
            <a:fld id="{E3729EFC-03C9-41E6-9415-CCB26363A0EB}" type="slidenum">
              <a:rPr lang="en-US" smtClean="0">
                <a:solidFill>
                  <a:prstClr val="black">
                    <a:tint val="75000"/>
                  </a:prstClr>
                </a:solidFill>
              </a:rPr>
              <a:pPr/>
              <a:t>20</a:t>
            </a:fld>
            <a:endParaRPr lang="en-US">
              <a:solidFill>
                <a:prstClr val="black">
                  <a:tint val="75000"/>
                </a:prstClr>
              </a:solidFill>
            </a:endParaRPr>
          </a:p>
        </p:txBody>
      </p:sp>
      <p:pic>
        <p:nvPicPr>
          <p:cNvPr id="15" name="Picture 14"/>
          <p:cNvPicPr>
            <a:picLocks noGrp="1" noSelect="1" noRot="1" noMove="1" noResize="1" noEditPoints="1" noAdjustHandles="1" noChangeArrowheads="1" noChangeShapeType="1"/>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1920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533340" cy="338554"/>
          </a:xfrm>
          <a:prstGeom prst="rect">
            <a:avLst/>
          </a:prstGeom>
          <a:noFill/>
        </p:spPr>
        <p:txBody>
          <a:bodyPr wrap="none" rtlCol="0">
            <a:spAutoFit/>
          </a:bodyPr>
          <a:lstStyle/>
          <a:p>
            <a:r>
              <a:rPr lang="en-US" sz="1600" dirty="0" smtClean="0">
                <a:solidFill>
                  <a:prstClr val="white"/>
                </a:solidFill>
              </a:rPr>
              <a:t>JOINT HEALTH AND SAFETY COMMITTEE</a:t>
            </a:r>
            <a:endParaRPr lang="en-US" sz="1600" dirty="0">
              <a:solidFill>
                <a:prstClr val="white"/>
              </a:solidFill>
            </a:endParaRPr>
          </a:p>
        </p:txBody>
      </p:sp>
      <p:sp>
        <p:nvSpPr>
          <p:cNvPr id="2" name="Rectangle 1"/>
          <p:cNvSpPr>
            <a:spLocks noGrp="1" noSelect="1" noRot="1" noMove="1" noResize="1" noEditPoints="1" noAdjustHandles="1" noChangeArrowheads="1" noChangeShapeType="1" noTextEdit="1"/>
          </p:cNvSpPr>
          <p:nvPr>
            <p:custDataLst>
              <p:tags r:id="rId4"/>
            </p:custDataLst>
          </p:nvPr>
        </p:nvSpPr>
        <p:spPr>
          <a:xfrm>
            <a:off x="2667000" y="1278695"/>
            <a:ext cx="6473652" cy="430061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a:spLocks noGrp="1" noSelect="1" noRot="1" noMove="1" noResize="1" noEditPoints="1" noAdjustHandles="1" noChangeArrowheads="1" noChangeShapeType="1" noTextEdit="1"/>
          </p:cNvSpPr>
          <p:nvPr>
            <p:custDataLst>
              <p:tags r:id="rId5"/>
            </p:custDataLst>
          </p:nvPr>
        </p:nvSpPr>
        <p:spPr>
          <a:xfrm>
            <a:off x="2862470" y="1371600"/>
            <a:ext cx="6281530" cy="3693319"/>
          </a:xfrm>
          <a:prstGeom prst="rect">
            <a:avLst/>
          </a:prstGeom>
        </p:spPr>
        <p:txBody>
          <a:bodyPr wrap="square">
            <a:spAutoFit/>
          </a:bodyPr>
          <a:lstStyle/>
          <a:p>
            <a:r>
              <a:rPr lang="en-CA" dirty="0" smtClean="0">
                <a:solidFill>
                  <a:prstClr val="black"/>
                </a:solidFill>
              </a:rPr>
              <a:t>All health care workplaces that have 20 or more employees must have a Joint Health and Safety Committee (JHSC). </a:t>
            </a:r>
          </a:p>
          <a:p>
            <a:r>
              <a:rPr lang="en-CA" dirty="0">
                <a:solidFill>
                  <a:prstClr val="black"/>
                </a:solidFill>
              </a:rPr>
              <a:t> </a:t>
            </a:r>
          </a:p>
          <a:p>
            <a:r>
              <a:rPr lang="en-CA" dirty="0">
                <a:solidFill>
                  <a:prstClr val="black"/>
                </a:solidFill>
              </a:rPr>
              <a:t>The Health and Safety Representative or the Joint Health and Safety Committee where applicable contribute to workplace health and safety because of their involvement with health and safety issues, and by assessing the effectiveness of the IRS. They do this by:</a:t>
            </a:r>
          </a:p>
          <a:p>
            <a:pPr marL="285750" indent="-285750">
              <a:buFont typeface="Arial" pitchFamily="34" charset="0"/>
              <a:buChar char="•"/>
            </a:pPr>
            <a:r>
              <a:rPr lang="en-CA" dirty="0" smtClean="0">
                <a:solidFill>
                  <a:prstClr val="black"/>
                </a:solidFill>
              </a:rPr>
              <a:t>identifying </a:t>
            </a:r>
            <a:r>
              <a:rPr lang="en-CA" dirty="0">
                <a:solidFill>
                  <a:prstClr val="black"/>
                </a:solidFill>
              </a:rPr>
              <a:t>situations that may pose a risk to </a:t>
            </a:r>
            <a:r>
              <a:rPr lang="en-CA" dirty="0" smtClean="0">
                <a:solidFill>
                  <a:prstClr val="black"/>
                </a:solidFill>
              </a:rPr>
              <a:t>workers</a:t>
            </a:r>
            <a:endParaRPr lang="en-CA" dirty="0">
              <a:solidFill>
                <a:prstClr val="black"/>
              </a:solidFill>
            </a:endParaRPr>
          </a:p>
          <a:p>
            <a:pPr marL="285750" indent="-285750">
              <a:buFont typeface="Arial" pitchFamily="34" charset="0"/>
              <a:buChar char="•"/>
            </a:pPr>
            <a:r>
              <a:rPr lang="en-CA" dirty="0" smtClean="0">
                <a:solidFill>
                  <a:prstClr val="black"/>
                </a:solidFill>
              </a:rPr>
              <a:t>making </a:t>
            </a:r>
            <a:r>
              <a:rPr lang="en-CA" dirty="0">
                <a:solidFill>
                  <a:prstClr val="black"/>
                </a:solidFill>
              </a:rPr>
              <a:t>recommendations to the employer and the workers for the improvement of health and safety of the </a:t>
            </a:r>
            <a:r>
              <a:rPr lang="en-CA" dirty="0" smtClean="0">
                <a:solidFill>
                  <a:prstClr val="black"/>
                </a:solidFill>
              </a:rPr>
              <a:t>workers</a:t>
            </a:r>
            <a:endParaRPr lang="en-CA" dirty="0">
              <a:solidFill>
                <a:prstClr val="black"/>
              </a:solidFill>
            </a:endParaRPr>
          </a:p>
          <a:p>
            <a:pPr marL="285750" indent="-285750">
              <a:buFont typeface="Arial" pitchFamily="34" charset="0"/>
              <a:buChar char="•"/>
            </a:pPr>
            <a:r>
              <a:rPr lang="en-CA" dirty="0" smtClean="0">
                <a:solidFill>
                  <a:prstClr val="black"/>
                </a:solidFill>
              </a:rPr>
              <a:t>obtaining </a:t>
            </a:r>
            <a:r>
              <a:rPr lang="en-CA" dirty="0">
                <a:solidFill>
                  <a:prstClr val="black"/>
                </a:solidFill>
              </a:rPr>
              <a:t>information from the employer respecting identification of potential/existing </a:t>
            </a:r>
            <a:r>
              <a:rPr lang="en-CA" dirty="0" smtClean="0">
                <a:solidFill>
                  <a:prstClr val="black"/>
                </a:solidFill>
              </a:rPr>
              <a:t>hazards</a:t>
            </a:r>
            <a:endParaRPr lang="en-CA" dirty="0">
              <a:solidFill>
                <a:prstClr val="black"/>
              </a:solidFill>
            </a:endParaRPr>
          </a:p>
        </p:txBody>
      </p:sp>
      <p:sp>
        <p:nvSpPr>
          <p:cNvPr id="7" name="Rectangle 6"/>
          <p:cNvSpPr>
            <a:spLocks noGrp="1" noSelect="1" noRot="1" noMove="1" noResize="1" noEditPoints="1" noAdjustHandles="1" noChangeArrowheads="1" noChangeShapeType="1" noTextEdit="1"/>
          </p:cNvSpPr>
          <p:nvPr>
            <p:custDataLst>
              <p:tags r:id="rId6"/>
            </p:custDataLst>
          </p:nvPr>
        </p:nvSpPr>
        <p:spPr>
          <a:xfrm>
            <a:off x="0" y="5724545"/>
            <a:ext cx="9140652" cy="584775"/>
          </a:xfrm>
          <a:prstGeom prst="rect">
            <a:avLst/>
          </a:prstGeom>
          <a:solidFill>
            <a:schemeClr val="tx1"/>
          </a:solidFill>
        </p:spPr>
        <p:txBody>
          <a:bodyPr wrap="square">
            <a:spAutoFit/>
          </a:bodyPr>
          <a:lstStyle/>
          <a:p>
            <a:r>
              <a:rPr lang="en-CA" sz="1600" dirty="0">
                <a:solidFill>
                  <a:prstClr val="white"/>
                </a:solidFill>
              </a:rPr>
              <a:t>For more information please review the link to the Guide to the Joint Health and Safety Committees and Health and Safety Representatives in the Workplace under the resources </a:t>
            </a:r>
            <a:r>
              <a:rPr lang="en-CA" sz="1600" dirty="0" smtClean="0">
                <a:solidFill>
                  <a:prstClr val="white"/>
                </a:solidFill>
              </a:rPr>
              <a:t>section.</a:t>
            </a:r>
            <a:endParaRPr lang="en-CA" sz="1600" dirty="0">
              <a:solidFill>
                <a:prstClr val="white"/>
              </a:solidFill>
            </a:endParaRPr>
          </a:p>
        </p:txBody>
      </p:sp>
      <p:sp>
        <p:nvSpPr>
          <p:cNvPr id="8" name="Slide Number Placeholder 7"/>
          <p:cNvSpPr>
            <a:spLocks noGrp="1" noSelect="1" noRot="1" noMove="1" noResize="1" noEditPoints="1" noAdjustHandles="1" noChangeArrowheads="1" noChangeShapeType="1" noTextEdit="1"/>
          </p:cNvSpPr>
          <p:nvPr>
            <p:ph type="sldNum" sz="quarter" idx="12"/>
            <p:custDataLst>
              <p:tags r:id="rId7"/>
            </p:custDataLst>
          </p:nvPr>
        </p:nvSpPr>
        <p:spPr/>
        <p:txBody>
          <a:bodyPr/>
          <a:lstStyle/>
          <a:p>
            <a:fld id="{E3729EFC-03C9-41E6-9415-CCB26363A0EB}" type="slidenum">
              <a:rPr lang="en-US" smtClean="0">
                <a:solidFill>
                  <a:prstClr val="black">
                    <a:tint val="75000"/>
                  </a:prstClr>
                </a:solidFill>
              </a:rPr>
              <a:pPr/>
              <a:t>21</a:t>
            </a:fld>
            <a:endParaRPr lang="en-US">
              <a:solidFill>
                <a:prstClr val="black">
                  <a:tint val="75000"/>
                </a:prstClr>
              </a:solidFill>
            </a:endParaRPr>
          </a:p>
        </p:txBody>
      </p:sp>
      <p:pic>
        <p:nvPicPr>
          <p:cNvPr id="9" name="Picture 8"/>
          <p:cNvPicPr>
            <a:picLocks noGrp="1" noSelect="1" noRot="1" noMove="1" noResize="1" noEditPoints="1" noAdjustHandles="1" noChangeArrowheads="1" noChangeShapeType="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17849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533340" cy="338554"/>
          </a:xfrm>
          <a:prstGeom prst="rect">
            <a:avLst/>
          </a:prstGeom>
          <a:noFill/>
        </p:spPr>
        <p:txBody>
          <a:bodyPr wrap="none" rtlCol="0">
            <a:spAutoFit/>
          </a:bodyPr>
          <a:lstStyle/>
          <a:p>
            <a:r>
              <a:rPr lang="en-US" sz="1600" dirty="0" smtClean="0">
                <a:solidFill>
                  <a:prstClr val="white"/>
                </a:solidFill>
              </a:rPr>
              <a:t>JOINT HEALTH AND SAFETY COMMITTEE</a:t>
            </a:r>
            <a:endParaRPr lang="en-US" sz="1600" dirty="0">
              <a:solidFill>
                <a:prstClr val="white"/>
              </a:solidFill>
            </a:endParaRPr>
          </a:p>
        </p:txBody>
      </p:sp>
      <p:sp>
        <p:nvSpPr>
          <p:cNvPr id="2" name="Rectangle 1"/>
          <p:cNvSpPr>
            <a:spLocks noGrp="1" noSelect="1" noRot="1" noMove="1" noResize="1" noEditPoints="1" noAdjustHandles="1" noChangeArrowheads="1" noChangeShapeType="1" noTextEdit="1"/>
          </p:cNvSpPr>
          <p:nvPr>
            <p:custDataLst>
              <p:tags r:id="rId4"/>
            </p:custDataLst>
          </p:nvPr>
        </p:nvSpPr>
        <p:spPr>
          <a:xfrm>
            <a:off x="3810000" y="1041308"/>
            <a:ext cx="5334000" cy="5051988"/>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a:spLocks noGrp="1" noSelect="1" noRot="1" noMove="1" noResize="1" noEditPoints="1" noAdjustHandles="1" noChangeArrowheads="1" noChangeShapeType="1" noTextEdit="1"/>
          </p:cNvSpPr>
          <p:nvPr>
            <p:custDataLst>
              <p:tags r:id="rId5"/>
            </p:custDataLst>
          </p:nvPr>
        </p:nvSpPr>
        <p:spPr>
          <a:xfrm>
            <a:off x="4000500" y="1447800"/>
            <a:ext cx="4953000" cy="4247317"/>
          </a:xfrm>
          <a:prstGeom prst="rect">
            <a:avLst/>
          </a:prstGeom>
        </p:spPr>
        <p:txBody>
          <a:bodyPr wrap="square">
            <a:spAutoFit/>
          </a:bodyPr>
          <a:lstStyle/>
          <a:p>
            <a:r>
              <a:rPr lang="en-CA" dirty="0">
                <a:solidFill>
                  <a:prstClr val="black"/>
                </a:solidFill>
              </a:rPr>
              <a:t>Composition of the JHSC: </a:t>
            </a:r>
          </a:p>
          <a:p>
            <a:pPr marL="285750" indent="-285750">
              <a:buFont typeface="Arial" pitchFamily="34" charset="0"/>
              <a:buChar char="•"/>
            </a:pPr>
            <a:r>
              <a:rPr lang="en-CA" dirty="0" smtClean="0">
                <a:solidFill>
                  <a:prstClr val="black"/>
                </a:solidFill>
              </a:rPr>
              <a:t>two </a:t>
            </a:r>
            <a:r>
              <a:rPr lang="en-CA" dirty="0">
                <a:solidFill>
                  <a:prstClr val="black"/>
                </a:solidFill>
              </a:rPr>
              <a:t>co-chairs, one from management and one representing Workers</a:t>
            </a:r>
          </a:p>
          <a:p>
            <a:pPr marL="285750" indent="-285750">
              <a:buFont typeface="Arial" pitchFamily="34" charset="0"/>
              <a:buChar char="•"/>
            </a:pPr>
            <a:r>
              <a:rPr lang="en-CA" dirty="0" smtClean="0">
                <a:solidFill>
                  <a:prstClr val="black"/>
                </a:solidFill>
              </a:rPr>
              <a:t>at </a:t>
            </a:r>
            <a:r>
              <a:rPr lang="en-CA" dirty="0">
                <a:solidFill>
                  <a:prstClr val="black"/>
                </a:solidFill>
              </a:rPr>
              <a:t>least half of the members must be workers who do not exercise managerial functions</a:t>
            </a:r>
          </a:p>
          <a:p>
            <a:pPr marL="285750" indent="-285750">
              <a:buFont typeface="Arial" pitchFamily="34" charset="0"/>
              <a:buChar char="•"/>
            </a:pPr>
            <a:r>
              <a:rPr lang="en-CA" dirty="0" smtClean="0">
                <a:solidFill>
                  <a:prstClr val="black"/>
                </a:solidFill>
              </a:rPr>
              <a:t>at </a:t>
            </a:r>
            <a:r>
              <a:rPr lang="en-CA" dirty="0">
                <a:solidFill>
                  <a:prstClr val="black"/>
                </a:solidFill>
              </a:rPr>
              <a:t>least four persons for more than 50 Workers, and at least two persons for up to 50 Workers </a:t>
            </a:r>
          </a:p>
          <a:p>
            <a:endParaRPr lang="en-CA" dirty="0">
              <a:solidFill>
                <a:prstClr val="black"/>
              </a:solidFill>
            </a:endParaRPr>
          </a:p>
          <a:p>
            <a:r>
              <a:rPr lang="en-CA" dirty="0">
                <a:solidFill>
                  <a:prstClr val="black"/>
                </a:solidFill>
              </a:rPr>
              <a:t>Meetings:</a:t>
            </a:r>
          </a:p>
          <a:p>
            <a:r>
              <a:rPr lang="en-CA" dirty="0">
                <a:solidFill>
                  <a:prstClr val="black"/>
                </a:solidFill>
              </a:rPr>
              <a:t>The JHSC meets at least once every 3 months to </a:t>
            </a:r>
            <a:endParaRPr lang="en-CA" dirty="0" smtClean="0">
              <a:solidFill>
                <a:prstClr val="black"/>
              </a:solidFill>
            </a:endParaRPr>
          </a:p>
          <a:p>
            <a:pPr marL="285750" indent="-285750">
              <a:buFont typeface="Arial" pitchFamily="34" charset="0"/>
              <a:buChar char="•"/>
            </a:pPr>
            <a:r>
              <a:rPr lang="en-CA" dirty="0" smtClean="0">
                <a:solidFill>
                  <a:prstClr val="black"/>
                </a:solidFill>
              </a:rPr>
              <a:t>identify </a:t>
            </a:r>
            <a:r>
              <a:rPr lang="en-CA" dirty="0">
                <a:solidFill>
                  <a:prstClr val="black"/>
                </a:solidFill>
              </a:rPr>
              <a:t>hazards in the </a:t>
            </a:r>
            <a:r>
              <a:rPr lang="en-CA" dirty="0" smtClean="0">
                <a:solidFill>
                  <a:prstClr val="black"/>
                </a:solidFill>
              </a:rPr>
              <a:t>workplace</a:t>
            </a:r>
          </a:p>
          <a:p>
            <a:pPr marL="285750" indent="-285750">
              <a:buFont typeface="Arial" pitchFamily="34" charset="0"/>
              <a:buChar char="•"/>
            </a:pPr>
            <a:r>
              <a:rPr lang="en-CA" dirty="0" smtClean="0">
                <a:solidFill>
                  <a:prstClr val="black"/>
                </a:solidFill>
              </a:rPr>
              <a:t>make </a:t>
            </a:r>
            <a:r>
              <a:rPr lang="en-CA" dirty="0">
                <a:solidFill>
                  <a:prstClr val="black"/>
                </a:solidFill>
              </a:rPr>
              <a:t>recommendations to the employer and workers about improving health and safety and </a:t>
            </a:r>
            <a:endParaRPr lang="en-CA" dirty="0" smtClean="0">
              <a:solidFill>
                <a:prstClr val="black"/>
              </a:solidFill>
            </a:endParaRPr>
          </a:p>
          <a:p>
            <a:pPr marL="285750" indent="-285750">
              <a:buFont typeface="Arial" pitchFamily="34" charset="0"/>
              <a:buChar char="•"/>
            </a:pPr>
            <a:r>
              <a:rPr lang="en-CA" dirty="0" smtClean="0">
                <a:solidFill>
                  <a:prstClr val="black"/>
                </a:solidFill>
              </a:rPr>
              <a:t>obtain </a:t>
            </a:r>
            <a:r>
              <a:rPr lang="en-CA" dirty="0">
                <a:solidFill>
                  <a:prstClr val="black"/>
                </a:solidFill>
              </a:rPr>
              <a:t>information from the employer about identification of potential hazards. </a:t>
            </a:r>
          </a:p>
        </p:txBody>
      </p:sp>
      <p:sp>
        <p:nvSpPr>
          <p:cNvPr id="7" name="Slide Number Placeholder 6"/>
          <p:cNvSpPr>
            <a:spLocks noGrp="1" noSelect="1" noRot="1" noMove="1" noResize="1" noEditPoints="1" noAdjustHandles="1" noChangeArrowheads="1" noChangeShapeType="1" noTextEdit="1"/>
          </p:cNvSpPr>
          <p:nvPr>
            <p:ph type="sldNum" sz="quarter" idx="12"/>
            <p:custDataLst>
              <p:tags r:id="rId6"/>
            </p:custDataLst>
          </p:nvPr>
        </p:nvSpPr>
        <p:spPr/>
        <p:txBody>
          <a:bodyPr/>
          <a:lstStyle/>
          <a:p>
            <a:fld id="{E3729EFC-03C9-41E6-9415-CCB26363A0EB}" type="slidenum">
              <a:rPr lang="en-US" smtClean="0">
                <a:solidFill>
                  <a:prstClr val="black">
                    <a:tint val="75000"/>
                  </a:prstClr>
                </a:solidFill>
              </a:rPr>
              <a:pPr/>
              <a:t>22</a:t>
            </a:fld>
            <a:endParaRPr lang="en-US">
              <a:solidFill>
                <a:prstClr val="black">
                  <a:tint val="75000"/>
                </a:prstClr>
              </a:solidFill>
            </a:endParaRP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4097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533340" cy="338554"/>
          </a:xfrm>
          <a:prstGeom prst="rect">
            <a:avLst/>
          </a:prstGeom>
          <a:noFill/>
        </p:spPr>
        <p:txBody>
          <a:bodyPr wrap="none" rtlCol="0">
            <a:spAutoFit/>
          </a:bodyPr>
          <a:lstStyle/>
          <a:p>
            <a:r>
              <a:rPr lang="en-US" sz="1600" dirty="0" smtClean="0">
                <a:solidFill>
                  <a:prstClr val="white"/>
                </a:solidFill>
              </a:rPr>
              <a:t>JOINT HEALTH AND SAFETY COMMITTEE</a:t>
            </a:r>
            <a:endParaRPr lang="en-US" sz="1600" dirty="0">
              <a:solidFill>
                <a:prstClr val="white"/>
              </a:solidFill>
            </a:endParaRPr>
          </a:p>
        </p:txBody>
      </p:sp>
      <p:sp>
        <p:nvSpPr>
          <p:cNvPr id="2" name="Rectangle 1"/>
          <p:cNvSpPr>
            <a:spLocks noGrp="1" noSelect="1" noRot="1" noMove="1" noResize="1" noEditPoints="1" noAdjustHandles="1" noChangeArrowheads="1" noChangeShapeType="1" noTextEdit="1"/>
          </p:cNvSpPr>
          <p:nvPr>
            <p:custDataLst>
              <p:tags r:id="rId4"/>
            </p:custDataLst>
          </p:nvPr>
        </p:nvSpPr>
        <p:spPr>
          <a:xfrm>
            <a:off x="4114800" y="1114832"/>
            <a:ext cx="5023544" cy="5733256"/>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Grp="1" noSelect="1" noRot="1" noMove="1" noResize="1" noEditPoints="1" noAdjustHandles="1" noChangeArrowheads="1" noChangeShapeType="1"/>
          </p:cNvPicPr>
          <p:nvPr>
            <p:custDataLst>
              <p:tags r:id="rId5"/>
            </p:custDataLst>
          </p:nvPr>
        </p:nvPicPr>
        <p:blipFill rotWithShape="1">
          <a:blip r:embed="rId13">
            <a:extLst>
              <a:ext uri="{28A0092B-C50C-407E-A947-70E740481C1C}">
                <a14:useLocalDpi xmlns:a14="http://schemas.microsoft.com/office/drawing/2010/main" val="0"/>
              </a:ext>
            </a:extLst>
          </a:blip>
          <a:srcRect l="19320" t="1786" r="24444" b="1122"/>
          <a:stretch/>
        </p:blipFill>
        <p:spPr>
          <a:xfrm>
            <a:off x="3347" y="1124744"/>
            <a:ext cx="4111453" cy="4734726"/>
          </a:xfrm>
          <a:prstGeom prst="rect">
            <a:avLst/>
          </a:prstGeom>
        </p:spPr>
      </p:pic>
      <p:sp>
        <p:nvSpPr>
          <p:cNvPr id="7" name="Rectangle 6"/>
          <p:cNvSpPr>
            <a:spLocks noGrp="1" noSelect="1" noRot="1" noMove="1" noResize="1" noEditPoints="1" noAdjustHandles="1" noChangeArrowheads="1" noChangeShapeType="1" noTextEdit="1"/>
          </p:cNvSpPr>
          <p:nvPr>
            <p:custDataLst>
              <p:tags r:id="rId6"/>
            </p:custDataLst>
          </p:nvPr>
        </p:nvSpPr>
        <p:spPr>
          <a:xfrm>
            <a:off x="4141304" y="1159174"/>
            <a:ext cx="5025853" cy="4832092"/>
          </a:xfrm>
          <a:prstGeom prst="rect">
            <a:avLst/>
          </a:prstGeom>
        </p:spPr>
        <p:txBody>
          <a:bodyPr wrap="square">
            <a:spAutoFit/>
          </a:bodyPr>
          <a:lstStyle/>
          <a:p>
            <a:r>
              <a:rPr lang="en-CA" dirty="0">
                <a:solidFill>
                  <a:prstClr val="black"/>
                </a:solidFill>
              </a:rPr>
              <a:t>Health and Safety Representative</a:t>
            </a:r>
          </a:p>
          <a:p>
            <a:endParaRPr lang="en-CA" dirty="0">
              <a:solidFill>
                <a:prstClr val="black"/>
              </a:solidFill>
            </a:endParaRPr>
          </a:p>
          <a:p>
            <a:r>
              <a:rPr lang="en-CA" sz="1600" dirty="0" smtClean="0">
                <a:solidFill>
                  <a:prstClr val="black"/>
                </a:solidFill>
              </a:rPr>
              <a:t>All </a:t>
            </a:r>
            <a:r>
              <a:rPr lang="en-CA" sz="1600" dirty="0">
                <a:solidFill>
                  <a:prstClr val="black"/>
                </a:solidFill>
              </a:rPr>
              <a:t>health care settings with more than 5 employees must have a Health and Safety Representative.</a:t>
            </a:r>
          </a:p>
          <a:p>
            <a:endParaRPr lang="en-CA" sz="1600" dirty="0">
              <a:solidFill>
                <a:prstClr val="black"/>
              </a:solidFill>
            </a:endParaRPr>
          </a:p>
          <a:p>
            <a:r>
              <a:rPr lang="en-CA" sz="1600" dirty="0">
                <a:solidFill>
                  <a:prstClr val="black"/>
                </a:solidFill>
              </a:rPr>
              <a:t>In health care workplaces that have fewer than 20 but more than five employees:</a:t>
            </a:r>
          </a:p>
          <a:p>
            <a:pPr marL="285750" indent="-285750">
              <a:buFont typeface="Arial" pitchFamily="34" charset="0"/>
              <a:buChar char="•"/>
            </a:pPr>
            <a:r>
              <a:rPr lang="en-CA" sz="1600" dirty="0" smtClean="0">
                <a:solidFill>
                  <a:prstClr val="black"/>
                </a:solidFill>
              </a:rPr>
              <a:t>Workers </a:t>
            </a:r>
            <a:r>
              <a:rPr lang="en-CA" sz="1600" dirty="0">
                <a:solidFill>
                  <a:prstClr val="black"/>
                </a:solidFill>
              </a:rPr>
              <a:t>select a Health and Safety Representative from among the non-management </a:t>
            </a:r>
            <a:r>
              <a:rPr lang="en-CA" sz="1600" dirty="0" smtClean="0">
                <a:solidFill>
                  <a:prstClr val="black"/>
                </a:solidFill>
              </a:rPr>
              <a:t>Workers.</a:t>
            </a:r>
            <a:endParaRPr lang="en-CA" sz="1600" dirty="0">
              <a:solidFill>
                <a:prstClr val="black"/>
              </a:solidFill>
            </a:endParaRPr>
          </a:p>
          <a:p>
            <a:pPr marL="285750" indent="-285750">
              <a:buFont typeface="Arial" pitchFamily="34" charset="0"/>
              <a:buChar char="•"/>
            </a:pPr>
            <a:r>
              <a:rPr lang="en-CA" sz="1600" dirty="0" smtClean="0">
                <a:solidFill>
                  <a:prstClr val="black"/>
                </a:solidFill>
              </a:rPr>
              <a:t>The </a:t>
            </a:r>
            <a:r>
              <a:rPr lang="en-CA" sz="1600" dirty="0">
                <a:solidFill>
                  <a:prstClr val="black"/>
                </a:solidFill>
              </a:rPr>
              <a:t>employer must ensure that the </a:t>
            </a:r>
            <a:r>
              <a:rPr lang="en-CA" sz="1600" dirty="0" smtClean="0">
                <a:solidFill>
                  <a:prstClr val="black"/>
                </a:solidFill>
              </a:rPr>
              <a:t>Health </a:t>
            </a:r>
            <a:r>
              <a:rPr lang="en-CA" sz="1600" dirty="0">
                <a:solidFill>
                  <a:prstClr val="black"/>
                </a:solidFill>
              </a:rPr>
              <a:t>and </a:t>
            </a:r>
            <a:r>
              <a:rPr lang="en-CA" sz="1600" dirty="0" smtClean="0">
                <a:solidFill>
                  <a:prstClr val="black"/>
                </a:solidFill>
              </a:rPr>
              <a:t>Safety Representative </a:t>
            </a:r>
            <a:r>
              <a:rPr lang="en-CA" sz="1600" dirty="0">
                <a:solidFill>
                  <a:prstClr val="black"/>
                </a:solidFill>
              </a:rPr>
              <a:t>receives training to enable him or her to perform this role </a:t>
            </a:r>
            <a:r>
              <a:rPr lang="en-CA" sz="1600" dirty="0" smtClean="0">
                <a:solidFill>
                  <a:prstClr val="black"/>
                </a:solidFill>
              </a:rPr>
              <a:t>effectively.</a:t>
            </a:r>
            <a:endParaRPr lang="en-CA" sz="1600" dirty="0">
              <a:solidFill>
                <a:prstClr val="black"/>
              </a:solidFill>
            </a:endParaRPr>
          </a:p>
          <a:p>
            <a:pPr marL="285750" indent="-285750">
              <a:buFont typeface="Arial" pitchFamily="34" charset="0"/>
              <a:buChar char="•"/>
            </a:pPr>
            <a:r>
              <a:rPr lang="en-CA" sz="1600" dirty="0" smtClean="0">
                <a:solidFill>
                  <a:prstClr val="black"/>
                </a:solidFill>
              </a:rPr>
              <a:t>The </a:t>
            </a:r>
            <a:r>
              <a:rPr lang="en-CA" sz="1600" dirty="0">
                <a:solidFill>
                  <a:prstClr val="black"/>
                </a:solidFill>
              </a:rPr>
              <a:t>Representative inspects the workplace monthly and identifies situations that might be a hazard to </a:t>
            </a:r>
            <a:r>
              <a:rPr lang="en-CA" sz="1600" dirty="0" smtClean="0">
                <a:solidFill>
                  <a:prstClr val="black"/>
                </a:solidFill>
              </a:rPr>
              <a:t>Workers</a:t>
            </a:r>
          </a:p>
          <a:p>
            <a:pPr marL="285750" indent="-285750">
              <a:buFont typeface="Arial" pitchFamily="34" charset="0"/>
              <a:buChar char="•"/>
            </a:pPr>
            <a:endParaRPr lang="en-US" sz="1600" dirty="0">
              <a:solidFill>
                <a:prstClr val="black"/>
              </a:solidFill>
            </a:endParaRPr>
          </a:p>
          <a:p>
            <a:r>
              <a:rPr lang="en-US" sz="1600" dirty="0" smtClean="0">
                <a:solidFill>
                  <a:prstClr val="black"/>
                </a:solidFill>
              </a:rPr>
              <a:t>Workplaces with one to five Workers:</a:t>
            </a:r>
          </a:p>
          <a:p>
            <a:pPr marL="285750" indent="-285750">
              <a:buFont typeface="Arial" panose="020B0604020202020204" pitchFamily="34" charset="0"/>
              <a:buChar char="•"/>
            </a:pPr>
            <a:r>
              <a:rPr lang="en-US" sz="1600" dirty="0" smtClean="0">
                <a:solidFill>
                  <a:prstClr val="black"/>
                </a:solidFill>
              </a:rPr>
              <a:t>do not need a Health and Safety Committee</a:t>
            </a:r>
          </a:p>
          <a:p>
            <a:pPr marL="285750" indent="-285750">
              <a:buFont typeface="Arial" panose="020B0604020202020204" pitchFamily="34" charset="0"/>
              <a:buChar char="•"/>
            </a:pPr>
            <a:r>
              <a:rPr lang="en-US" sz="1600" dirty="0" smtClean="0">
                <a:solidFill>
                  <a:prstClr val="black"/>
                </a:solidFill>
              </a:rPr>
              <a:t>do not need a Health and Safety Representative</a:t>
            </a:r>
            <a:endParaRPr lang="en-CA" sz="1600" dirty="0">
              <a:solidFill>
                <a:prstClr val="black"/>
              </a:solidFill>
            </a:endParaRPr>
          </a:p>
        </p:txBody>
      </p:sp>
      <p:sp>
        <p:nvSpPr>
          <p:cNvPr id="8" name="Slide Number Placeholder 7"/>
          <p:cNvSpPr>
            <a:spLocks noGrp="1" noSelect="1" noRot="1" noMove="1" noResize="1" noEditPoints="1" noAdjustHandles="1" noChangeArrowheads="1" noChangeShapeType="1" noTextEdit="1"/>
          </p:cNvSpPr>
          <p:nvPr>
            <p:ph type="sldNum" sz="quarter" idx="12"/>
            <p:custDataLst>
              <p:tags r:id="rId7"/>
            </p:custDataLst>
          </p:nvPr>
        </p:nvSpPr>
        <p:spPr/>
        <p:txBody>
          <a:bodyPr/>
          <a:lstStyle/>
          <a:p>
            <a:fld id="{E3729EFC-03C9-41E6-9415-CCB26363A0EB}" type="slidenum">
              <a:rPr lang="en-US" smtClean="0">
                <a:solidFill>
                  <a:prstClr val="black">
                    <a:tint val="75000"/>
                  </a:prstClr>
                </a:solidFill>
              </a:rPr>
              <a:pPr/>
              <a:t>23</a:t>
            </a:fld>
            <a:endParaRPr lang="en-US">
              <a:solidFill>
                <a:prstClr val="black">
                  <a:tint val="75000"/>
                </a:prstClr>
              </a:solidFill>
            </a:endParaRPr>
          </a:p>
        </p:txBody>
      </p:sp>
      <p:pic>
        <p:nvPicPr>
          <p:cNvPr id="9" name="Picture 8"/>
          <p:cNvPicPr>
            <a:picLocks noGrp="1" noSelect="1" noRot="1" noMove="1" noResize="1" noEditPoints="1" noAdjustHandles="1" noChangeArrowheads="1" noChangeShapeType="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5943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457200" y="889843"/>
            <a:ext cx="8229600" cy="1143000"/>
          </a:xfrm>
        </p:spPr>
        <p:txBody>
          <a:bodyPr/>
          <a:lstStyle/>
          <a:p>
            <a:r>
              <a:rPr lang="en-US" dirty="0" smtClean="0"/>
              <a:t>Discussion for Acute Care</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2215405"/>
            <a:ext cx="8229600" cy="4525963"/>
          </a:xfrm>
        </p:spPr>
        <p:txBody>
          <a:bodyPr/>
          <a:lstStyle/>
          <a:p>
            <a:endParaRPr lang="en-US" dirty="0" smtClean="0"/>
          </a:p>
          <a:p>
            <a:pPr lvl="0"/>
            <a:r>
              <a:rPr lang="en-US" dirty="0"/>
              <a:t>Do you know where your Occupational Health and Safety department is located?</a:t>
            </a:r>
            <a:endParaRPr lang="en-CA" dirty="0"/>
          </a:p>
          <a:p>
            <a:pPr lvl="0"/>
            <a:r>
              <a:rPr lang="en-US" dirty="0"/>
              <a:t>What should you do after hours?</a:t>
            </a:r>
            <a:endParaRPr lang="en-CA" dirty="0"/>
          </a:p>
          <a:p>
            <a:pPr lvl="0"/>
            <a:r>
              <a:rPr lang="en-US" dirty="0"/>
              <a:t>Do you know who the members of your Joint Health and Safety Committee are?</a:t>
            </a:r>
            <a:endParaRPr lang="en-CA" dirty="0"/>
          </a:p>
          <a:p>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24</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32969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457200" y="629816"/>
            <a:ext cx="8229600" cy="1143000"/>
          </a:xfrm>
        </p:spPr>
        <p:txBody>
          <a:bodyPr/>
          <a:lstStyle/>
          <a:p>
            <a:r>
              <a:rPr lang="en-US" dirty="0" smtClean="0"/>
              <a:t>Discussion for Long-Term Care</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p:txBody>
          <a:bodyPr>
            <a:normAutofit fontScale="85000" lnSpcReduction="20000"/>
          </a:bodyPr>
          <a:lstStyle/>
          <a:p>
            <a:endParaRPr lang="en-US" dirty="0" smtClean="0"/>
          </a:p>
          <a:p>
            <a:pPr lvl="0"/>
            <a:r>
              <a:rPr lang="en-US" dirty="0"/>
              <a:t>Does your workplace have more than 20 Workers?</a:t>
            </a:r>
            <a:endParaRPr lang="en-CA" dirty="0"/>
          </a:p>
          <a:p>
            <a:pPr lvl="0"/>
            <a:r>
              <a:rPr lang="en-US" dirty="0"/>
              <a:t>If you have more than 20 Workers, who are the co-chairs and members on your Joint Health and Safety Committee?  How is information from the meetings shared?</a:t>
            </a:r>
            <a:endParaRPr lang="en-CA" dirty="0"/>
          </a:p>
          <a:p>
            <a:pPr lvl="0"/>
            <a:r>
              <a:rPr lang="en-US" dirty="0"/>
              <a:t>Who do you report to about a workplace hazard, illness or injury during business hours and after business hours?  </a:t>
            </a:r>
            <a:endParaRPr lang="en-CA" dirty="0"/>
          </a:p>
          <a:p>
            <a:pPr lvl="0"/>
            <a:r>
              <a:rPr lang="en-US" dirty="0"/>
              <a:t>If your workplace has </a:t>
            </a:r>
            <a:r>
              <a:rPr lang="en-US" dirty="0" smtClean="0"/>
              <a:t>fewer </a:t>
            </a:r>
            <a:r>
              <a:rPr lang="en-US" dirty="0"/>
              <a:t>than 20 Workers, who is your Health and Safety Representative and how do you contact them?</a:t>
            </a:r>
            <a:endParaRPr lang="en-CA" dirty="0"/>
          </a:p>
          <a:p>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25</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10957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457200" y="740965"/>
            <a:ext cx="8229600" cy="1143000"/>
          </a:xfrm>
        </p:spPr>
        <p:txBody>
          <a:bodyPr/>
          <a:lstStyle/>
          <a:p>
            <a:r>
              <a:rPr lang="en-US" dirty="0" smtClean="0"/>
              <a:t>Discussion for Community Care</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1927373"/>
            <a:ext cx="8229600" cy="4525963"/>
          </a:xfrm>
        </p:spPr>
        <p:txBody>
          <a:bodyPr>
            <a:normAutofit fontScale="92500" lnSpcReduction="20000"/>
          </a:bodyPr>
          <a:lstStyle/>
          <a:p>
            <a:endParaRPr lang="en-US" dirty="0" smtClean="0"/>
          </a:p>
          <a:p>
            <a:pPr lvl="0"/>
            <a:r>
              <a:rPr lang="en-US" dirty="0"/>
              <a:t>Is your workplace large enough (greater than 20 Workers) to have a Joint Health and Safety Committee?</a:t>
            </a:r>
            <a:endParaRPr lang="en-CA" dirty="0"/>
          </a:p>
          <a:p>
            <a:pPr lvl="0"/>
            <a:r>
              <a:rPr lang="en-US" dirty="0"/>
              <a:t>Who would you contact if you had an occupational health and safety concern?</a:t>
            </a:r>
            <a:endParaRPr lang="en-CA" dirty="0"/>
          </a:p>
          <a:p>
            <a:pPr lvl="0"/>
            <a:r>
              <a:rPr lang="en-US" dirty="0"/>
              <a:t>How would you find out who is responsible for health and safety in your workplace?</a:t>
            </a:r>
            <a:endParaRPr lang="en-CA" dirty="0"/>
          </a:p>
          <a:p>
            <a:pPr lvl="0"/>
            <a:r>
              <a:rPr lang="en-US" dirty="0"/>
              <a:t>Who is your Health and Safety Representative and how do you contact him/her?</a:t>
            </a:r>
            <a:endParaRPr lang="en-CA" dirty="0"/>
          </a:p>
          <a:p>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26</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415580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noSelect="1" noRot="1" noMove="1" noResize="1" noEditPoints="1" noAdjustHandles="1" noChangeArrowheads="1" noChangeShapeType="1" noTextEdit="1"/>
          </p:cNvSpPr>
          <p:nvPr>
            <p:ph type="sldNum" sz="quarter" idx="12"/>
            <p:custDataLst>
              <p:tags r:id="rId1"/>
            </p:custDataLst>
          </p:nvPr>
        </p:nvSpPr>
        <p:spPr/>
        <p:txBody>
          <a:bodyPr/>
          <a:lstStyle/>
          <a:p>
            <a:fld id="{E3729EFC-03C9-41E6-9415-CCB26363A0EB}" type="slidenum">
              <a:rPr lang="en-US" smtClean="0">
                <a:solidFill>
                  <a:prstClr val="black">
                    <a:tint val="75000"/>
                  </a:prstClr>
                </a:solidFill>
              </a:rPr>
              <a:pPr/>
              <a:t>27</a:t>
            </a:fld>
            <a:endParaRPr lang="en-US">
              <a:solidFill>
                <a:prstClr val="black">
                  <a:tint val="75000"/>
                </a:prstClr>
              </a:solidFill>
            </a:endParaRPr>
          </a:p>
        </p:txBody>
      </p:sp>
      <p:pic>
        <p:nvPicPr>
          <p:cNvPr id="7" name="Picture 6"/>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3" y="6381328"/>
            <a:ext cx="9143997" cy="476643"/>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rotWithShape="1">
          <a:blip r:embed="rId10">
            <a:extLst>
              <a:ext uri="{28A0092B-C50C-407E-A947-70E740481C1C}">
                <a14:useLocalDpi xmlns:a14="http://schemas.microsoft.com/office/drawing/2010/main" val="0"/>
              </a:ext>
            </a:extLst>
          </a:blip>
          <a:srcRect r="4587"/>
          <a:stretch/>
        </p:blipFill>
        <p:spPr>
          <a:xfrm>
            <a:off x="0" y="7239"/>
            <a:ext cx="9144000" cy="6374089"/>
          </a:xfrm>
          <a:prstGeom prst="rect">
            <a:avLst/>
          </a:prstGeom>
        </p:spPr>
      </p:pic>
      <p:pic>
        <p:nvPicPr>
          <p:cNvPr id="9" name="Picture 8"/>
          <p:cNvPicPr>
            <a:picLocks noGrp="1" noSelect="1" noRot="1" noMove="1" noResize="1" noEditPoints="1" noAdjustHandles="1" noChangeArrowheads="1" noChangeShapeType="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6512" y="378689"/>
            <a:ext cx="3962400" cy="736508"/>
          </a:xfrm>
          <a:prstGeom prst="rect">
            <a:avLst/>
          </a:prstGeom>
        </p:spPr>
      </p:pic>
      <p:sp>
        <p:nvSpPr>
          <p:cNvPr id="10" name="TextBox 9"/>
          <p:cNvSpPr txBox="1">
            <a:spLocks noGrp="1" noSelect="1" noRot="1" noMove="1" noResize="1" noEditPoints="1" noAdjustHandles="1" noChangeArrowheads="1" noChangeShapeType="1" noTextEdit="1"/>
          </p:cNvSpPr>
          <p:nvPr>
            <p:custDataLst>
              <p:tags r:id="rId5"/>
            </p:custDataLst>
          </p:nvPr>
        </p:nvSpPr>
        <p:spPr>
          <a:xfrm>
            <a:off x="33267" y="548680"/>
            <a:ext cx="1003416" cy="338554"/>
          </a:xfrm>
          <a:prstGeom prst="rect">
            <a:avLst/>
          </a:prstGeom>
          <a:noFill/>
        </p:spPr>
        <p:txBody>
          <a:bodyPr wrap="none" rtlCol="0">
            <a:spAutoFit/>
          </a:bodyPr>
          <a:lstStyle/>
          <a:p>
            <a:r>
              <a:rPr lang="en-US" sz="1600" dirty="0" smtClean="0">
                <a:solidFill>
                  <a:prstClr val="white"/>
                </a:solidFill>
              </a:rPr>
              <a:t>Reporting</a:t>
            </a:r>
            <a:endParaRPr lang="en-US" sz="1600" dirty="0">
              <a:solidFill>
                <a:prstClr val="white"/>
              </a:solidFill>
            </a:endParaRPr>
          </a:p>
        </p:txBody>
      </p:sp>
      <p:sp>
        <p:nvSpPr>
          <p:cNvPr id="11" name="Rectangle 10"/>
          <p:cNvSpPr>
            <a:spLocks noGrp="1" noSelect="1" noRot="1" noMove="1" noResize="1" noEditPoints="1" noAdjustHandles="1" noChangeArrowheads="1" noChangeShapeType="1" noTextEdit="1"/>
          </p:cNvSpPr>
          <p:nvPr>
            <p:custDataLst>
              <p:tags r:id="rId6"/>
            </p:custDataLst>
          </p:nvPr>
        </p:nvSpPr>
        <p:spPr>
          <a:xfrm>
            <a:off x="4716016" y="1412776"/>
            <a:ext cx="4424671"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prstClr val="black"/>
              </a:solidFill>
            </a:endParaRPr>
          </a:p>
        </p:txBody>
      </p:sp>
      <p:sp>
        <p:nvSpPr>
          <p:cNvPr id="12" name="TextBox 11"/>
          <p:cNvSpPr txBox="1"/>
          <p:nvPr/>
        </p:nvSpPr>
        <p:spPr>
          <a:xfrm>
            <a:off x="4948131" y="1634894"/>
            <a:ext cx="3960440" cy="4524315"/>
          </a:xfrm>
          <a:prstGeom prst="rect">
            <a:avLst/>
          </a:prstGeom>
          <a:noFill/>
        </p:spPr>
        <p:txBody>
          <a:bodyPr wrap="square" rtlCol="0">
            <a:spAutoFit/>
          </a:bodyPr>
          <a:lstStyle/>
          <a:p>
            <a:r>
              <a:rPr lang="en-CA" dirty="0" smtClean="0"/>
              <a:t>It is important to report illnesses or injuries that happen at a workplace.</a:t>
            </a:r>
            <a:endParaRPr lang="en-CA" dirty="0"/>
          </a:p>
          <a:p>
            <a:endParaRPr lang="en-CA" dirty="0" smtClean="0"/>
          </a:p>
          <a:p>
            <a:r>
              <a:rPr lang="en-CA" dirty="0" smtClean="0"/>
              <a:t>Under the Act, occupational illness is defined as “a condition that results from exposure to a physical, chemical or biological agent to the extent that the health of the Worker is impaired and includes an occupational disease </a:t>
            </a:r>
            <a:r>
              <a:rPr lang="en-CA" dirty="0"/>
              <a:t>for which the worker is entitled to benefits under the Workplace Safety and Insurance Board.”</a:t>
            </a:r>
          </a:p>
          <a:p>
            <a:endParaRPr lang="en-CA" dirty="0" smtClean="0"/>
          </a:p>
          <a:p>
            <a:r>
              <a:rPr lang="en-CA" dirty="0" smtClean="0"/>
              <a:t>Any </a:t>
            </a:r>
            <a:r>
              <a:rPr lang="en-CA" dirty="0"/>
              <a:t>injury that occurs at a workplace is an occupational injury and may need to be </a:t>
            </a:r>
            <a:r>
              <a:rPr lang="en-CA" dirty="0" smtClean="0"/>
              <a:t>reported.</a:t>
            </a:r>
            <a:endParaRPr lang="en-CA" dirty="0"/>
          </a:p>
        </p:txBody>
      </p:sp>
    </p:spTree>
    <p:extLst>
      <p:ext uri="{BB962C8B-B14F-4D97-AF65-F5344CB8AC3E}">
        <p14:creationId xmlns:p14="http://schemas.microsoft.com/office/powerpoint/2010/main" val="33693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Select="1" noRot="1" noMove="1" noResize="1" noEditPoints="1" noAdjustHandles="1" noChangeArrowheads="1" noChangeShapeType="1" noTextEdit="1"/>
          </p:cNvSpPr>
          <p:nvPr>
            <p:ph type="sldNum" sz="quarter" idx="12"/>
            <p:custDataLst>
              <p:tags r:id="rId1"/>
            </p:custDataLst>
          </p:nvPr>
        </p:nvSpPr>
        <p:spPr/>
        <p:txBody>
          <a:bodyPr/>
          <a:lstStyle/>
          <a:p>
            <a:fld id="{E3729EFC-03C9-41E6-9415-CCB26363A0EB}" type="slidenum">
              <a:rPr lang="en-US" smtClean="0">
                <a:solidFill>
                  <a:prstClr val="black">
                    <a:tint val="75000"/>
                  </a:prstClr>
                </a:solidFill>
              </a:rPr>
              <a:pPr/>
              <a:t>28</a:t>
            </a:fld>
            <a:endParaRPr lang="en-US">
              <a:solidFill>
                <a:prstClr val="black">
                  <a:tint val="75000"/>
                </a:prstClr>
              </a:solidFill>
            </a:endParaRPr>
          </a:p>
        </p:txBody>
      </p:sp>
      <p:pic>
        <p:nvPicPr>
          <p:cNvPr id="7" name="Picture 6"/>
          <p:cNvPicPr>
            <a:picLocks noGrp="1" noSelect="1" noRot="1" noMove="1" noResize="1" noEditPoints="1" noAdjustHandles="1" noChangeArrowheads="1" noChangeShapeType="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108" y="0"/>
            <a:ext cx="9140686" cy="6400800"/>
          </a:xfrm>
          <a:prstGeom prst="rect">
            <a:avLst/>
          </a:prstGeom>
        </p:spPr>
      </p:pic>
      <p:pic>
        <p:nvPicPr>
          <p:cNvPr id="2" name="Picture 1"/>
          <p:cNvPicPr>
            <a:picLocks noGrp="1" noSelect="1" noRot="1" noMove="1" noResize="1" noEditPoints="1" noAdjustHandles="1" noChangeArrowheads="1" noChangeShapeType="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0" y="289411"/>
            <a:ext cx="3962400" cy="736508"/>
          </a:xfrm>
          <a:prstGeom prst="rect">
            <a:avLst/>
          </a:prstGeom>
        </p:spPr>
      </p:pic>
      <p:sp>
        <p:nvSpPr>
          <p:cNvPr id="3" name="TextBox 2"/>
          <p:cNvSpPr txBox="1">
            <a:spLocks noGrp="1" noSelect="1" noRot="1" noMove="1" noResize="1" noEditPoints="1" noAdjustHandles="1" noChangeArrowheads="1" noChangeShapeType="1" noTextEdit="1"/>
          </p:cNvSpPr>
          <p:nvPr>
            <p:custDataLst>
              <p:tags r:id="rId5"/>
            </p:custDataLst>
          </p:nvPr>
        </p:nvSpPr>
        <p:spPr>
          <a:xfrm>
            <a:off x="4108" y="488388"/>
            <a:ext cx="1003416" cy="338554"/>
          </a:xfrm>
          <a:prstGeom prst="rect">
            <a:avLst/>
          </a:prstGeom>
          <a:noFill/>
        </p:spPr>
        <p:txBody>
          <a:bodyPr wrap="none" rtlCol="0">
            <a:spAutoFit/>
          </a:bodyPr>
          <a:lstStyle/>
          <a:p>
            <a:r>
              <a:rPr lang="en-US" sz="1600" dirty="0" smtClean="0">
                <a:solidFill>
                  <a:prstClr val="white"/>
                </a:solidFill>
              </a:rPr>
              <a:t>Reporting</a:t>
            </a:r>
            <a:endParaRPr lang="en-US" sz="1600" dirty="0">
              <a:solidFill>
                <a:prstClr val="white"/>
              </a:solidFill>
            </a:endParaRPr>
          </a:p>
        </p:txBody>
      </p:sp>
      <p:sp>
        <p:nvSpPr>
          <p:cNvPr id="4" name="Rectangle 3"/>
          <p:cNvSpPr>
            <a:spLocks noGrp="1" noSelect="1" noRot="1" noMove="1" noResize="1" noEditPoints="1" noAdjustHandles="1" noChangeArrowheads="1" noChangeShapeType="1" noTextEdit="1"/>
          </p:cNvSpPr>
          <p:nvPr>
            <p:custDataLst>
              <p:tags r:id="rId6"/>
            </p:custDataLst>
          </p:nvPr>
        </p:nvSpPr>
        <p:spPr>
          <a:xfrm>
            <a:off x="4716015" y="0"/>
            <a:ext cx="4424671"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prstClr val="black"/>
              </a:solidFill>
            </a:endParaRPr>
          </a:p>
        </p:txBody>
      </p:sp>
      <p:sp>
        <p:nvSpPr>
          <p:cNvPr id="5" name="TextBox 4"/>
          <p:cNvSpPr txBox="1"/>
          <p:nvPr/>
        </p:nvSpPr>
        <p:spPr>
          <a:xfrm>
            <a:off x="4948130" y="316111"/>
            <a:ext cx="3960440" cy="5509200"/>
          </a:xfrm>
          <a:prstGeom prst="rect">
            <a:avLst/>
          </a:prstGeom>
          <a:noFill/>
        </p:spPr>
        <p:txBody>
          <a:bodyPr wrap="square" rtlCol="0">
            <a:spAutoFit/>
          </a:bodyPr>
          <a:lstStyle/>
          <a:p>
            <a:r>
              <a:rPr lang="en-CA" sz="1600" dirty="0" smtClean="0"/>
              <a:t>When advised that a Worker has an occupational illness.  Employers must notify the </a:t>
            </a:r>
            <a:r>
              <a:rPr lang="en-CA" sz="1600" dirty="0"/>
              <a:t>following </a:t>
            </a:r>
            <a:r>
              <a:rPr lang="en-CA" sz="1600" dirty="0" smtClean="0"/>
              <a:t>within </a:t>
            </a:r>
            <a:r>
              <a:rPr lang="en-CA" sz="1600" dirty="0"/>
              <a:t>4 working days:</a:t>
            </a:r>
          </a:p>
          <a:p>
            <a:pPr marL="285750" indent="-285750">
              <a:buFont typeface="Arial" panose="020B0604020202020204" pitchFamily="34" charset="0"/>
              <a:buChar char="•"/>
            </a:pPr>
            <a:r>
              <a:rPr lang="en-CA" sz="1600" dirty="0" smtClean="0"/>
              <a:t>the </a:t>
            </a:r>
            <a:r>
              <a:rPr lang="en-CA" sz="1600" dirty="0"/>
              <a:t>Joint Health and Safety Committee or Health and Safety Representative </a:t>
            </a:r>
          </a:p>
          <a:p>
            <a:pPr marL="285750" indent="-285750">
              <a:buFont typeface="Arial" panose="020B0604020202020204" pitchFamily="34" charset="0"/>
              <a:buChar char="•"/>
            </a:pPr>
            <a:r>
              <a:rPr lang="en-CA" sz="1600" dirty="0" smtClean="0"/>
              <a:t>the </a:t>
            </a:r>
            <a:r>
              <a:rPr lang="en-CA" sz="1600" dirty="0"/>
              <a:t>trade union, if any</a:t>
            </a:r>
          </a:p>
          <a:p>
            <a:pPr marL="285750" indent="-285750">
              <a:buFont typeface="Arial" panose="020B0604020202020204" pitchFamily="34" charset="0"/>
              <a:buChar char="•"/>
            </a:pPr>
            <a:r>
              <a:rPr lang="en-CA" sz="1600" dirty="0" smtClean="0"/>
              <a:t>the </a:t>
            </a:r>
            <a:r>
              <a:rPr lang="en-CA" sz="1600" dirty="0"/>
              <a:t>Ministry of Labour</a:t>
            </a:r>
          </a:p>
          <a:p>
            <a:endParaRPr lang="en-CA" sz="1600" dirty="0" smtClean="0"/>
          </a:p>
          <a:p>
            <a:r>
              <a:rPr lang="en-CA" sz="1600" dirty="0" smtClean="0"/>
              <a:t>Employers </a:t>
            </a:r>
            <a:r>
              <a:rPr lang="en-CA" sz="1600" dirty="0"/>
              <a:t>should be familiar with the reporting requirements, and with the information required to be included in the report</a:t>
            </a:r>
            <a:r>
              <a:rPr lang="en-CA" sz="1600" dirty="0" smtClean="0"/>
              <a:t>.					</a:t>
            </a:r>
            <a:endParaRPr lang="en-CA" sz="1600" dirty="0"/>
          </a:p>
          <a:p>
            <a:r>
              <a:rPr lang="en-CA" sz="1600" dirty="0"/>
              <a:t>The employer may also have obligations to the Workplace Safety and Insurance Board (WSIB). </a:t>
            </a:r>
            <a:endParaRPr lang="en-CA" sz="1600" dirty="0" smtClean="0"/>
          </a:p>
          <a:p>
            <a:endParaRPr lang="en-CA" sz="1600" dirty="0"/>
          </a:p>
          <a:p>
            <a:r>
              <a:rPr lang="en-CA" sz="1600" dirty="0"/>
              <a:t>If the illness is a reportable disease, then the Employer also must also notify the Medical Officer of Health at your local Public Health Unit according to the Health Protection and Promotion Act (Ontario Regulation 559/91).</a:t>
            </a:r>
          </a:p>
        </p:txBody>
      </p:sp>
    </p:spTree>
    <p:extLst>
      <p:ext uri="{BB962C8B-B14F-4D97-AF65-F5344CB8AC3E}">
        <p14:creationId xmlns:p14="http://schemas.microsoft.com/office/powerpoint/2010/main" val="2239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p:txBody>
          <a:bodyPr/>
          <a:lstStyle/>
          <a:p>
            <a:r>
              <a:rPr lang="en-US" dirty="0" smtClean="0"/>
              <a:t>Discussion</a:t>
            </a:r>
            <a:endParaRPr lang="en-CA" dirty="0"/>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p:txBody>
          <a:bodyPr/>
          <a:lstStyle/>
          <a:p>
            <a:r>
              <a:rPr lang="en-US" dirty="0" smtClean="0"/>
              <a:t>As a Worker, what do you need to report?</a:t>
            </a:r>
          </a:p>
          <a:p>
            <a:r>
              <a:rPr lang="en-US" dirty="0" smtClean="0"/>
              <a:t>To whom do you need to report?</a:t>
            </a:r>
          </a:p>
          <a:p>
            <a:r>
              <a:rPr lang="en-US" dirty="0" smtClean="0"/>
              <a:t>Who is responsible for reporting to the Ministry of </a:t>
            </a:r>
            <a:r>
              <a:rPr lang="en-US" dirty="0" err="1" smtClean="0"/>
              <a:t>Labour</a:t>
            </a:r>
            <a:r>
              <a:rPr lang="en-US" dirty="0" smtClean="0"/>
              <a:t>, trade union and your occupational health service?</a:t>
            </a:r>
          </a:p>
          <a:p>
            <a:r>
              <a:rPr lang="en-US" dirty="0" smtClean="0"/>
              <a:t>What does your employer have to report to the Medical Officer of Health at your local Public Health Unit?</a:t>
            </a:r>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2FBEB88E-7A48-4311-8253-79E1F5AA80A5}" type="slidenum">
              <a:rPr lang="en-US" smtClean="0">
                <a:solidFill>
                  <a:prstClr val="black"/>
                </a:solidFill>
              </a:rPr>
              <a:pPr>
                <a:defRPr/>
              </a:pPr>
              <a:t>29</a:t>
            </a:fld>
            <a:endParaRPr lang="en-US">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10582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rotWithShape="1">
          <a:blip r:embed="rId10">
            <a:extLst>
              <a:ext uri="{28A0092B-C50C-407E-A947-70E740481C1C}">
                <a14:useLocalDpi xmlns:a14="http://schemas.microsoft.com/office/drawing/2010/main" val="0"/>
              </a:ext>
            </a:extLst>
          </a:blip>
          <a:srcRect r="24876"/>
          <a:stretch/>
        </p:blipFill>
        <p:spPr>
          <a:xfrm flipH="1">
            <a:off x="0" y="283"/>
            <a:ext cx="9144000" cy="6857434"/>
          </a:xfrm>
          <a:prstGeom prst="rect">
            <a:avLst/>
          </a:prstGeom>
        </p:spPr>
      </p:pic>
      <p:sp>
        <p:nvSpPr>
          <p:cNvPr id="7" name="Rectangle 6"/>
          <p:cNvSpPr>
            <a:spLocks noGrp="1" noSelect="1" noRot="1" noMove="1" noResize="1" noEditPoints="1" noAdjustHandles="1" noChangeArrowheads="1" noChangeShapeType="1" noTextEdit="1"/>
          </p:cNvSpPr>
          <p:nvPr>
            <p:custDataLst>
              <p:tags r:id="rId2"/>
            </p:custDataLst>
          </p:nvPr>
        </p:nvSpPr>
        <p:spPr>
          <a:xfrm>
            <a:off x="4571614" y="-1"/>
            <a:ext cx="4572386" cy="6857717"/>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a:spLocks noGrp="1" noSelect="1" noRot="1" noMove="1" noResize="1" noEditPoints="1" noAdjustHandles="1" noChangeArrowheads="1" noChangeShapeType="1" noTextEdit="1"/>
          </p:cNvSpPr>
          <p:nvPr>
            <p:custDataLst>
              <p:tags r:id="rId4"/>
            </p:custDataLst>
          </p:nvPr>
        </p:nvSpPr>
        <p:spPr>
          <a:xfrm>
            <a:off x="0" y="488388"/>
            <a:ext cx="1097865" cy="338554"/>
          </a:xfrm>
          <a:prstGeom prst="rect">
            <a:avLst/>
          </a:prstGeom>
          <a:noFill/>
        </p:spPr>
        <p:txBody>
          <a:bodyPr wrap="none" rtlCol="0">
            <a:spAutoFit/>
          </a:bodyPr>
          <a:lstStyle/>
          <a:p>
            <a:r>
              <a:rPr lang="en-US" sz="1600" dirty="0" smtClean="0">
                <a:solidFill>
                  <a:prstClr val="white"/>
                </a:solidFill>
              </a:rPr>
              <a:t>OVERVIEW</a:t>
            </a:r>
            <a:endParaRPr lang="en-US" sz="1600" dirty="0">
              <a:solidFill>
                <a:prstClr val="white"/>
              </a:solidFill>
            </a:endParaRPr>
          </a:p>
        </p:txBody>
      </p:sp>
      <p:sp>
        <p:nvSpPr>
          <p:cNvPr id="5" name="TextBox 4"/>
          <p:cNvSpPr txBox="1">
            <a:spLocks noGrp="1" noSelect="1" noRot="1" noMove="1" noResize="1" noEditPoints="1" noAdjustHandles="1" noChangeArrowheads="1" noChangeShapeType="1" noTextEdit="1"/>
          </p:cNvSpPr>
          <p:nvPr>
            <p:custDataLst>
              <p:tags r:id="rId5"/>
            </p:custDataLst>
          </p:nvPr>
        </p:nvSpPr>
        <p:spPr>
          <a:xfrm>
            <a:off x="4788024" y="1358766"/>
            <a:ext cx="4176464" cy="1754326"/>
          </a:xfrm>
          <a:prstGeom prst="rect">
            <a:avLst/>
          </a:prstGeom>
          <a:noFill/>
        </p:spPr>
        <p:txBody>
          <a:bodyPr wrap="square" rtlCol="0">
            <a:spAutoFit/>
          </a:bodyPr>
          <a:lstStyle/>
          <a:p>
            <a:r>
              <a:rPr lang="en-US" dirty="0"/>
              <a:t>In </a:t>
            </a:r>
            <a:r>
              <a:rPr lang="en-US" dirty="0" smtClean="0"/>
              <a:t>this component</a:t>
            </a:r>
            <a:r>
              <a:rPr lang="en-US" dirty="0"/>
              <a:t>, you will learn about</a:t>
            </a:r>
            <a:r>
              <a:rPr lang="en-US" dirty="0" smtClean="0"/>
              <a:t>:</a:t>
            </a:r>
          </a:p>
          <a:p>
            <a:endParaRPr lang="en-CA" dirty="0"/>
          </a:p>
          <a:p>
            <a:pPr marL="285750" indent="-285750">
              <a:buFont typeface="Arial" pitchFamily="34" charset="0"/>
              <a:buChar char="•"/>
            </a:pPr>
            <a:r>
              <a:rPr lang="en-US" dirty="0"/>
              <a:t>the Occupational Health and Safety Act</a:t>
            </a:r>
            <a:endParaRPr lang="en-CA" dirty="0"/>
          </a:p>
          <a:p>
            <a:pPr marL="285750" indent="-285750">
              <a:buFont typeface="Arial" pitchFamily="34" charset="0"/>
              <a:buChar char="•"/>
            </a:pPr>
            <a:r>
              <a:rPr lang="en-US" dirty="0"/>
              <a:t>the Internal Responsibility System (IRS)</a:t>
            </a:r>
            <a:endParaRPr lang="en-CA" dirty="0"/>
          </a:p>
          <a:p>
            <a:pPr marL="285750" indent="-285750">
              <a:buFont typeface="Arial" pitchFamily="34" charset="0"/>
              <a:buChar char="•"/>
            </a:pPr>
            <a:r>
              <a:rPr lang="en-US" dirty="0"/>
              <a:t>the procedure for reporting illnesses and injuries related to work</a:t>
            </a:r>
            <a:endParaRPr lang="en-CA" dirty="0"/>
          </a:p>
        </p:txBody>
      </p:sp>
      <p:sp>
        <p:nvSpPr>
          <p:cNvPr id="2" name="Slide Number Placeholder 1"/>
          <p:cNvSpPr>
            <a:spLocks noGrp="1" noSelect="1" noRot="1" noMove="1" noResize="1" noEditPoints="1" noAdjustHandles="1" noChangeArrowheads="1" noChangeShapeType="1" noTextEdit="1"/>
          </p:cNvSpPr>
          <p:nvPr>
            <p:ph type="sldNum" sz="quarter" idx="12"/>
            <p:custDataLst>
              <p:tags r:id="rId6"/>
            </p:custDataLst>
          </p:nvPr>
        </p:nvSpPr>
        <p:spPr/>
        <p:txBody>
          <a:bodyPr/>
          <a:lstStyle/>
          <a:p>
            <a:fld id="{E3729EFC-03C9-41E6-9415-CCB26363A0EB}" type="slidenum">
              <a:rPr lang="en-US" smtClean="0">
                <a:solidFill>
                  <a:prstClr val="black">
                    <a:tint val="75000"/>
                  </a:prstClr>
                </a:solidFill>
              </a:rPr>
              <a:pPr/>
              <a:t>3</a:t>
            </a:fld>
            <a:endParaRPr lang="en-US">
              <a:solidFill>
                <a:prstClr val="black">
                  <a:tint val="75000"/>
                </a:prstClr>
              </a:solidFill>
            </a:endParaRP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137825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p:txBody>
          <a:bodyPr/>
          <a:lstStyle/>
          <a:p>
            <a:endParaRPr lang="en-CA"/>
          </a:p>
        </p:txBody>
      </p:sp>
      <p:sp>
        <p:nvSpPr>
          <p:cNvPr id="3" name="Content Placeholder 2"/>
          <p:cNvSpPr>
            <a:spLocks noGrp="1" noSelect="1" noRot="1" noMove="1" noResize="1" noEditPoints="1" noAdjustHandles="1" noChangeArrowheads="1" noChangeShapeType="1" noTextEdit="1"/>
          </p:cNvSpPr>
          <p:nvPr>
            <p:ph idx="1"/>
            <p:custDataLst>
              <p:tags r:id="rId2"/>
            </p:custDataLst>
          </p:nvPr>
        </p:nvSpPr>
        <p:spPr/>
        <p:txBody>
          <a:bodyPr/>
          <a:lstStyle/>
          <a:p>
            <a:endParaRPr lang="en-CA"/>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3347" y="0"/>
            <a:ext cx="9137306" cy="6858000"/>
          </a:xfrm>
          <a:prstGeom prst="rect">
            <a:avLst/>
          </a:prstGeom>
        </p:spPr>
      </p:pic>
      <p:sp>
        <p:nvSpPr>
          <p:cNvPr id="5" name="Rectangle 4"/>
          <p:cNvSpPr>
            <a:spLocks noGrp="1" noSelect="1" noRot="1" noMove="1" noResize="1" noEditPoints="1" noAdjustHandles="1" noChangeArrowheads="1" noChangeShapeType="1" noTextEdit="1"/>
          </p:cNvSpPr>
          <p:nvPr>
            <p:custDataLst>
              <p:tags r:id="rId4"/>
            </p:custDataLst>
          </p:nvPr>
        </p:nvSpPr>
        <p:spPr>
          <a:xfrm>
            <a:off x="4716015" y="0"/>
            <a:ext cx="44246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prstClr val="black"/>
              </a:solidFill>
            </a:endParaRPr>
          </a:p>
        </p:txBody>
      </p:sp>
      <p:sp>
        <p:nvSpPr>
          <p:cNvPr id="6" name="TextBox 5"/>
          <p:cNvSpPr txBox="1">
            <a:spLocks noGrp="1" noSelect="1" noRot="1" noMove="1" noResize="1" noEditPoints="1" noAdjustHandles="1" noChangeArrowheads="1" noChangeShapeType="1" noTextEdit="1"/>
          </p:cNvSpPr>
          <p:nvPr>
            <p:custDataLst>
              <p:tags r:id="rId5"/>
            </p:custDataLst>
          </p:nvPr>
        </p:nvSpPr>
        <p:spPr>
          <a:xfrm>
            <a:off x="4932040" y="1197907"/>
            <a:ext cx="4104456" cy="4247317"/>
          </a:xfrm>
          <a:prstGeom prst="rect">
            <a:avLst/>
          </a:prstGeom>
          <a:noFill/>
        </p:spPr>
        <p:txBody>
          <a:bodyPr wrap="square" rtlCol="0">
            <a:spAutoFit/>
          </a:bodyPr>
          <a:lstStyle/>
          <a:p>
            <a:pPr marL="285750" indent="-285750">
              <a:buFont typeface="Wingdings" pitchFamily="2" charset="2"/>
              <a:buChar char="ü"/>
            </a:pPr>
            <a:endParaRPr lang="en-US" b="1" dirty="0"/>
          </a:p>
          <a:p>
            <a:pPr marL="285750" indent="-285750">
              <a:buFont typeface="Wingdings" pitchFamily="2" charset="2"/>
              <a:buChar char="ü"/>
            </a:pPr>
            <a:r>
              <a:rPr lang="en-CA" dirty="0"/>
              <a:t>The Occupational Health and Safety Act sets out the duties of Employers, Supervisors and Workers to keep the workplace safe.</a:t>
            </a:r>
          </a:p>
          <a:p>
            <a:pPr marL="285750" indent="-285750">
              <a:buFont typeface="Wingdings" pitchFamily="2" charset="2"/>
              <a:buChar char="ü"/>
            </a:pPr>
            <a:endParaRPr lang="en-US" dirty="0"/>
          </a:p>
          <a:p>
            <a:pPr marL="285750" indent="-285750">
              <a:buFont typeface="Wingdings" pitchFamily="2" charset="2"/>
              <a:buChar char="ü"/>
            </a:pPr>
            <a:r>
              <a:rPr lang="en-CA" dirty="0"/>
              <a:t>The Internal Responsibility System works best when everyone works together to support a culture of safety.</a:t>
            </a:r>
          </a:p>
          <a:p>
            <a:pPr marL="285750" indent="-285750">
              <a:buFont typeface="Wingdings" pitchFamily="2" charset="2"/>
              <a:buChar char="ü"/>
            </a:pPr>
            <a:endParaRPr lang="en-US" dirty="0"/>
          </a:p>
          <a:p>
            <a:pPr marL="285750" indent="-285750">
              <a:buFont typeface="Wingdings" pitchFamily="2" charset="2"/>
              <a:buChar char="ü"/>
            </a:pPr>
            <a:r>
              <a:rPr lang="en-CA" dirty="0"/>
              <a:t>Injuries and illnesses related to work must be reported immediately.</a:t>
            </a:r>
          </a:p>
          <a:p>
            <a:pPr marL="285750" indent="-285750">
              <a:buFont typeface="Wingdings" pitchFamily="2" charset="2"/>
              <a:buChar char="ü"/>
            </a:pPr>
            <a:endParaRPr lang="en-US" dirty="0"/>
          </a:p>
          <a:p>
            <a:pPr marL="285750" indent="-285750">
              <a:buFont typeface="Wingdings" pitchFamily="2" charset="2"/>
              <a:buChar char="ü"/>
            </a:pPr>
            <a:endParaRPr lang="en-US" dirty="0"/>
          </a:p>
          <a:p>
            <a:pPr marL="285750" indent="-285750">
              <a:buFont typeface="Wingdings" pitchFamily="2" charset="2"/>
              <a:buChar char="ü"/>
            </a:pPr>
            <a:endParaRPr lang="en-US" dirty="0"/>
          </a:p>
        </p:txBody>
      </p:sp>
      <p:pic>
        <p:nvPicPr>
          <p:cNvPr id="7" name="Picture 6"/>
          <p:cNvPicPr>
            <a:picLocks noGrp="1" noSelect="1" noRot="1" noMove="1" noResize="1" noEditPoints="1" noAdjustHandles="1" noChangeArrowheads="1" noChangeShapeType="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8" name="TextBox 7"/>
          <p:cNvSpPr txBox="1">
            <a:spLocks noGrp="1" noSelect="1" noRot="1" noMove="1" noResize="1" noEditPoints="1" noAdjustHandles="1" noChangeArrowheads="1" noChangeShapeType="1" noTextEdit="1"/>
          </p:cNvSpPr>
          <p:nvPr>
            <p:custDataLst>
              <p:tags r:id="rId7"/>
            </p:custDataLst>
          </p:nvPr>
        </p:nvSpPr>
        <p:spPr>
          <a:xfrm>
            <a:off x="0" y="488388"/>
            <a:ext cx="1087349" cy="338554"/>
          </a:xfrm>
          <a:prstGeom prst="rect">
            <a:avLst/>
          </a:prstGeom>
          <a:noFill/>
        </p:spPr>
        <p:txBody>
          <a:bodyPr wrap="none" rtlCol="0">
            <a:spAutoFit/>
          </a:bodyPr>
          <a:lstStyle/>
          <a:p>
            <a:r>
              <a:rPr lang="en-US" sz="1600" dirty="0" smtClean="0">
                <a:solidFill>
                  <a:prstClr val="white"/>
                </a:solidFill>
              </a:rPr>
              <a:t>SUMMARY</a:t>
            </a:r>
            <a:endParaRPr lang="en-US" sz="1600" dirty="0">
              <a:solidFill>
                <a:prstClr val="white"/>
              </a:solidFill>
            </a:endParaRPr>
          </a:p>
        </p:txBody>
      </p:sp>
      <p:sp>
        <p:nvSpPr>
          <p:cNvPr id="9" name="Slide Number Placeholder 8"/>
          <p:cNvSpPr>
            <a:spLocks noGrp="1" noSelect="1" noRot="1" noMove="1" noResize="1" noEditPoints="1" noAdjustHandles="1" noChangeArrowheads="1" noChangeShapeType="1" noTextEdit="1"/>
          </p:cNvSpPr>
          <p:nvPr>
            <p:ph type="sldNum" sz="quarter" idx="12"/>
            <p:custDataLst>
              <p:tags r:id="rId8"/>
            </p:custDataLst>
          </p:nvPr>
        </p:nvSpPr>
        <p:spPr/>
        <p:txBody>
          <a:bodyPr/>
          <a:lstStyle/>
          <a:p>
            <a:fld id="{E3729EFC-03C9-41E6-9415-CCB26363A0EB}" type="slidenum">
              <a:rPr lang="en-US" smtClean="0">
                <a:solidFill>
                  <a:prstClr val="black">
                    <a:tint val="75000"/>
                  </a:prstClr>
                </a:solidFill>
              </a:rPr>
              <a:pPr/>
              <a:t>30</a:t>
            </a:fld>
            <a:endParaRPr lang="en-US">
              <a:solidFill>
                <a:prstClr val="black">
                  <a:tint val="75000"/>
                </a:prstClr>
              </a:solidFill>
            </a:endParaRPr>
          </a:p>
        </p:txBody>
      </p:sp>
      <p:pic>
        <p:nvPicPr>
          <p:cNvPr id="10" name="Picture 9"/>
          <p:cNvPicPr>
            <a:picLocks noGrp="1" noSelect="1" noRot="1" noMove="1" noResize="1" noEditPoints="1" noAdjustHandles="1" noChangeArrowheads="1" noChangeShapeType="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14959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Select="1" noRot="1" noMove="1" noResize="1" noEditPoints="1" noAdjustHandles="1" noChangeArrowheads="1" noChangeShapeType="1"/>
          </p:cNvPicPr>
          <p:nvPr>
            <p:custDataLst>
              <p:tags r:id="rId1"/>
            </p:custDataLst>
          </p:nvPr>
        </p:nvPicPr>
        <p:blipFill rotWithShape="1">
          <a:blip r:embed="rId10">
            <a:extLst>
              <a:ext uri="{28A0092B-C50C-407E-A947-70E740481C1C}">
                <a14:useLocalDpi xmlns:a14="http://schemas.microsoft.com/office/drawing/2010/main" val="0"/>
              </a:ext>
            </a:extLst>
          </a:blip>
          <a:srcRect r="33301" b="25000"/>
          <a:stretch/>
        </p:blipFill>
        <p:spPr>
          <a:xfrm>
            <a:off x="-379" y="2"/>
            <a:ext cx="9144001" cy="6858000"/>
          </a:xfrm>
          <a:prstGeom prst="rect">
            <a:avLst/>
          </a:prstGeom>
        </p:spPr>
      </p:pic>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2590801"/>
            <a:ext cx="8229600" cy="1219200"/>
          </a:xfrm>
        </p:spPr>
        <p:txBody>
          <a:bodyPr/>
          <a:lstStyle/>
          <a:p>
            <a:pPr marL="0" indent="0" algn="ctr">
              <a:buNone/>
            </a:pPr>
            <a:r>
              <a:rPr lang="en-US" dirty="0" smtClean="0"/>
              <a:t>Thank you</a:t>
            </a:r>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fld id="{E3729EFC-03C9-41E6-9415-CCB26363A0EB}" type="slidenum">
              <a:rPr lang="en-US" smtClean="0"/>
              <a:t>31</a:t>
            </a:fld>
            <a:endParaRPr lang="en-US"/>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83" y="0"/>
            <a:ext cx="9143997" cy="1219200"/>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84" y="6019800"/>
            <a:ext cx="9143997" cy="857643"/>
          </a:xfrm>
          <a:prstGeom prst="rect">
            <a:avLst/>
          </a:prstGeom>
        </p:spPr>
      </p:pic>
      <p:sp>
        <p:nvSpPr>
          <p:cNvPr id="7" name="TextBox 6"/>
          <p:cNvSpPr txBox="1">
            <a:spLocks noGrp="1" noSelect="1" noRot="1" noMove="1" noResize="1" noEditPoints="1" noAdjustHandles="1" noChangeArrowheads="1" noChangeShapeType="1" noTextEdit="1"/>
          </p:cNvSpPr>
          <p:nvPr>
            <p:custDataLst>
              <p:tags r:id="rId6"/>
            </p:custDataLst>
          </p:nvPr>
        </p:nvSpPr>
        <p:spPr>
          <a:xfrm>
            <a:off x="3994278" y="6411644"/>
            <a:ext cx="1155445" cy="276999"/>
          </a:xfrm>
          <a:prstGeom prst="rect">
            <a:avLst/>
          </a:prstGeom>
          <a:noFill/>
        </p:spPr>
        <p:txBody>
          <a:bodyPr wrap="none" rtlCol="0">
            <a:spAutoFit/>
          </a:bodyPr>
          <a:lstStyle/>
          <a:p>
            <a:pPr algn="r"/>
            <a:r>
              <a:rPr lang="en-US" sz="1200" b="1" i="1" dirty="0" smtClean="0">
                <a:solidFill>
                  <a:schemeClr val="bg1"/>
                </a:solidFill>
                <a:latin typeface="+mj-lt"/>
              </a:rPr>
              <a:t>Copyright 2014</a:t>
            </a: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28600" y="161088"/>
            <a:ext cx="3458058" cy="943107"/>
          </a:xfrm>
          <a:prstGeom prst="rect">
            <a:avLst/>
          </a:prstGeom>
        </p:spPr>
      </p:pic>
      <p:pic>
        <p:nvPicPr>
          <p:cNvPr id="9" name="Picture 8"/>
          <p:cNvPicPr>
            <a:picLocks noGrp="1" noSelect="1" noRot="1" noMove="1" noResize="1" noEditPoints="1" noAdjustHandles="1" noChangeArrowheads="1" noChangeShapeType="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8136000" y="6156000"/>
            <a:ext cx="847843" cy="552527"/>
          </a:xfrm>
          <a:prstGeom prst="rect">
            <a:avLst/>
          </a:prstGeom>
        </p:spPr>
      </p:pic>
    </p:spTree>
    <p:extLst>
      <p:ext uri="{BB962C8B-B14F-4D97-AF65-F5344CB8AC3E}">
        <p14:creationId xmlns:p14="http://schemas.microsoft.com/office/powerpoint/2010/main" val="5975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rotWithShape="1">
          <a:blip r:embed="rId10">
            <a:extLst>
              <a:ext uri="{28A0092B-C50C-407E-A947-70E740481C1C}">
                <a14:useLocalDpi xmlns:a14="http://schemas.microsoft.com/office/drawing/2010/main" val="0"/>
              </a:ext>
            </a:extLst>
          </a:blip>
          <a:srcRect r="24876"/>
          <a:stretch/>
        </p:blipFill>
        <p:spPr>
          <a:xfrm>
            <a:off x="0" y="283"/>
            <a:ext cx="9144000" cy="6857434"/>
          </a:xfrm>
          <a:prstGeom prst="rect">
            <a:avLst/>
          </a:prstGeom>
        </p:spPr>
      </p:pic>
      <p:sp>
        <p:nvSpPr>
          <p:cNvPr id="8" name="Rectangle 7"/>
          <p:cNvSpPr>
            <a:spLocks noGrp="1" noSelect="1" noRot="1" noMove="1" noResize="1" noEditPoints="1" noAdjustHandles="1" noChangeArrowheads="1" noChangeShapeType="1" noTextEdit="1"/>
          </p:cNvSpPr>
          <p:nvPr>
            <p:custDataLst>
              <p:tags r:id="rId2"/>
            </p:custDataLst>
          </p:nvPr>
        </p:nvSpPr>
        <p:spPr>
          <a:xfrm>
            <a:off x="-16447" y="1916832"/>
            <a:ext cx="9160447" cy="194421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a:spLocks noGrp="1" noSelect="1" noRot="1" noMove="1" noResize="1" noEditPoints="1" noAdjustHandles="1" noChangeArrowheads="1" noChangeShapeType="1" noTextEdit="1"/>
          </p:cNvSpPr>
          <p:nvPr>
            <p:custDataLst>
              <p:tags r:id="rId4"/>
            </p:custDataLst>
          </p:nvPr>
        </p:nvSpPr>
        <p:spPr>
          <a:xfrm>
            <a:off x="0" y="488388"/>
            <a:ext cx="1097865" cy="338554"/>
          </a:xfrm>
          <a:prstGeom prst="rect">
            <a:avLst/>
          </a:prstGeom>
          <a:noFill/>
        </p:spPr>
        <p:txBody>
          <a:bodyPr wrap="none" rtlCol="0">
            <a:spAutoFit/>
          </a:bodyPr>
          <a:lstStyle/>
          <a:p>
            <a:r>
              <a:rPr lang="en-US" sz="1600" dirty="0" smtClean="0">
                <a:solidFill>
                  <a:prstClr val="white"/>
                </a:solidFill>
              </a:rPr>
              <a:t>OVERVIEW</a:t>
            </a:r>
            <a:endParaRPr lang="en-US" sz="1600" dirty="0">
              <a:solidFill>
                <a:prstClr val="white"/>
              </a:solidFill>
            </a:endParaRPr>
          </a:p>
        </p:txBody>
      </p:sp>
      <p:sp>
        <p:nvSpPr>
          <p:cNvPr id="7" name="Rectangle 6"/>
          <p:cNvSpPr>
            <a:spLocks noGrp="1" noSelect="1" noRot="1" noMove="1" noResize="1" noEditPoints="1" noAdjustHandles="1" noChangeArrowheads="1" noChangeShapeType="1" noTextEdit="1"/>
          </p:cNvSpPr>
          <p:nvPr>
            <p:custDataLst>
              <p:tags r:id="rId5"/>
            </p:custDataLst>
          </p:nvPr>
        </p:nvSpPr>
        <p:spPr>
          <a:xfrm>
            <a:off x="1603265" y="2335232"/>
            <a:ext cx="5937470" cy="923330"/>
          </a:xfrm>
          <a:prstGeom prst="rect">
            <a:avLst/>
          </a:prstGeom>
        </p:spPr>
        <p:txBody>
          <a:bodyPr wrap="square">
            <a:spAutoFit/>
          </a:bodyPr>
          <a:lstStyle/>
          <a:p>
            <a:r>
              <a:rPr lang="en-US" dirty="0"/>
              <a:t>While there are many types of injuries that relate to health care, this Routine Practices component will focus on illnesses and injuries that relate to infection prevention and control.</a:t>
            </a:r>
            <a:endParaRPr lang="en-CA" dirty="0"/>
          </a:p>
        </p:txBody>
      </p:sp>
      <p:sp>
        <p:nvSpPr>
          <p:cNvPr id="2" name="Slide Number Placeholder 1"/>
          <p:cNvSpPr>
            <a:spLocks noGrp="1" noSelect="1" noRot="1" noMove="1" noResize="1" noEditPoints="1" noAdjustHandles="1" noChangeArrowheads="1" noChangeShapeType="1" noTextEdit="1"/>
          </p:cNvSpPr>
          <p:nvPr>
            <p:ph type="sldNum" sz="quarter" idx="12"/>
            <p:custDataLst>
              <p:tags r:id="rId6"/>
            </p:custDataLst>
          </p:nvPr>
        </p:nvSpPr>
        <p:spPr/>
        <p:txBody>
          <a:bodyPr/>
          <a:lstStyle/>
          <a:p>
            <a:fld id="{E3729EFC-03C9-41E6-9415-CCB26363A0EB}" type="slidenum">
              <a:rPr lang="en-US" smtClean="0">
                <a:solidFill>
                  <a:prstClr val="black">
                    <a:tint val="75000"/>
                  </a:prstClr>
                </a:solidFill>
              </a:rPr>
              <a:pPr/>
              <a:t>4</a:t>
            </a:fld>
            <a:endParaRPr lang="en-US">
              <a:solidFill>
                <a:prstClr val="black">
                  <a:tint val="75000"/>
                </a:prstClr>
              </a:solidFill>
            </a:endParaRPr>
          </a:p>
        </p:txBody>
      </p:sp>
      <p:pic>
        <p:nvPicPr>
          <p:cNvPr id="9" name="Picture 8"/>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193407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rotWithShape="1">
          <a:blip r:embed="rId13">
            <a:extLst>
              <a:ext uri="{28A0092B-C50C-407E-A947-70E740481C1C}">
                <a14:useLocalDpi xmlns:a14="http://schemas.microsoft.com/office/drawing/2010/main" val="0"/>
              </a:ext>
            </a:extLst>
          </a:blip>
          <a:srcRect r="24876"/>
          <a:stretch/>
        </p:blipFill>
        <p:spPr>
          <a:xfrm>
            <a:off x="0" y="283"/>
            <a:ext cx="9144000" cy="6857434"/>
          </a:xfrm>
          <a:prstGeom prst="rect">
            <a:avLst/>
          </a:prstGeom>
        </p:spPr>
      </p:pic>
      <p:sp>
        <p:nvSpPr>
          <p:cNvPr id="13" name="Rectangle 12"/>
          <p:cNvSpPr>
            <a:spLocks noGrp="1" noSelect="1" noRot="1" noMove="1" noResize="1" noEditPoints="1" noAdjustHandles="1" noChangeArrowheads="1" noChangeShapeType="1" noTextEdit="1"/>
          </p:cNvSpPr>
          <p:nvPr>
            <p:custDataLst>
              <p:tags r:id="rId2"/>
            </p:custDataLst>
          </p:nvPr>
        </p:nvSpPr>
        <p:spPr>
          <a:xfrm>
            <a:off x="-16448" y="1268760"/>
            <a:ext cx="9160447" cy="367240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Grp="1" noSelect="1" noRot="1" noMove="1" noResize="1" noEditPoints="1" noAdjustHandles="1" noChangeArrowheads="1" noChangeShapeType="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8" name="TextBox 7"/>
          <p:cNvSpPr txBox="1">
            <a:spLocks noGrp="1" noSelect="1" noRot="1" noMove="1" noResize="1" noEditPoints="1" noAdjustHandles="1" noChangeArrowheads="1" noChangeShapeType="1" noTextEdit="1"/>
          </p:cNvSpPr>
          <p:nvPr>
            <p:custDataLst>
              <p:tags r:id="rId4"/>
            </p:custDataLst>
          </p:nvPr>
        </p:nvSpPr>
        <p:spPr>
          <a:xfrm>
            <a:off x="0" y="488388"/>
            <a:ext cx="1097865" cy="338554"/>
          </a:xfrm>
          <a:prstGeom prst="rect">
            <a:avLst/>
          </a:prstGeom>
          <a:noFill/>
        </p:spPr>
        <p:txBody>
          <a:bodyPr wrap="none" rtlCol="0">
            <a:spAutoFit/>
          </a:bodyPr>
          <a:lstStyle/>
          <a:p>
            <a:r>
              <a:rPr lang="en-US" sz="1600" dirty="0" smtClean="0">
                <a:solidFill>
                  <a:prstClr val="white"/>
                </a:solidFill>
              </a:rPr>
              <a:t>OVERVIEW</a:t>
            </a:r>
            <a:endParaRPr lang="en-US" sz="1600" dirty="0">
              <a:solidFill>
                <a:prstClr val="white"/>
              </a:solidFill>
            </a:endParaRPr>
          </a:p>
        </p:txBody>
      </p:sp>
      <p:grpSp>
        <p:nvGrpSpPr>
          <p:cNvPr id="17" name="Group 16"/>
          <p:cNvGrpSpPr>
            <a:grpSpLocks noGrp="1" noSelect="1" noRot="1" noMove="1" noResize="1"/>
          </p:cNvGrpSpPr>
          <p:nvPr>
            <p:custDataLst>
              <p:tags r:id="rId5"/>
            </p:custDataLst>
          </p:nvPr>
        </p:nvGrpSpPr>
        <p:grpSpPr>
          <a:xfrm>
            <a:off x="1907704" y="3940077"/>
            <a:ext cx="6052054" cy="673500"/>
            <a:chOff x="1907704" y="4372125"/>
            <a:chExt cx="6052054" cy="673500"/>
          </a:xfrm>
        </p:grpSpPr>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07704" y="4372125"/>
              <a:ext cx="347443" cy="347443"/>
            </a:xfrm>
            <a:prstGeom prst="rect">
              <a:avLst/>
            </a:prstGeom>
          </p:spPr>
        </p:pic>
        <p:sp>
          <p:nvSpPr>
            <p:cNvPr id="9" name="Rectangle 8"/>
            <p:cNvSpPr/>
            <p:nvPr/>
          </p:nvSpPr>
          <p:spPr>
            <a:xfrm>
              <a:off x="2625758" y="4399294"/>
              <a:ext cx="5334000" cy="646331"/>
            </a:xfrm>
            <a:prstGeom prst="rect">
              <a:avLst/>
            </a:prstGeom>
          </p:spPr>
          <p:txBody>
            <a:bodyPr wrap="square">
              <a:spAutoFit/>
            </a:bodyPr>
            <a:lstStyle/>
            <a:p>
              <a:r>
                <a:rPr lang="en-US" dirty="0" smtClean="0">
                  <a:ea typeface="Calibri"/>
                  <a:cs typeface="Times New Roman"/>
                </a:rPr>
                <a:t>Report illnesses </a:t>
              </a:r>
              <a:r>
                <a:rPr lang="en-US" dirty="0">
                  <a:ea typeface="Calibri"/>
                  <a:cs typeface="Times New Roman"/>
                </a:rPr>
                <a:t>and injuries related to work when they occur</a:t>
              </a:r>
              <a:endParaRPr lang="en-CA" dirty="0"/>
            </a:p>
          </p:txBody>
        </p:sp>
      </p:grpSp>
      <p:sp>
        <p:nvSpPr>
          <p:cNvPr id="10" name="Rectangle 9"/>
          <p:cNvSpPr>
            <a:spLocks noGrp="1" noSelect="1" noRot="1" noMove="1" noResize="1" noEditPoints="1" noAdjustHandles="1" noChangeArrowheads="1" noChangeShapeType="1" noTextEdit="1"/>
          </p:cNvSpPr>
          <p:nvPr>
            <p:custDataLst>
              <p:tags r:id="rId6"/>
            </p:custDataLst>
          </p:nvPr>
        </p:nvSpPr>
        <p:spPr>
          <a:xfrm>
            <a:off x="838200" y="1528296"/>
            <a:ext cx="5029200" cy="392159"/>
          </a:xfrm>
          <a:prstGeom prst="rect">
            <a:avLst/>
          </a:prstGeom>
        </p:spPr>
        <p:txBody>
          <a:bodyPr wrap="square">
            <a:spAutoFit/>
          </a:bodyPr>
          <a:lstStyle/>
          <a:p>
            <a:pPr>
              <a:lnSpc>
                <a:spcPct val="115000"/>
              </a:lnSpc>
              <a:spcAft>
                <a:spcPts val="1000"/>
              </a:spcAft>
            </a:pPr>
            <a:r>
              <a:rPr lang="en-US" dirty="0">
                <a:ea typeface="Calibri"/>
                <a:cs typeface="Times New Roman"/>
              </a:rPr>
              <a:t>After finishing this component, you will be able to:</a:t>
            </a:r>
            <a:endParaRPr lang="en-CA" dirty="0">
              <a:ea typeface="Calibri"/>
              <a:cs typeface="Times New Roman"/>
            </a:endParaRPr>
          </a:p>
        </p:txBody>
      </p:sp>
      <p:grpSp>
        <p:nvGrpSpPr>
          <p:cNvPr id="15" name="Group 14"/>
          <p:cNvGrpSpPr>
            <a:grpSpLocks noGrp="1" noSelect="1" noRot="1" noMove="1" noResize="1"/>
          </p:cNvGrpSpPr>
          <p:nvPr>
            <p:custDataLst>
              <p:tags r:id="rId7"/>
            </p:custDataLst>
          </p:nvPr>
        </p:nvGrpSpPr>
        <p:grpSpPr>
          <a:xfrm>
            <a:off x="1907704" y="2263649"/>
            <a:ext cx="6052054" cy="729430"/>
            <a:chOff x="1907704" y="2695697"/>
            <a:chExt cx="6052054" cy="72943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7704" y="2856362"/>
              <a:ext cx="347443" cy="347443"/>
            </a:xfrm>
            <a:prstGeom prst="rect">
              <a:avLst/>
            </a:prstGeom>
          </p:spPr>
        </p:pic>
        <p:sp>
          <p:nvSpPr>
            <p:cNvPr id="11" name="Rectangle 10"/>
            <p:cNvSpPr/>
            <p:nvPr/>
          </p:nvSpPr>
          <p:spPr>
            <a:xfrm>
              <a:off x="2625758" y="2695697"/>
              <a:ext cx="5334000" cy="729430"/>
            </a:xfrm>
            <a:prstGeom prst="rect">
              <a:avLst/>
            </a:prstGeom>
          </p:spPr>
          <p:txBody>
            <a:bodyPr wrap="square">
              <a:spAutoFit/>
            </a:bodyPr>
            <a:lstStyle/>
            <a:p>
              <a:pPr>
                <a:lnSpc>
                  <a:spcPct val="115000"/>
                </a:lnSpc>
              </a:pPr>
              <a:r>
                <a:rPr lang="en-US" dirty="0">
                  <a:ea typeface="Calibri"/>
                  <a:cs typeface="Times New Roman"/>
                </a:rPr>
                <a:t>E</a:t>
              </a:r>
              <a:r>
                <a:rPr lang="en-US" dirty="0" smtClean="0">
                  <a:ea typeface="Calibri"/>
                  <a:cs typeface="Times New Roman"/>
                </a:rPr>
                <a:t>xplain the purpose of the Occupational Health and Safety Act (“the Act”)</a:t>
              </a:r>
              <a:endParaRPr lang="en-CA" dirty="0">
                <a:ea typeface="Calibri"/>
                <a:cs typeface="Times New Roman"/>
              </a:endParaRPr>
            </a:p>
          </p:txBody>
        </p:sp>
      </p:grpSp>
      <p:grpSp>
        <p:nvGrpSpPr>
          <p:cNvPr id="16" name="Group 15"/>
          <p:cNvGrpSpPr>
            <a:grpSpLocks noGrp="1" noSelect="1" noRot="1" noMove="1" noResize="1"/>
          </p:cNvGrpSpPr>
          <p:nvPr>
            <p:custDataLst>
              <p:tags r:id="rId8"/>
            </p:custDataLst>
          </p:nvPr>
        </p:nvGrpSpPr>
        <p:grpSpPr>
          <a:xfrm>
            <a:off x="1907704" y="3100955"/>
            <a:ext cx="6213516" cy="729430"/>
            <a:chOff x="1907704" y="3533003"/>
            <a:chExt cx="6213516" cy="72943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7704" y="3614243"/>
              <a:ext cx="347443" cy="347443"/>
            </a:xfrm>
            <a:prstGeom prst="rect">
              <a:avLst/>
            </a:prstGeom>
          </p:spPr>
        </p:pic>
        <p:sp>
          <p:nvSpPr>
            <p:cNvPr id="12" name="Rectangle 11"/>
            <p:cNvSpPr/>
            <p:nvPr/>
          </p:nvSpPr>
          <p:spPr>
            <a:xfrm>
              <a:off x="2625758" y="3533003"/>
              <a:ext cx="5495462" cy="729430"/>
            </a:xfrm>
            <a:prstGeom prst="rect">
              <a:avLst/>
            </a:prstGeom>
          </p:spPr>
          <p:txBody>
            <a:bodyPr wrap="square">
              <a:spAutoFit/>
            </a:bodyPr>
            <a:lstStyle/>
            <a:p>
              <a:pPr>
                <a:lnSpc>
                  <a:spcPct val="115000"/>
                </a:lnSpc>
                <a:spcAft>
                  <a:spcPts val="1000"/>
                </a:spcAft>
              </a:pPr>
              <a:r>
                <a:rPr lang="en-CA" dirty="0" smtClean="0">
                  <a:ea typeface="Calibri"/>
                  <a:cs typeface="Times New Roman"/>
                </a:rPr>
                <a:t>Identify </a:t>
              </a:r>
              <a:r>
                <a:rPr lang="en-CA" dirty="0">
                  <a:ea typeface="Calibri"/>
                  <a:cs typeface="Times New Roman"/>
                </a:rPr>
                <a:t>the roles of Employers, Supervisors and Workers in the Internal Responsibility System (IRS)</a:t>
              </a:r>
            </a:p>
          </p:txBody>
        </p:sp>
      </p:grpSp>
      <p:sp>
        <p:nvSpPr>
          <p:cNvPr id="5" name="Slide Number Placeholder 4"/>
          <p:cNvSpPr>
            <a:spLocks noGrp="1" noSelect="1" noRot="1" noMove="1" noResize="1" noEditPoints="1" noAdjustHandles="1" noChangeArrowheads="1" noChangeShapeType="1" noTextEdit="1"/>
          </p:cNvSpPr>
          <p:nvPr>
            <p:ph type="sldNum" sz="quarter" idx="12"/>
            <p:custDataLst>
              <p:tags r:id="rId9"/>
            </p:custDataLst>
          </p:nvPr>
        </p:nvSpPr>
        <p:spPr/>
        <p:txBody>
          <a:bodyPr/>
          <a:lstStyle/>
          <a:p>
            <a:fld id="{E3729EFC-03C9-41E6-9415-CCB26363A0EB}" type="slidenum">
              <a:rPr lang="en-US" smtClean="0">
                <a:solidFill>
                  <a:prstClr val="black">
                    <a:tint val="75000"/>
                  </a:prstClr>
                </a:solidFill>
              </a:rPr>
              <a:pPr/>
              <a:t>5</a:t>
            </a:fld>
            <a:endParaRPr lang="en-US">
              <a:solidFill>
                <a:prstClr val="black">
                  <a:tint val="75000"/>
                </a:prstClr>
              </a:solidFill>
            </a:endParaRPr>
          </a:p>
        </p:txBody>
      </p:sp>
      <p:pic>
        <p:nvPicPr>
          <p:cNvPr id="14" name="Picture 13"/>
          <p:cNvPicPr>
            <a:picLocks noGrp="1" noSelect="1" noRot="1" noMove="1" noResize="1" noEditPoints="1" noAdjustHandles="1" noChangeArrowheads="1" noChangeShapeType="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4618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rotWithShape="1">
          <a:blip r:embed="rId13">
            <a:extLst>
              <a:ext uri="{28A0092B-C50C-407E-A947-70E740481C1C}">
                <a14:useLocalDpi xmlns:a14="http://schemas.microsoft.com/office/drawing/2010/main" val="0"/>
              </a:ext>
            </a:extLst>
          </a:blip>
          <a:srcRect r="24876"/>
          <a:stretch/>
        </p:blipFill>
        <p:spPr>
          <a:xfrm>
            <a:off x="0" y="283"/>
            <a:ext cx="9144000" cy="6857434"/>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pic>
        <p:nvPicPr>
          <p:cNvPr id="5" name="Picture 4"/>
          <p:cNvPicPr>
            <a:picLocks noGrp="1" noSelect="1" noRot="1" noMove="1" noResize="1" noEditPoints="1" noAdjustHandles="1" noChangeArrowheads="1" noChangeShapeType="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77" y="1713275"/>
            <a:ext cx="9143245" cy="3620725"/>
          </a:xfrm>
          <a:prstGeom prst="rect">
            <a:avLst/>
          </a:prstGeom>
        </p:spPr>
      </p:pic>
      <p:pic>
        <p:nvPicPr>
          <p:cNvPr id="8" name="Picture 7"/>
          <p:cNvPicPr>
            <a:picLocks noGrp="1" noSelect="1" noRot="1" noMove="1" noResize="1" noEditPoints="1" noAdjustHandles="1" noChangeArrowheads="1" noChangeShapeType="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3531358" y="-380476"/>
            <a:ext cx="6069842" cy="4190476"/>
          </a:xfrm>
          <a:prstGeom prst="rect">
            <a:avLst/>
          </a:prstGeom>
        </p:spPr>
      </p:pic>
      <p:pic>
        <p:nvPicPr>
          <p:cNvPr id="9" name="Picture 8"/>
          <p:cNvPicPr>
            <a:picLocks noGrp="1" noSelect="1" noRot="1" noMove="1" noResize="1" noEditPoints="1" noAdjustHandles="1" noChangeArrowheads="1" noChangeShapeType="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404317" y="1828800"/>
            <a:ext cx="5739683" cy="3339683"/>
          </a:xfrm>
          <a:prstGeom prst="rect">
            <a:avLst/>
          </a:prstGeom>
        </p:spPr>
      </p:pic>
      <p:pic>
        <p:nvPicPr>
          <p:cNvPr id="10" name="Picture 9"/>
          <p:cNvPicPr>
            <a:picLocks noGrp="1" noSelect="1" noRot="1" noMove="1" noResize="1" noEditPoints="1" noAdjustHandles="1" noChangeArrowheads="1" noChangeShapeType="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1981200" y="2948709"/>
            <a:ext cx="6388080" cy="5095835"/>
          </a:xfrm>
          <a:prstGeom prst="rect">
            <a:avLst/>
          </a:prstGeom>
        </p:spPr>
      </p:pic>
      <p:sp>
        <p:nvSpPr>
          <p:cNvPr id="11" name="TextBox 10"/>
          <p:cNvSpPr txBox="1">
            <a:spLocks noGrp="1" noSelect="1" noRot="1" noMove="1" noResize="1" noEditPoints="1" noAdjustHandles="1" noChangeArrowheads="1" noChangeShapeType="1" noTextEdit="1"/>
          </p:cNvSpPr>
          <p:nvPr>
            <p:custDataLst>
              <p:tags r:id="rId7"/>
            </p:custDataLst>
          </p:nvPr>
        </p:nvSpPr>
        <p:spPr>
          <a:xfrm>
            <a:off x="0" y="488388"/>
            <a:ext cx="1097865" cy="338554"/>
          </a:xfrm>
          <a:prstGeom prst="rect">
            <a:avLst/>
          </a:prstGeom>
          <a:noFill/>
        </p:spPr>
        <p:txBody>
          <a:bodyPr wrap="none" rtlCol="0">
            <a:spAutoFit/>
          </a:bodyPr>
          <a:lstStyle/>
          <a:p>
            <a:r>
              <a:rPr lang="en-US" sz="1600" dirty="0" smtClean="0">
                <a:solidFill>
                  <a:prstClr val="white"/>
                </a:solidFill>
              </a:rPr>
              <a:t>OVERVIEW</a:t>
            </a:r>
            <a:endParaRPr lang="en-US" sz="1600" dirty="0">
              <a:solidFill>
                <a:prstClr val="white"/>
              </a:solidFill>
            </a:endParaRPr>
          </a:p>
        </p:txBody>
      </p:sp>
      <p:sp>
        <p:nvSpPr>
          <p:cNvPr id="6" name="Rectangle 5"/>
          <p:cNvSpPr>
            <a:spLocks noGrp="1" noSelect="1" noRot="1" noMove="1" noResize="1" noEditPoints="1" noAdjustHandles="1" noChangeArrowheads="1" noChangeShapeType="1" noTextEdit="1"/>
          </p:cNvSpPr>
          <p:nvPr>
            <p:custDataLst>
              <p:tags r:id="rId8"/>
            </p:custDataLst>
          </p:nvPr>
        </p:nvSpPr>
        <p:spPr>
          <a:xfrm>
            <a:off x="208976" y="2302378"/>
            <a:ext cx="2686624" cy="923330"/>
          </a:xfrm>
          <a:prstGeom prst="rect">
            <a:avLst/>
          </a:prstGeom>
        </p:spPr>
        <p:txBody>
          <a:bodyPr wrap="square">
            <a:spAutoFit/>
          </a:bodyPr>
          <a:lstStyle/>
          <a:p>
            <a:r>
              <a:rPr lang="en-US" dirty="0">
                <a:solidFill>
                  <a:prstClr val="white"/>
                </a:solidFill>
              </a:rPr>
              <a:t>Workplace illnesses and injuries such as these are preventable.</a:t>
            </a:r>
            <a:endParaRPr lang="en-CA" dirty="0">
              <a:solidFill>
                <a:prstClr val="white"/>
              </a:solidFill>
            </a:endParaRPr>
          </a:p>
        </p:txBody>
      </p:sp>
      <p:sp>
        <p:nvSpPr>
          <p:cNvPr id="2" name="Slide Number Placeholder 1"/>
          <p:cNvSpPr>
            <a:spLocks noGrp="1" noSelect="1" noRot="1" noMove="1" noResize="1" noEditPoints="1" noAdjustHandles="1" noChangeArrowheads="1" noChangeShapeType="1" noTextEdit="1"/>
          </p:cNvSpPr>
          <p:nvPr>
            <p:ph type="sldNum" sz="quarter" idx="12"/>
            <p:custDataLst>
              <p:tags r:id="rId9"/>
            </p:custDataLst>
          </p:nvPr>
        </p:nvSpPr>
        <p:spPr/>
        <p:txBody>
          <a:bodyPr/>
          <a:lstStyle/>
          <a:p>
            <a:fld id="{E3729EFC-03C9-41E6-9415-CCB26363A0EB}" type="slidenum">
              <a:rPr lang="en-US" smtClean="0">
                <a:solidFill>
                  <a:prstClr val="black">
                    <a:tint val="75000"/>
                  </a:prstClr>
                </a:solidFill>
              </a:rPr>
              <a:pPr/>
              <a:t>6</a:t>
            </a:fld>
            <a:endParaRPr lang="en-US">
              <a:solidFill>
                <a:prstClr val="black">
                  <a:tint val="75000"/>
                </a:prstClr>
              </a:solidFill>
            </a:endParaRPr>
          </a:p>
        </p:txBody>
      </p:sp>
      <p:pic>
        <p:nvPicPr>
          <p:cNvPr id="12" name="Picture 11"/>
          <p:cNvPicPr>
            <a:picLocks noGrp="1" noSelect="1" noRot="1" noMove="1" noResize="1" noEditPoints="1" noAdjustHandles="1" noChangeArrowheads="1" noChangeShapeType="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3694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noSelect="1" noRot="1" noMove="1" noResize="1" noEditPoints="1" noAdjustHandles="1" noChangeArrowheads="1" noChangeShapeType="1" noTextEdit="1"/>
          </p:cNvSpPr>
          <p:nvPr>
            <p:ph type="title"/>
            <p:custDataLst>
              <p:tags r:id="rId1"/>
            </p:custDataLst>
          </p:nvPr>
        </p:nvSpPr>
        <p:spPr>
          <a:xfrm>
            <a:off x="457200" y="961851"/>
            <a:ext cx="8229600" cy="1143000"/>
          </a:xfrm>
        </p:spPr>
        <p:txBody>
          <a:bodyPr/>
          <a:lstStyle/>
          <a:p>
            <a:r>
              <a:rPr lang="en-US" dirty="0" smtClean="0"/>
              <a:t>Discussion</a:t>
            </a:r>
          </a:p>
        </p:txBody>
      </p:sp>
      <p:sp>
        <p:nvSpPr>
          <p:cNvPr id="4099" name="Content Placeholder 8"/>
          <p:cNvSpPr>
            <a:spLocks noGrp="1" noSelect="1" noRot="1" noMove="1" noResize="1" noEditPoints="1" noAdjustHandles="1" noChangeArrowheads="1" noChangeShapeType="1" noTextEdit="1"/>
          </p:cNvSpPr>
          <p:nvPr>
            <p:ph idx="1"/>
            <p:custDataLst>
              <p:tags r:id="rId2"/>
            </p:custDataLst>
          </p:nvPr>
        </p:nvSpPr>
        <p:spPr>
          <a:xfrm>
            <a:off x="456814" y="1874837"/>
            <a:ext cx="8229600" cy="4525963"/>
          </a:xfrm>
        </p:spPr>
        <p:txBody>
          <a:bodyPr/>
          <a:lstStyle/>
          <a:p>
            <a:pPr lvl="0"/>
            <a:endParaRPr lang="en-US" dirty="0" smtClean="0"/>
          </a:p>
          <a:p>
            <a:pPr lvl="0"/>
            <a:r>
              <a:rPr lang="en-US" dirty="0" smtClean="0"/>
              <a:t>Have </a:t>
            </a:r>
            <a:r>
              <a:rPr lang="en-US" dirty="0"/>
              <a:t>there been illnesses or injuries related to work in your workplace?</a:t>
            </a:r>
            <a:endParaRPr lang="en-CA" dirty="0"/>
          </a:p>
          <a:p>
            <a:pPr lvl="0"/>
            <a:r>
              <a:rPr lang="en-US" dirty="0"/>
              <a:t>What kind of illnesses or injuries were they?</a:t>
            </a:r>
            <a:endParaRPr lang="en-CA" dirty="0"/>
          </a:p>
          <a:p>
            <a:pPr lvl="0"/>
            <a:r>
              <a:rPr lang="en-US" dirty="0"/>
              <a:t>How could they have been prevented</a:t>
            </a:r>
            <a:r>
              <a:rPr lang="en-US" dirty="0" smtClean="0"/>
              <a:t>?</a:t>
            </a:r>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pPr>
              <a:defRPr/>
            </a:pPr>
            <a:fld id="{00099687-D148-4205-97FB-BAB44A73AD86}" type="slidenum">
              <a:rPr lang="en-US">
                <a:solidFill>
                  <a:prstClr val="black"/>
                </a:solidFill>
              </a:rPr>
              <a:pPr>
                <a:defRPr/>
              </a:pPr>
              <a:t>7</a:t>
            </a:fld>
            <a:endParaRPr lang="en-US" dirty="0">
              <a:solidFill>
                <a:prstClr val="black"/>
              </a:solidFill>
            </a:endParaRPr>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 y="0"/>
            <a:ext cx="9143997" cy="238321"/>
          </a:xfrm>
          <a:prstGeom prst="rect">
            <a:avLst/>
          </a:prstGeom>
        </p:spPr>
      </p:pic>
    </p:spTree>
    <p:extLst>
      <p:ext uri="{BB962C8B-B14F-4D97-AF65-F5344CB8AC3E}">
        <p14:creationId xmlns:p14="http://schemas.microsoft.com/office/powerpoint/2010/main" val="18448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391698" cy="338554"/>
          </a:xfrm>
          <a:prstGeom prst="rect">
            <a:avLst/>
          </a:prstGeom>
          <a:noFill/>
        </p:spPr>
        <p:txBody>
          <a:bodyPr wrap="none" rtlCol="0">
            <a:spAutoFit/>
          </a:bodyPr>
          <a:lstStyle/>
          <a:p>
            <a:r>
              <a:rPr lang="en-US" sz="1600" dirty="0" smtClean="0">
                <a:solidFill>
                  <a:prstClr val="white"/>
                </a:solidFill>
              </a:rPr>
              <a:t>OCCUPATIONAL HEALTH &amp; SAFETY ACT</a:t>
            </a:r>
            <a:endParaRPr lang="en-US" sz="1600"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4"/>
            </p:custDataLst>
          </p:nvPr>
        </p:nvSpPr>
        <p:spPr>
          <a:xfrm>
            <a:off x="4716015" y="0"/>
            <a:ext cx="44246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prstClr val="black"/>
              </a:solidFill>
            </a:endParaRPr>
          </a:p>
        </p:txBody>
      </p:sp>
      <p:sp>
        <p:nvSpPr>
          <p:cNvPr id="6" name="TextBox 5"/>
          <p:cNvSpPr txBox="1">
            <a:spLocks noGrp="1" noSelect="1" noRot="1" noMove="1" noResize="1" noEditPoints="1" noAdjustHandles="1" noChangeArrowheads="1" noChangeShapeType="1" noTextEdit="1"/>
          </p:cNvSpPr>
          <p:nvPr>
            <p:custDataLst>
              <p:tags r:id="rId5"/>
            </p:custDataLst>
          </p:nvPr>
        </p:nvSpPr>
        <p:spPr>
          <a:xfrm>
            <a:off x="4932040" y="790247"/>
            <a:ext cx="4104456" cy="5663089"/>
          </a:xfrm>
          <a:prstGeom prst="rect">
            <a:avLst/>
          </a:prstGeom>
          <a:noFill/>
        </p:spPr>
        <p:txBody>
          <a:bodyPr wrap="square" rtlCol="0">
            <a:spAutoFit/>
          </a:bodyPr>
          <a:lstStyle/>
          <a:p>
            <a:r>
              <a:rPr lang="en-CA" b="1" dirty="0">
                <a:solidFill>
                  <a:prstClr val="black"/>
                </a:solidFill>
              </a:rPr>
              <a:t>The Occupational Health and Safety Act</a:t>
            </a:r>
            <a:r>
              <a:rPr lang="en-CA" b="1" dirty="0" smtClean="0">
                <a:solidFill>
                  <a:prstClr val="black"/>
                </a:solidFill>
              </a:rPr>
              <a:t>:</a:t>
            </a:r>
          </a:p>
          <a:p>
            <a:endParaRPr lang="en-CA" sz="800" dirty="0">
              <a:solidFill>
                <a:prstClr val="black"/>
              </a:solidFill>
            </a:endParaRPr>
          </a:p>
          <a:p>
            <a:r>
              <a:rPr lang="en-US" sz="1600" dirty="0" smtClean="0">
                <a:solidFill>
                  <a:prstClr val="black"/>
                </a:solidFill>
              </a:rPr>
              <a:t>Purpose:</a:t>
            </a:r>
          </a:p>
          <a:p>
            <a:endParaRPr lang="en-US" sz="1600" dirty="0">
              <a:solidFill>
                <a:prstClr val="black"/>
              </a:solidFill>
            </a:endParaRPr>
          </a:p>
          <a:p>
            <a:r>
              <a:rPr lang="en-US" sz="1600" dirty="0" smtClean="0">
                <a:solidFill>
                  <a:prstClr val="black"/>
                </a:solidFill>
              </a:rPr>
              <a:t>The Occupational Health and Safety Act provides us with the legal  framework and the tools to achieve the goal of making our workplaces safe and healthy.  It sets out the rights and duties of all parties in the workplace.</a:t>
            </a:r>
            <a:endParaRPr lang="en-CA" sz="1600" dirty="0">
              <a:solidFill>
                <a:prstClr val="black"/>
              </a:solidFill>
            </a:endParaRPr>
          </a:p>
          <a:p>
            <a:pPr algn="ctr"/>
            <a:endParaRPr lang="en-CA" sz="1600" dirty="0">
              <a:solidFill>
                <a:prstClr val="black"/>
              </a:solidFill>
            </a:endParaRPr>
          </a:p>
          <a:p>
            <a:r>
              <a:rPr lang="en-CA" sz="1600" dirty="0" smtClean="0">
                <a:solidFill>
                  <a:prstClr val="black"/>
                </a:solidFill>
              </a:rPr>
              <a:t>Employers should note that the Act makes it clear that the employers have the greatest responsibilities with respect to health and safety in the workplace.  However, all workplace parties have a role and responsibility for promoting health and safety in the workplace. This </a:t>
            </a:r>
            <a:r>
              <a:rPr lang="en-CA" sz="1600" dirty="0">
                <a:solidFill>
                  <a:prstClr val="black"/>
                </a:solidFill>
              </a:rPr>
              <a:t>is the basis for the Internal Responsibility System. Every improvement in occupational health and safety benefits all of us. Through cooperation and commitment, we can make a safer and healthier place in which to work.</a:t>
            </a:r>
          </a:p>
          <a:p>
            <a:endParaRPr lang="en-CA" sz="1600" dirty="0"/>
          </a:p>
        </p:txBody>
      </p:sp>
      <p:sp>
        <p:nvSpPr>
          <p:cNvPr id="7" name="Slide Number Placeholder 6"/>
          <p:cNvSpPr>
            <a:spLocks noGrp="1" noSelect="1" noRot="1" noMove="1" noResize="1" noEditPoints="1" noAdjustHandles="1" noChangeArrowheads="1" noChangeShapeType="1" noTextEdit="1"/>
          </p:cNvSpPr>
          <p:nvPr>
            <p:ph type="sldNum" sz="quarter" idx="12"/>
            <p:custDataLst>
              <p:tags r:id="rId6"/>
            </p:custDataLst>
          </p:nvPr>
        </p:nvSpPr>
        <p:spPr/>
        <p:txBody>
          <a:bodyPr/>
          <a:lstStyle/>
          <a:p>
            <a:fld id="{E3729EFC-03C9-41E6-9415-CCB26363A0EB}" type="slidenum">
              <a:rPr lang="en-US" smtClean="0">
                <a:solidFill>
                  <a:prstClr val="black">
                    <a:tint val="75000"/>
                  </a:prstClr>
                </a:solidFill>
              </a:rPr>
              <a:pPr/>
              <a:t>8</a:t>
            </a:fld>
            <a:endParaRPr lang="en-US">
              <a:solidFill>
                <a:prstClr val="black">
                  <a:tint val="75000"/>
                </a:prstClr>
              </a:solidFill>
            </a:endParaRP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285194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Grp="1" noSelect="1" noRot="1" noMove="1" noResize="1" noEditPoints="1" noAdjustHandles="1" noChangeArrowheads="1" noChangeShapeType="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0" y="304800"/>
            <a:ext cx="3962400" cy="736508"/>
          </a:xfrm>
          <a:prstGeom prst="rect">
            <a:avLst/>
          </a:prstGeom>
        </p:spPr>
      </p:pic>
      <p:sp>
        <p:nvSpPr>
          <p:cNvPr id="5" name="TextBox 4"/>
          <p:cNvSpPr txBox="1">
            <a:spLocks noGrp="1" noSelect="1" noRot="1" noMove="1" noResize="1" noEditPoints="1" noAdjustHandles="1" noChangeArrowheads="1" noChangeShapeType="1" noTextEdit="1"/>
          </p:cNvSpPr>
          <p:nvPr>
            <p:custDataLst>
              <p:tags r:id="rId3"/>
            </p:custDataLst>
          </p:nvPr>
        </p:nvSpPr>
        <p:spPr>
          <a:xfrm>
            <a:off x="0" y="488388"/>
            <a:ext cx="3391698" cy="338554"/>
          </a:xfrm>
          <a:prstGeom prst="rect">
            <a:avLst/>
          </a:prstGeom>
          <a:noFill/>
        </p:spPr>
        <p:txBody>
          <a:bodyPr wrap="none" rtlCol="0">
            <a:spAutoFit/>
          </a:bodyPr>
          <a:lstStyle/>
          <a:p>
            <a:r>
              <a:rPr lang="en-US" sz="1600" dirty="0" smtClean="0">
                <a:solidFill>
                  <a:prstClr val="white"/>
                </a:solidFill>
              </a:rPr>
              <a:t>OCCUPATIONAL HEALTH &amp; SAFETY ACT</a:t>
            </a:r>
            <a:endParaRPr lang="en-US" sz="1600" dirty="0">
              <a:solidFill>
                <a:prstClr val="white"/>
              </a:solidFill>
            </a:endParaRPr>
          </a:p>
        </p:txBody>
      </p:sp>
      <p:sp>
        <p:nvSpPr>
          <p:cNvPr id="3" name="Rectangle 2"/>
          <p:cNvSpPr>
            <a:spLocks noGrp="1" noSelect="1" noRot="1" noMove="1" noResize="1" noEditPoints="1" noAdjustHandles="1" noChangeArrowheads="1" noChangeShapeType="1" noTextEdit="1"/>
          </p:cNvSpPr>
          <p:nvPr>
            <p:custDataLst>
              <p:tags r:id="rId4"/>
            </p:custDataLst>
          </p:nvPr>
        </p:nvSpPr>
        <p:spPr>
          <a:xfrm>
            <a:off x="0" y="1371599"/>
            <a:ext cx="9144000" cy="457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Grp="1" noSelect="1" noRot="1" noMove="1" noResize="1" noEditPoints="1" noAdjustHandles="1" noChangeArrowheads="1" noChangeShapeType="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411082" y="2698730"/>
            <a:ext cx="1955556" cy="1942857"/>
          </a:xfrm>
          <a:prstGeom prst="rect">
            <a:avLst/>
          </a:prstGeom>
        </p:spPr>
      </p:pic>
      <p:sp>
        <p:nvSpPr>
          <p:cNvPr id="9" name="TextBox 8"/>
          <p:cNvSpPr txBox="1">
            <a:spLocks noGrp="1" noSelect="1" noRot="1" noMove="1" noResize="1" noEditPoints="1" noAdjustHandles="1" noChangeArrowheads="1" noChangeShapeType="1" noTextEdit="1"/>
          </p:cNvSpPr>
          <p:nvPr>
            <p:custDataLst>
              <p:tags r:id="rId6"/>
            </p:custDataLst>
          </p:nvPr>
        </p:nvSpPr>
        <p:spPr>
          <a:xfrm>
            <a:off x="747458" y="4294800"/>
            <a:ext cx="1219200" cy="369332"/>
          </a:xfrm>
          <a:prstGeom prst="rect">
            <a:avLst/>
          </a:prstGeom>
          <a:noFill/>
        </p:spPr>
        <p:txBody>
          <a:bodyPr wrap="square" rtlCol="0">
            <a:spAutoFit/>
          </a:bodyPr>
          <a:lstStyle/>
          <a:p>
            <a:pPr algn="ctr"/>
            <a:r>
              <a:rPr lang="en-US" dirty="0" smtClean="0">
                <a:solidFill>
                  <a:prstClr val="white"/>
                </a:solidFill>
              </a:rPr>
              <a:t>Employer</a:t>
            </a:r>
            <a:endParaRPr lang="en-CA" dirty="0">
              <a:solidFill>
                <a:prstClr val="white"/>
              </a:solidFill>
            </a:endParaRPr>
          </a:p>
        </p:txBody>
      </p:sp>
      <p:sp>
        <p:nvSpPr>
          <p:cNvPr id="10" name="Rectangle 9"/>
          <p:cNvSpPr>
            <a:spLocks noGrp="1" noSelect="1" noRot="1" noMove="1" noResize="1" noEditPoints="1" noAdjustHandles="1" noChangeArrowheads="1" noChangeShapeType="1" noTextEdit="1"/>
          </p:cNvSpPr>
          <p:nvPr>
            <p:custDataLst>
              <p:tags r:id="rId7"/>
            </p:custDataLst>
          </p:nvPr>
        </p:nvSpPr>
        <p:spPr>
          <a:xfrm>
            <a:off x="2750315" y="2296031"/>
            <a:ext cx="6214173" cy="3293209"/>
          </a:xfrm>
          <a:prstGeom prst="rect">
            <a:avLst/>
          </a:prstGeom>
        </p:spPr>
        <p:txBody>
          <a:bodyPr wrap="square">
            <a:spAutoFit/>
          </a:bodyPr>
          <a:lstStyle/>
          <a:p>
            <a:r>
              <a:rPr lang="en-US" sz="1600" dirty="0">
                <a:solidFill>
                  <a:prstClr val="black"/>
                </a:solidFill>
              </a:rPr>
              <a:t> </a:t>
            </a:r>
            <a:r>
              <a:rPr lang="en-US" sz="1600" dirty="0" smtClean="0">
                <a:solidFill>
                  <a:prstClr val="black"/>
                </a:solidFill>
              </a:rPr>
              <a:t>Employers </a:t>
            </a:r>
            <a:r>
              <a:rPr lang="en-US" sz="1600" dirty="0">
                <a:solidFill>
                  <a:prstClr val="black"/>
                </a:solidFill>
              </a:rPr>
              <a:t>must:</a:t>
            </a:r>
            <a:endParaRPr lang="en-CA" sz="1600" dirty="0">
              <a:solidFill>
                <a:prstClr val="black"/>
              </a:solidFill>
            </a:endParaRPr>
          </a:p>
          <a:p>
            <a:pPr marL="285750" indent="-285750">
              <a:buFont typeface="Arial" pitchFamily="34" charset="0"/>
              <a:buChar char="•"/>
            </a:pPr>
            <a:r>
              <a:rPr lang="en-CA" sz="1600" dirty="0" smtClean="0">
                <a:solidFill>
                  <a:prstClr val="black"/>
                </a:solidFill>
              </a:rPr>
              <a:t>make </a:t>
            </a:r>
            <a:r>
              <a:rPr lang="en-CA" sz="1600" dirty="0">
                <a:solidFill>
                  <a:prstClr val="black"/>
                </a:solidFill>
              </a:rPr>
              <a:t>sure workers know about hazards and dangers by providing information, instruction and supervision on how to work safely</a:t>
            </a:r>
          </a:p>
          <a:p>
            <a:pPr marL="285750" indent="-285750">
              <a:buFont typeface="Arial" pitchFamily="34" charset="0"/>
              <a:buChar char="•"/>
            </a:pPr>
            <a:r>
              <a:rPr lang="en-CA" sz="1600" dirty="0" smtClean="0">
                <a:solidFill>
                  <a:prstClr val="black"/>
                </a:solidFill>
              </a:rPr>
              <a:t>make </a:t>
            </a:r>
            <a:r>
              <a:rPr lang="en-CA" sz="1600" dirty="0">
                <a:solidFill>
                  <a:prstClr val="black"/>
                </a:solidFill>
              </a:rPr>
              <a:t>sure supervisors know what is required to protect workers’ health and safety on the job</a:t>
            </a:r>
          </a:p>
          <a:p>
            <a:pPr marL="285750" indent="-285750">
              <a:buFont typeface="Arial" pitchFamily="34" charset="0"/>
              <a:buChar char="•"/>
            </a:pPr>
            <a:r>
              <a:rPr lang="en-CA" sz="1600" dirty="0" smtClean="0">
                <a:solidFill>
                  <a:prstClr val="black"/>
                </a:solidFill>
              </a:rPr>
              <a:t>create </a:t>
            </a:r>
            <a:r>
              <a:rPr lang="en-CA" sz="1600" dirty="0">
                <a:solidFill>
                  <a:prstClr val="black"/>
                </a:solidFill>
              </a:rPr>
              <a:t>workplace health and safety policies and procedures</a:t>
            </a:r>
          </a:p>
          <a:p>
            <a:pPr marL="285750" indent="-285750">
              <a:buFont typeface="Arial" pitchFamily="34" charset="0"/>
              <a:buChar char="•"/>
            </a:pPr>
            <a:r>
              <a:rPr lang="en-CA" sz="1600" dirty="0" smtClean="0">
                <a:solidFill>
                  <a:prstClr val="black"/>
                </a:solidFill>
              </a:rPr>
              <a:t>make </a:t>
            </a:r>
            <a:r>
              <a:rPr lang="en-CA" sz="1600" dirty="0">
                <a:solidFill>
                  <a:prstClr val="black"/>
                </a:solidFill>
              </a:rPr>
              <a:t>sure everyone follows the law and the workplace health and safety policies and </a:t>
            </a:r>
            <a:r>
              <a:rPr lang="en-CA" sz="1600" dirty="0" smtClean="0">
                <a:solidFill>
                  <a:prstClr val="black"/>
                </a:solidFill>
              </a:rPr>
              <a:t>procedures</a:t>
            </a:r>
          </a:p>
          <a:p>
            <a:pPr marL="285750" indent="-285750">
              <a:buFont typeface="Arial" pitchFamily="34" charset="0"/>
              <a:buChar char="•"/>
            </a:pPr>
            <a:r>
              <a:rPr lang="en-US" sz="1600" dirty="0" smtClean="0">
                <a:solidFill>
                  <a:prstClr val="black"/>
                </a:solidFill>
              </a:rPr>
              <a:t>provide </a:t>
            </a:r>
            <a:r>
              <a:rPr lang="en-US" sz="1600" dirty="0">
                <a:solidFill>
                  <a:prstClr val="black"/>
                </a:solidFill>
              </a:rPr>
              <a:t>appropriate personal protective equipment </a:t>
            </a:r>
            <a:endParaRPr lang="en-CA" sz="1600" dirty="0">
              <a:solidFill>
                <a:prstClr val="black"/>
              </a:solidFill>
            </a:endParaRPr>
          </a:p>
          <a:p>
            <a:pPr marL="285750" indent="-285750">
              <a:buFont typeface="Arial" pitchFamily="34" charset="0"/>
              <a:buChar char="•"/>
            </a:pPr>
            <a:r>
              <a:rPr lang="en-CA" sz="1600" dirty="0">
                <a:solidFill>
                  <a:prstClr val="black"/>
                </a:solidFill>
              </a:rPr>
              <a:t>m</a:t>
            </a:r>
            <a:r>
              <a:rPr lang="en-CA" sz="1600" dirty="0" smtClean="0">
                <a:solidFill>
                  <a:prstClr val="black"/>
                </a:solidFill>
              </a:rPr>
              <a:t>ake </a:t>
            </a:r>
            <a:r>
              <a:rPr lang="en-CA" sz="1600" dirty="0">
                <a:solidFill>
                  <a:prstClr val="black"/>
                </a:solidFill>
              </a:rPr>
              <a:t>sure workers wear and use the right protective </a:t>
            </a:r>
            <a:r>
              <a:rPr lang="en-CA" sz="1600" dirty="0" smtClean="0">
                <a:solidFill>
                  <a:prstClr val="black"/>
                </a:solidFill>
              </a:rPr>
              <a:t>equipment</a:t>
            </a:r>
          </a:p>
          <a:p>
            <a:pPr marL="285750" indent="-285750">
              <a:buFont typeface="Arial" pitchFamily="34" charset="0"/>
              <a:buChar char="•"/>
            </a:pPr>
            <a:r>
              <a:rPr lang="en-CA" sz="1600" dirty="0">
                <a:solidFill>
                  <a:prstClr val="black"/>
                </a:solidFill>
              </a:rPr>
              <a:t>d</a:t>
            </a:r>
            <a:r>
              <a:rPr lang="en-CA" sz="1600" dirty="0" smtClean="0">
                <a:solidFill>
                  <a:prstClr val="black"/>
                </a:solidFill>
              </a:rPr>
              <a:t>o </a:t>
            </a:r>
            <a:r>
              <a:rPr lang="en-CA" sz="1600" dirty="0">
                <a:solidFill>
                  <a:prstClr val="black"/>
                </a:solidFill>
              </a:rPr>
              <a:t>everything reasonable in the circumstances to protect workers from being hurt or getting a work-related illness</a:t>
            </a:r>
          </a:p>
          <a:p>
            <a:pPr marL="285750" indent="-285750">
              <a:buFont typeface="Arial" pitchFamily="34" charset="0"/>
              <a:buChar char="•"/>
            </a:pPr>
            <a:endParaRPr lang="en-CA" sz="1600" dirty="0">
              <a:solidFill>
                <a:prstClr val="black"/>
              </a:solidFill>
            </a:endParaRPr>
          </a:p>
        </p:txBody>
      </p:sp>
      <p:sp>
        <p:nvSpPr>
          <p:cNvPr id="11" name="Rectangle 10"/>
          <p:cNvSpPr>
            <a:spLocks noGrp="1" noSelect="1" noRot="1" noMove="1" noResize="1" noEditPoints="1" noAdjustHandles="1" noChangeArrowheads="1" noChangeShapeType="1" noTextEdit="1"/>
          </p:cNvSpPr>
          <p:nvPr>
            <p:custDataLst>
              <p:tags r:id="rId8"/>
            </p:custDataLst>
          </p:nvPr>
        </p:nvSpPr>
        <p:spPr>
          <a:xfrm>
            <a:off x="211205" y="1386311"/>
            <a:ext cx="8854640" cy="646331"/>
          </a:xfrm>
          <a:prstGeom prst="rect">
            <a:avLst/>
          </a:prstGeom>
        </p:spPr>
        <p:txBody>
          <a:bodyPr wrap="square">
            <a:spAutoFit/>
          </a:bodyPr>
          <a:lstStyle/>
          <a:p>
            <a:r>
              <a:rPr lang="en-CA" b="1" dirty="0">
                <a:solidFill>
                  <a:prstClr val="black"/>
                </a:solidFill>
              </a:rPr>
              <a:t>Duties of Employers under “the Act”</a:t>
            </a:r>
          </a:p>
          <a:p>
            <a:r>
              <a:rPr lang="en-CA" i="1" dirty="0">
                <a:solidFill>
                  <a:prstClr val="black"/>
                </a:solidFill>
              </a:rPr>
              <a:t>[Occupational Health and Safety Act, R.S.O. 1990, Chapter O.1, Section 25-26]</a:t>
            </a:r>
          </a:p>
        </p:txBody>
      </p:sp>
      <p:sp>
        <p:nvSpPr>
          <p:cNvPr id="7" name="Slide Number Placeholder 6"/>
          <p:cNvSpPr>
            <a:spLocks noGrp="1" noSelect="1" noRot="1" noMove="1" noResize="1" noEditPoints="1" noAdjustHandles="1" noChangeArrowheads="1" noChangeShapeType="1" noTextEdit="1"/>
          </p:cNvSpPr>
          <p:nvPr>
            <p:ph type="sldNum" sz="quarter" idx="12"/>
            <p:custDataLst>
              <p:tags r:id="rId9"/>
            </p:custDataLst>
          </p:nvPr>
        </p:nvSpPr>
        <p:spPr/>
        <p:txBody>
          <a:bodyPr/>
          <a:lstStyle/>
          <a:p>
            <a:fld id="{E3729EFC-03C9-41E6-9415-CCB26363A0EB}" type="slidenum">
              <a:rPr lang="en-US" smtClean="0">
                <a:solidFill>
                  <a:prstClr val="black">
                    <a:tint val="75000"/>
                  </a:prstClr>
                </a:solidFill>
              </a:rPr>
              <a:pPr/>
              <a:t>9</a:t>
            </a:fld>
            <a:endParaRPr lang="en-US">
              <a:solidFill>
                <a:prstClr val="black">
                  <a:tint val="75000"/>
                </a:prstClr>
              </a:solidFill>
            </a:endParaRPr>
          </a:p>
        </p:txBody>
      </p:sp>
      <p:pic>
        <p:nvPicPr>
          <p:cNvPr id="12" name="Picture 11"/>
          <p:cNvPicPr>
            <a:picLocks noGrp="1" noSelect="1" noRot="1" noMove="1" noResize="1" noEditPoints="1" noAdjustHandles="1" noChangeArrowheads="1" noChangeShapeType="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384" y="6400800"/>
            <a:ext cx="9143997" cy="476643"/>
          </a:xfrm>
          <a:prstGeom prst="rect">
            <a:avLst/>
          </a:prstGeom>
        </p:spPr>
      </p:pic>
    </p:spTree>
    <p:extLst>
      <p:ext uri="{BB962C8B-B14F-4D97-AF65-F5344CB8AC3E}">
        <p14:creationId xmlns:p14="http://schemas.microsoft.com/office/powerpoint/2010/main" val="681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00.xml><?xml version="1.0" encoding="utf-8"?>
<p:tagLst xmlns:a="http://schemas.openxmlformats.org/drawingml/2006/main" xmlns:r="http://schemas.openxmlformats.org/officeDocument/2006/relationships" xmlns:p="http://schemas.openxmlformats.org/presentationml/2006/main">
  <p:tag name="SHAPE_LOCKS" val="1983"/>
</p:tagLst>
</file>

<file path=ppt/tags/tag101.xml><?xml version="1.0" encoding="utf-8"?>
<p:tagLst xmlns:a="http://schemas.openxmlformats.org/drawingml/2006/main" xmlns:r="http://schemas.openxmlformats.org/officeDocument/2006/relationships" xmlns:p="http://schemas.openxmlformats.org/presentationml/2006/main">
  <p:tag name="SHAPE_LOCKS" val="1983"/>
</p:tagLst>
</file>

<file path=ppt/tags/tag102.xml><?xml version="1.0" encoding="utf-8"?>
<p:tagLst xmlns:a="http://schemas.openxmlformats.org/drawingml/2006/main" xmlns:r="http://schemas.openxmlformats.org/officeDocument/2006/relationships" xmlns:p="http://schemas.openxmlformats.org/presentationml/2006/main">
  <p:tag name="SHAPE_LOCKS" val="1983"/>
</p:tagLst>
</file>

<file path=ppt/tags/tag103.xml><?xml version="1.0" encoding="utf-8"?>
<p:tagLst xmlns:a="http://schemas.openxmlformats.org/drawingml/2006/main" xmlns:r="http://schemas.openxmlformats.org/officeDocument/2006/relationships" xmlns:p="http://schemas.openxmlformats.org/presentationml/2006/main">
  <p:tag name="SHAPE_LOCKS" val="1983"/>
</p:tagLst>
</file>

<file path=ppt/tags/tag104.xml><?xml version="1.0" encoding="utf-8"?>
<p:tagLst xmlns:a="http://schemas.openxmlformats.org/drawingml/2006/main" xmlns:r="http://schemas.openxmlformats.org/officeDocument/2006/relationships" xmlns:p="http://schemas.openxmlformats.org/presentationml/2006/main">
  <p:tag name="SHAPE_LOCKS" val="1983"/>
</p:tagLst>
</file>

<file path=ppt/tags/tag105.xml><?xml version="1.0" encoding="utf-8"?>
<p:tagLst xmlns:a="http://schemas.openxmlformats.org/drawingml/2006/main" xmlns:r="http://schemas.openxmlformats.org/officeDocument/2006/relationships" xmlns:p="http://schemas.openxmlformats.org/presentationml/2006/main">
  <p:tag name="SHAPE_LOCKS" val="1983"/>
</p:tagLst>
</file>

<file path=ppt/tags/tag106.xml><?xml version="1.0" encoding="utf-8"?>
<p:tagLst xmlns:a="http://schemas.openxmlformats.org/drawingml/2006/main" xmlns:r="http://schemas.openxmlformats.org/officeDocument/2006/relationships" xmlns:p="http://schemas.openxmlformats.org/presentationml/2006/main">
  <p:tag name="SHAPE_LOCKS" val="1983"/>
</p:tagLst>
</file>

<file path=ppt/tags/tag107.xml><?xml version="1.0" encoding="utf-8"?>
<p:tagLst xmlns:a="http://schemas.openxmlformats.org/drawingml/2006/main" xmlns:r="http://schemas.openxmlformats.org/officeDocument/2006/relationships" xmlns:p="http://schemas.openxmlformats.org/presentationml/2006/main">
  <p:tag name="SHAPE_LOCKS" val="1983"/>
</p:tagLst>
</file>

<file path=ppt/tags/tag108.xml><?xml version="1.0" encoding="utf-8"?>
<p:tagLst xmlns:a="http://schemas.openxmlformats.org/drawingml/2006/main" xmlns:r="http://schemas.openxmlformats.org/officeDocument/2006/relationships" xmlns:p="http://schemas.openxmlformats.org/presentationml/2006/main">
  <p:tag name="SHAPE_LOCKS" val="1983"/>
</p:tagLst>
</file>

<file path=ppt/tags/tag109.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10.xml><?xml version="1.0" encoding="utf-8"?>
<p:tagLst xmlns:a="http://schemas.openxmlformats.org/drawingml/2006/main" xmlns:r="http://schemas.openxmlformats.org/officeDocument/2006/relationships" xmlns:p="http://schemas.openxmlformats.org/presentationml/2006/main">
  <p:tag name="SHAPE_LOCKS" val="1983"/>
</p:tagLst>
</file>

<file path=ppt/tags/tag111.xml><?xml version="1.0" encoding="utf-8"?>
<p:tagLst xmlns:a="http://schemas.openxmlformats.org/drawingml/2006/main" xmlns:r="http://schemas.openxmlformats.org/officeDocument/2006/relationships" xmlns:p="http://schemas.openxmlformats.org/presentationml/2006/main">
  <p:tag name="SHAPE_LOCKS" val="1983"/>
</p:tagLst>
</file>

<file path=ppt/tags/tag112.xml><?xml version="1.0" encoding="utf-8"?>
<p:tagLst xmlns:a="http://schemas.openxmlformats.org/drawingml/2006/main" xmlns:r="http://schemas.openxmlformats.org/officeDocument/2006/relationships" xmlns:p="http://schemas.openxmlformats.org/presentationml/2006/main">
  <p:tag name="SHAPE_LOCKS" val="1983"/>
</p:tagLst>
</file>

<file path=ppt/tags/tag113.xml><?xml version="1.0" encoding="utf-8"?>
<p:tagLst xmlns:a="http://schemas.openxmlformats.org/drawingml/2006/main" xmlns:r="http://schemas.openxmlformats.org/officeDocument/2006/relationships" xmlns:p="http://schemas.openxmlformats.org/presentationml/2006/main">
  <p:tag name="SHAPE_LOCKS" val="1983"/>
</p:tagLst>
</file>

<file path=ppt/tags/tag114.xml><?xml version="1.0" encoding="utf-8"?>
<p:tagLst xmlns:a="http://schemas.openxmlformats.org/drawingml/2006/main" xmlns:r="http://schemas.openxmlformats.org/officeDocument/2006/relationships" xmlns:p="http://schemas.openxmlformats.org/presentationml/2006/main">
  <p:tag name="SHAPE_LOCKS" val="1983"/>
</p:tagLst>
</file>

<file path=ppt/tags/tag115.xml><?xml version="1.0" encoding="utf-8"?>
<p:tagLst xmlns:a="http://schemas.openxmlformats.org/drawingml/2006/main" xmlns:r="http://schemas.openxmlformats.org/officeDocument/2006/relationships" xmlns:p="http://schemas.openxmlformats.org/presentationml/2006/main">
  <p:tag name="SHAPE_LOCKS" val="1983"/>
</p:tagLst>
</file>

<file path=ppt/tags/tag116.xml><?xml version="1.0" encoding="utf-8"?>
<p:tagLst xmlns:a="http://schemas.openxmlformats.org/drawingml/2006/main" xmlns:r="http://schemas.openxmlformats.org/officeDocument/2006/relationships" xmlns:p="http://schemas.openxmlformats.org/presentationml/2006/main">
  <p:tag name="SHAPE_LOCKS" val="1983"/>
</p:tagLst>
</file>

<file path=ppt/tags/tag117.xml><?xml version="1.0" encoding="utf-8"?>
<p:tagLst xmlns:a="http://schemas.openxmlformats.org/drawingml/2006/main" xmlns:r="http://schemas.openxmlformats.org/officeDocument/2006/relationships" xmlns:p="http://schemas.openxmlformats.org/presentationml/2006/main">
  <p:tag name="SHAPE_LOCKS" val="1983"/>
</p:tagLst>
</file>

<file path=ppt/tags/tag118.xml><?xml version="1.0" encoding="utf-8"?>
<p:tagLst xmlns:a="http://schemas.openxmlformats.org/drawingml/2006/main" xmlns:r="http://schemas.openxmlformats.org/officeDocument/2006/relationships" xmlns:p="http://schemas.openxmlformats.org/presentationml/2006/main">
  <p:tag name="SHAPE_LOCKS" val="1983"/>
</p:tagLst>
</file>

<file path=ppt/tags/tag119.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20.xml><?xml version="1.0" encoding="utf-8"?>
<p:tagLst xmlns:a="http://schemas.openxmlformats.org/drawingml/2006/main" xmlns:r="http://schemas.openxmlformats.org/officeDocument/2006/relationships" xmlns:p="http://schemas.openxmlformats.org/presentationml/2006/main">
  <p:tag name="SHAPE_LOCKS" val="1983"/>
</p:tagLst>
</file>

<file path=ppt/tags/tag121.xml><?xml version="1.0" encoding="utf-8"?>
<p:tagLst xmlns:a="http://schemas.openxmlformats.org/drawingml/2006/main" xmlns:r="http://schemas.openxmlformats.org/officeDocument/2006/relationships" xmlns:p="http://schemas.openxmlformats.org/presentationml/2006/main">
  <p:tag name="SHAPE_LOCKS" val="1983"/>
</p:tagLst>
</file>

<file path=ppt/tags/tag122.xml><?xml version="1.0" encoding="utf-8"?>
<p:tagLst xmlns:a="http://schemas.openxmlformats.org/drawingml/2006/main" xmlns:r="http://schemas.openxmlformats.org/officeDocument/2006/relationships" xmlns:p="http://schemas.openxmlformats.org/presentationml/2006/main">
  <p:tag name="SHAPE_LOCKS" val="1983"/>
</p:tagLst>
</file>

<file path=ppt/tags/tag123.xml><?xml version="1.0" encoding="utf-8"?>
<p:tagLst xmlns:a="http://schemas.openxmlformats.org/drawingml/2006/main" xmlns:r="http://schemas.openxmlformats.org/officeDocument/2006/relationships" xmlns:p="http://schemas.openxmlformats.org/presentationml/2006/main">
  <p:tag name="SHAPE_LOCKS" val="1983"/>
</p:tagLst>
</file>

<file path=ppt/tags/tag124.xml><?xml version="1.0" encoding="utf-8"?>
<p:tagLst xmlns:a="http://schemas.openxmlformats.org/drawingml/2006/main" xmlns:r="http://schemas.openxmlformats.org/officeDocument/2006/relationships" xmlns:p="http://schemas.openxmlformats.org/presentationml/2006/main">
  <p:tag name="SHAPE_LOCKS" val="1983"/>
</p:tagLst>
</file>

<file path=ppt/tags/tag125.xml><?xml version="1.0" encoding="utf-8"?>
<p:tagLst xmlns:a="http://schemas.openxmlformats.org/drawingml/2006/main" xmlns:r="http://schemas.openxmlformats.org/officeDocument/2006/relationships" xmlns:p="http://schemas.openxmlformats.org/presentationml/2006/main">
  <p:tag name="SHAPE_LOCKS" val="1983"/>
</p:tagLst>
</file>

<file path=ppt/tags/tag126.xml><?xml version="1.0" encoding="utf-8"?>
<p:tagLst xmlns:a="http://schemas.openxmlformats.org/drawingml/2006/main" xmlns:r="http://schemas.openxmlformats.org/officeDocument/2006/relationships" xmlns:p="http://schemas.openxmlformats.org/presentationml/2006/main">
  <p:tag name="SHAPE_LOCKS" val="1983"/>
</p:tagLst>
</file>

<file path=ppt/tags/tag127.xml><?xml version="1.0" encoding="utf-8"?>
<p:tagLst xmlns:a="http://schemas.openxmlformats.org/drawingml/2006/main" xmlns:r="http://schemas.openxmlformats.org/officeDocument/2006/relationships" xmlns:p="http://schemas.openxmlformats.org/presentationml/2006/main">
  <p:tag name="SHAPE_LOCKS" val="1983"/>
</p:tagLst>
</file>

<file path=ppt/tags/tag128.xml><?xml version="1.0" encoding="utf-8"?>
<p:tagLst xmlns:a="http://schemas.openxmlformats.org/drawingml/2006/main" xmlns:r="http://schemas.openxmlformats.org/officeDocument/2006/relationships" xmlns:p="http://schemas.openxmlformats.org/presentationml/2006/main">
  <p:tag name="SHAPE_LOCKS" val="1983"/>
</p:tagLst>
</file>

<file path=ppt/tags/tag129.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30.xml><?xml version="1.0" encoding="utf-8"?>
<p:tagLst xmlns:a="http://schemas.openxmlformats.org/drawingml/2006/main" xmlns:r="http://schemas.openxmlformats.org/officeDocument/2006/relationships" xmlns:p="http://schemas.openxmlformats.org/presentationml/2006/main">
  <p:tag name="SHAPE_LOCKS" val="1983"/>
</p:tagLst>
</file>

<file path=ppt/tags/tag131.xml><?xml version="1.0" encoding="utf-8"?>
<p:tagLst xmlns:a="http://schemas.openxmlformats.org/drawingml/2006/main" xmlns:r="http://schemas.openxmlformats.org/officeDocument/2006/relationships" xmlns:p="http://schemas.openxmlformats.org/presentationml/2006/main">
  <p:tag name="SHAPE_LOCKS" val="1983"/>
</p:tagLst>
</file>

<file path=ppt/tags/tag132.xml><?xml version="1.0" encoding="utf-8"?>
<p:tagLst xmlns:a="http://schemas.openxmlformats.org/drawingml/2006/main" xmlns:r="http://schemas.openxmlformats.org/officeDocument/2006/relationships" xmlns:p="http://schemas.openxmlformats.org/presentationml/2006/main">
  <p:tag name="SHAPE_LOCKS" val="1983"/>
</p:tagLst>
</file>

<file path=ppt/tags/tag133.xml><?xml version="1.0" encoding="utf-8"?>
<p:tagLst xmlns:a="http://schemas.openxmlformats.org/drawingml/2006/main" xmlns:r="http://schemas.openxmlformats.org/officeDocument/2006/relationships" xmlns:p="http://schemas.openxmlformats.org/presentationml/2006/main">
  <p:tag name="SHAPE_LOCKS" val="1983"/>
</p:tagLst>
</file>

<file path=ppt/tags/tag134.xml><?xml version="1.0" encoding="utf-8"?>
<p:tagLst xmlns:a="http://schemas.openxmlformats.org/drawingml/2006/main" xmlns:r="http://schemas.openxmlformats.org/officeDocument/2006/relationships" xmlns:p="http://schemas.openxmlformats.org/presentationml/2006/main">
  <p:tag name="SHAPE_LOCKS" val="1983"/>
</p:tagLst>
</file>

<file path=ppt/tags/tag135.xml><?xml version="1.0" encoding="utf-8"?>
<p:tagLst xmlns:a="http://schemas.openxmlformats.org/drawingml/2006/main" xmlns:r="http://schemas.openxmlformats.org/officeDocument/2006/relationships" xmlns:p="http://schemas.openxmlformats.org/presentationml/2006/main">
  <p:tag name="SHAPE_LOCKS" val="1983"/>
</p:tagLst>
</file>

<file path=ppt/tags/tag136.xml><?xml version="1.0" encoding="utf-8"?>
<p:tagLst xmlns:a="http://schemas.openxmlformats.org/drawingml/2006/main" xmlns:r="http://schemas.openxmlformats.org/officeDocument/2006/relationships" xmlns:p="http://schemas.openxmlformats.org/presentationml/2006/main">
  <p:tag name="SHAPE_LOCKS" val="1983"/>
</p:tagLst>
</file>

<file path=ppt/tags/tag137.xml><?xml version="1.0" encoding="utf-8"?>
<p:tagLst xmlns:a="http://schemas.openxmlformats.org/drawingml/2006/main" xmlns:r="http://schemas.openxmlformats.org/officeDocument/2006/relationships" xmlns:p="http://schemas.openxmlformats.org/presentationml/2006/main">
  <p:tag name="SHAPE_LOCKS" val="1983"/>
</p:tagLst>
</file>

<file path=ppt/tags/tag138.xml><?xml version="1.0" encoding="utf-8"?>
<p:tagLst xmlns:a="http://schemas.openxmlformats.org/drawingml/2006/main" xmlns:r="http://schemas.openxmlformats.org/officeDocument/2006/relationships" xmlns:p="http://schemas.openxmlformats.org/presentationml/2006/main">
  <p:tag name="SHAPE_LOCKS" val="1983"/>
</p:tagLst>
</file>

<file path=ppt/tags/tag139.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40.xml><?xml version="1.0" encoding="utf-8"?>
<p:tagLst xmlns:a="http://schemas.openxmlformats.org/drawingml/2006/main" xmlns:r="http://schemas.openxmlformats.org/officeDocument/2006/relationships" xmlns:p="http://schemas.openxmlformats.org/presentationml/2006/main">
  <p:tag name="SHAPE_LOCKS" val="1983"/>
</p:tagLst>
</file>

<file path=ppt/tags/tag141.xml><?xml version="1.0" encoding="utf-8"?>
<p:tagLst xmlns:a="http://schemas.openxmlformats.org/drawingml/2006/main" xmlns:r="http://schemas.openxmlformats.org/officeDocument/2006/relationships" xmlns:p="http://schemas.openxmlformats.org/presentationml/2006/main">
  <p:tag name="SHAPE_LOCKS" val="1983"/>
</p:tagLst>
</file>

<file path=ppt/tags/tag142.xml><?xml version="1.0" encoding="utf-8"?>
<p:tagLst xmlns:a="http://schemas.openxmlformats.org/drawingml/2006/main" xmlns:r="http://schemas.openxmlformats.org/officeDocument/2006/relationships" xmlns:p="http://schemas.openxmlformats.org/presentationml/2006/main">
  <p:tag name="SHAPE_LOCKS" val="1983"/>
</p:tagLst>
</file>

<file path=ppt/tags/tag143.xml><?xml version="1.0" encoding="utf-8"?>
<p:tagLst xmlns:a="http://schemas.openxmlformats.org/drawingml/2006/main" xmlns:r="http://schemas.openxmlformats.org/officeDocument/2006/relationships" xmlns:p="http://schemas.openxmlformats.org/presentationml/2006/main">
  <p:tag name="SHAPE_LOCKS" val="1983"/>
</p:tagLst>
</file>

<file path=ppt/tags/tag144.xml><?xml version="1.0" encoding="utf-8"?>
<p:tagLst xmlns:a="http://schemas.openxmlformats.org/drawingml/2006/main" xmlns:r="http://schemas.openxmlformats.org/officeDocument/2006/relationships" xmlns:p="http://schemas.openxmlformats.org/presentationml/2006/main">
  <p:tag name="SHAPE_LOCKS" val="1983"/>
</p:tagLst>
</file>

<file path=ppt/tags/tag145.xml><?xml version="1.0" encoding="utf-8"?>
<p:tagLst xmlns:a="http://schemas.openxmlformats.org/drawingml/2006/main" xmlns:r="http://schemas.openxmlformats.org/officeDocument/2006/relationships" xmlns:p="http://schemas.openxmlformats.org/presentationml/2006/main">
  <p:tag name="SHAPE_LOCKS" val="1983"/>
</p:tagLst>
</file>

<file path=ppt/tags/tag146.xml><?xml version="1.0" encoding="utf-8"?>
<p:tagLst xmlns:a="http://schemas.openxmlformats.org/drawingml/2006/main" xmlns:r="http://schemas.openxmlformats.org/officeDocument/2006/relationships" xmlns:p="http://schemas.openxmlformats.org/presentationml/2006/main">
  <p:tag name="SHAPE_LOCKS" val="1983"/>
</p:tagLst>
</file>

<file path=ppt/tags/tag147.xml><?xml version="1.0" encoding="utf-8"?>
<p:tagLst xmlns:a="http://schemas.openxmlformats.org/drawingml/2006/main" xmlns:r="http://schemas.openxmlformats.org/officeDocument/2006/relationships" xmlns:p="http://schemas.openxmlformats.org/presentationml/2006/main">
  <p:tag name="SHAPE_LOCKS" val="1983"/>
</p:tagLst>
</file>

<file path=ppt/tags/tag148.xml><?xml version="1.0" encoding="utf-8"?>
<p:tagLst xmlns:a="http://schemas.openxmlformats.org/drawingml/2006/main" xmlns:r="http://schemas.openxmlformats.org/officeDocument/2006/relationships" xmlns:p="http://schemas.openxmlformats.org/presentationml/2006/main">
  <p:tag name="SHAPE_LOCKS" val="1983"/>
</p:tagLst>
</file>

<file path=ppt/tags/tag149.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50.xml><?xml version="1.0" encoding="utf-8"?>
<p:tagLst xmlns:a="http://schemas.openxmlformats.org/drawingml/2006/main" xmlns:r="http://schemas.openxmlformats.org/officeDocument/2006/relationships" xmlns:p="http://schemas.openxmlformats.org/presentationml/2006/main">
  <p:tag name="SHAPE_LOCKS" val="1983"/>
</p:tagLst>
</file>

<file path=ppt/tags/tag151.xml><?xml version="1.0" encoding="utf-8"?>
<p:tagLst xmlns:a="http://schemas.openxmlformats.org/drawingml/2006/main" xmlns:r="http://schemas.openxmlformats.org/officeDocument/2006/relationships" xmlns:p="http://schemas.openxmlformats.org/presentationml/2006/main">
  <p:tag name="SHAPE_LOCKS" val="1983"/>
</p:tagLst>
</file>

<file path=ppt/tags/tag152.xml><?xml version="1.0" encoding="utf-8"?>
<p:tagLst xmlns:a="http://schemas.openxmlformats.org/drawingml/2006/main" xmlns:r="http://schemas.openxmlformats.org/officeDocument/2006/relationships" xmlns:p="http://schemas.openxmlformats.org/presentationml/2006/main">
  <p:tag name="SHAPE_LOCKS" val="1983"/>
</p:tagLst>
</file>

<file path=ppt/tags/tag153.xml><?xml version="1.0" encoding="utf-8"?>
<p:tagLst xmlns:a="http://schemas.openxmlformats.org/drawingml/2006/main" xmlns:r="http://schemas.openxmlformats.org/officeDocument/2006/relationships" xmlns:p="http://schemas.openxmlformats.org/presentationml/2006/main">
  <p:tag name="SHAPE_LOCKS" val="1983"/>
</p:tagLst>
</file>

<file path=ppt/tags/tag154.xml><?xml version="1.0" encoding="utf-8"?>
<p:tagLst xmlns:a="http://schemas.openxmlformats.org/drawingml/2006/main" xmlns:r="http://schemas.openxmlformats.org/officeDocument/2006/relationships" xmlns:p="http://schemas.openxmlformats.org/presentationml/2006/main">
  <p:tag name="SHAPE_LOCKS" val="1983"/>
</p:tagLst>
</file>

<file path=ppt/tags/tag155.xml><?xml version="1.0" encoding="utf-8"?>
<p:tagLst xmlns:a="http://schemas.openxmlformats.org/drawingml/2006/main" xmlns:r="http://schemas.openxmlformats.org/officeDocument/2006/relationships" xmlns:p="http://schemas.openxmlformats.org/presentationml/2006/main">
  <p:tag name="SHAPE_LOCKS" val="1983"/>
</p:tagLst>
</file>

<file path=ppt/tags/tag156.xml><?xml version="1.0" encoding="utf-8"?>
<p:tagLst xmlns:a="http://schemas.openxmlformats.org/drawingml/2006/main" xmlns:r="http://schemas.openxmlformats.org/officeDocument/2006/relationships" xmlns:p="http://schemas.openxmlformats.org/presentationml/2006/main">
  <p:tag name="SHAPE_LOCKS" val="1983"/>
</p:tagLst>
</file>

<file path=ppt/tags/tag157.xml><?xml version="1.0" encoding="utf-8"?>
<p:tagLst xmlns:a="http://schemas.openxmlformats.org/drawingml/2006/main" xmlns:r="http://schemas.openxmlformats.org/officeDocument/2006/relationships" xmlns:p="http://schemas.openxmlformats.org/presentationml/2006/main">
  <p:tag name="SHAPE_LOCKS" val="1983"/>
</p:tagLst>
</file>

<file path=ppt/tags/tag158.xml><?xml version="1.0" encoding="utf-8"?>
<p:tagLst xmlns:a="http://schemas.openxmlformats.org/drawingml/2006/main" xmlns:r="http://schemas.openxmlformats.org/officeDocument/2006/relationships" xmlns:p="http://schemas.openxmlformats.org/presentationml/2006/main">
  <p:tag name="SHAPE_LOCKS" val="1983"/>
</p:tagLst>
</file>

<file path=ppt/tags/tag159.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60.xml><?xml version="1.0" encoding="utf-8"?>
<p:tagLst xmlns:a="http://schemas.openxmlformats.org/drawingml/2006/main" xmlns:r="http://schemas.openxmlformats.org/officeDocument/2006/relationships" xmlns:p="http://schemas.openxmlformats.org/presentationml/2006/main">
  <p:tag name="SHAPE_LOCKS" val="1983"/>
</p:tagLst>
</file>

<file path=ppt/tags/tag161.xml><?xml version="1.0" encoding="utf-8"?>
<p:tagLst xmlns:a="http://schemas.openxmlformats.org/drawingml/2006/main" xmlns:r="http://schemas.openxmlformats.org/officeDocument/2006/relationships" xmlns:p="http://schemas.openxmlformats.org/presentationml/2006/main">
  <p:tag name="SHAPE_LOCKS" val="1983"/>
</p:tagLst>
</file>

<file path=ppt/tags/tag162.xml><?xml version="1.0" encoding="utf-8"?>
<p:tagLst xmlns:a="http://schemas.openxmlformats.org/drawingml/2006/main" xmlns:r="http://schemas.openxmlformats.org/officeDocument/2006/relationships" xmlns:p="http://schemas.openxmlformats.org/presentationml/2006/main">
  <p:tag name="SHAPE_LOCKS" val="1983"/>
</p:tagLst>
</file>

<file path=ppt/tags/tag163.xml><?xml version="1.0" encoding="utf-8"?>
<p:tagLst xmlns:a="http://schemas.openxmlformats.org/drawingml/2006/main" xmlns:r="http://schemas.openxmlformats.org/officeDocument/2006/relationships" xmlns:p="http://schemas.openxmlformats.org/presentationml/2006/main">
  <p:tag name="SHAPE_LOCKS" val="1983"/>
</p:tagLst>
</file>

<file path=ppt/tags/tag164.xml><?xml version="1.0" encoding="utf-8"?>
<p:tagLst xmlns:a="http://schemas.openxmlformats.org/drawingml/2006/main" xmlns:r="http://schemas.openxmlformats.org/officeDocument/2006/relationships" xmlns:p="http://schemas.openxmlformats.org/presentationml/2006/main">
  <p:tag name="SHAPE_LOCKS" val="1983"/>
</p:tagLst>
</file>

<file path=ppt/tags/tag165.xml><?xml version="1.0" encoding="utf-8"?>
<p:tagLst xmlns:a="http://schemas.openxmlformats.org/drawingml/2006/main" xmlns:r="http://schemas.openxmlformats.org/officeDocument/2006/relationships" xmlns:p="http://schemas.openxmlformats.org/presentationml/2006/main">
  <p:tag name="SHAPE_LOCKS" val="1983"/>
</p:tagLst>
</file>

<file path=ppt/tags/tag166.xml><?xml version="1.0" encoding="utf-8"?>
<p:tagLst xmlns:a="http://schemas.openxmlformats.org/drawingml/2006/main" xmlns:r="http://schemas.openxmlformats.org/officeDocument/2006/relationships" xmlns:p="http://schemas.openxmlformats.org/presentationml/2006/main">
  <p:tag name="SHAPE_LOCKS" val="1983"/>
</p:tagLst>
</file>

<file path=ppt/tags/tag167.xml><?xml version="1.0" encoding="utf-8"?>
<p:tagLst xmlns:a="http://schemas.openxmlformats.org/drawingml/2006/main" xmlns:r="http://schemas.openxmlformats.org/officeDocument/2006/relationships" xmlns:p="http://schemas.openxmlformats.org/presentationml/2006/main">
  <p:tag name="SHAPE_LOCKS" val="1983"/>
</p:tagLst>
</file>

<file path=ppt/tags/tag168.xml><?xml version="1.0" encoding="utf-8"?>
<p:tagLst xmlns:a="http://schemas.openxmlformats.org/drawingml/2006/main" xmlns:r="http://schemas.openxmlformats.org/officeDocument/2006/relationships" xmlns:p="http://schemas.openxmlformats.org/presentationml/2006/main">
  <p:tag name="SHAPE_LOCKS" val="1983"/>
</p:tagLst>
</file>

<file path=ppt/tags/tag169.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70.xml><?xml version="1.0" encoding="utf-8"?>
<p:tagLst xmlns:a="http://schemas.openxmlformats.org/drawingml/2006/main" xmlns:r="http://schemas.openxmlformats.org/officeDocument/2006/relationships" xmlns:p="http://schemas.openxmlformats.org/presentationml/2006/main">
  <p:tag name="SHAPE_LOCKS" val="1983"/>
</p:tagLst>
</file>

<file path=ppt/tags/tag171.xml><?xml version="1.0" encoding="utf-8"?>
<p:tagLst xmlns:a="http://schemas.openxmlformats.org/drawingml/2006/main" xmlns:r="http://schemas.openxmlformats.org/officeDocument/2006/relationships" xmlns:p="http://schemas.openxmlformats.org/presentationml/2006/main">
  <p:tag name="SHAPE_LOCKS" val="1983"/>
</p:tagLst>
</file>

<file path=ppt/tags/tag172.xml><?xml version="1.0" encoding="utf-8"?>
<p:tagLst xmlns:a="http://schemas.openxmlformats.org/drawingml/2006/main" xmlns:r="http://schemas.openxmlformats.org/officeDocument/2006/relationships" xmlns:p="http://schemas.openxmlformats.org/presentationml/2006/main">
  <p:tag name="SHAPE_LOCKS" val="1983"/>
</p:tagLst>
</file>

<file path=ppt/tags/tag173.xml><?xml version="1.0" encoding="utf-8"?>
<p:tagLst xmlns:a="http://schemas.openxmlformats.org/drawingml/2006/main" xmlns:r="http://schemas.openxmlformats.org/officeDocument/2006/relationships" xmlns:p="http://schemas.openxmlformats.org/presentationml/2006/main">
  <p:tag name="SHAPE_LOCKS" val="1983"/>
</p:tagLst>
</file>

<file path=ppt/tags/tag174.xml><?xml version="1.0" encoding="utf-8"?>
<p:tagLst xmlns:a="http://schemas.openxmlformats.org/drawingml/2006/main" xmlns:r="http://schemas.openxmlformats.org/officeDocument/2006/relationships" xmlns:p="http://schemas.openxmlformats.org/presentationml/2006/main">
  <p:tag name="SHAPE_LOCKS" val="1983"/>
</p:tagLst>
</file>

<file path=ppt/tags/tag175.xml><?xml version="1.0" encoding="utf-8"?>
<p:tagLst xmlns:a="http://schemas.openxmlformats.org/drawingml/2006/main" xmlns:r="http://schemas.openxmlformats.org/officeDocument/2006/relationships" xmlns:p="http://schemas.openxmlformats.org/presentationml/2006/main">
  <p:tag name="SHAPE_LOCKS" val="1983"/>
</p:tagLst>
</file>

<file path=ppt/tags/tag176.xml><?xml version="1.0" encoding="utf-8"?>
<p:tagLst xmlns:a="http://schemas.openxmlformats.org/drawingml/2006/main" xmlns:r="http://schemas.openxmlformats.org/officeDocument/2006/relationships" xmlns:p="http://schemas.openxmlformats.org/presentationml/2006/main">
  <p:tag name="SHAPE_LOCKS" val="1983"/>
</p:tagLst>
</file>

<file path=ppt/tags/tag177.xml><?xml version="1.0" encoding="utf-8"?>
<p:tagLst xmlns:a="http://schemas.openxmlformats.org/drawingml/2006/main" xmlns:r="http://schemas.openxmlformats.org/officeDocument/2006/relationships" xmlns:p="http://schemas.openxmlformats.org/presentationml/2006/main">
  <p:tag name="SHAPE_LOCKS" val="1983"/>
</p:tagLst>
</file>

<file path=ppt/tags/tag178.xml><?xml version="1.0" encoding="utf-8"?>
<p:tagLst xmlns:a="http://schemas.openxmlformats.org/drawingml/2006/main" xmlns:r="http://schemas.openxmlformats.org/officeDocument/2006/relationships" xmlns:p="http://schemas.openxmlformats.org/presentationml/2006/main">
  <p:tag name="SHAPE_LOCKS" val="1983"/>
</p:tagLst>
</file>

<file path=ppt/tags/tag179.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80.xml><?xml version="1.0" encoding="utf-8"?>
<p:tagLst xmlns:a="http://schemas.openxmlformats.org/drawingml/2006/main" xmlns:r="http://schemas.openxmlformats.org/officeDocument/2006/relationships" xmlns:p="http://schemas.openxmlformats.org/presentationml/2006/main">
  <p:tag name="SHAPE_LOCKS" val="1983"/>
</p:tagLst>
</file>

<file path=ppt/tags/tag181.xml><?xml version="1.0" encoding="utf-8"?>
<p:tagLst xmlns:a="http://schemas.openxmlformats.org/drawingml/2006/main" xmlns:r="http://schemas.openxmlformats.org/officeDocument/2006/relationships" xmlns:p="http://schemas.openxmlformats.org/presentationml/2006/main">
  <p:tag name="SHAPE_LOCKS" val="1983"/>
</p:tagLst>
</file>

<file path=ppt/tags/tag182.xml><?xml version="1.0" encoding="utf-8"?>
<p:tagLst xmlns:a="http://schemas.openxmlformats.org/drawingml/2006/main" xmlns:r="http://schemas.openxmlformats.org/officeDocument/2006/relationships" xmlns:p="http://schemas.openxmlformats.org/presentationml/2006/main">
  <p:tag name="SHAPE_LOCKS" val="1983"/>
</p:tagLst>
</file>

<file path=ppt/tags/tag183.xml><?xml version="1.0" encoding="utf-8"?>
<p:tagLst xmlns:a="http://schemas.openxmlformats.org/drawingml/2006/main" xmlns:r="http://schemas.openxmlformats.org/officeDocument/2006/relationships" xmlns:p="http://schemas.openxmlformats.org/presentationml/2006/main">
  <p:tag name="SHAPE_LOCKS" val="1983"/>
</p:tagLst>
</file>

<file path=ppt/tags/tag184.xml><?xml version="1.0" encoding="utf-8"?>
<p:tagLst xmlns:a="http://schemas.openxmlformats.org/drawingml/2006/main" xmlns:r="http://schemas.openxmlformats.org/officeDocument/2006/relationships" xmlns:p="http://schemas.openxmlformats.org/presentationml/2006/main">
  <p:tag name="SHAPE_LOCKS" val="1983"/>
</p:tagLst>
</file>

<file path=ppt/tags/tag185.xml><?xml version="1.0" encoding="utf-8"?>
<p:tagLst xmlns:a="http://schemas.openxmlformats.org/drawingml/2006/main" xmlns:r="http://schemas.openxmlformats.org/officeDocument/2006/relationships" xmlns:p="http://schemas.openxmlformats.org/presentationml/2006/main">
  <p:tag name="SHAPE_LOCKS" val="1983"/>
</p:tagLst>
</file>

<file path=ppt/tags/tag186.xml><?xml version="1.0" encoding="utf-8"?>
<p:tagLst xmlns:a="http://schemas.openxmlformats.org/drawingml/2006/main" xmlns:r="http://schemas.openxmlformats.org/officeDocument/2006/relationships" xmlns:p="http://schemas.openxmlformats.org/presentationml/2006/main">
  <p:tag name="SHAPE_LOCKS" val="1983"/>
</p:tagLst>
</file>

<file path=ppt/tags/tag187.xml><?xml version="1.0" encoding="utf-8"?>
<p:tagLst xmlns:a="http://schemas.openxmlformats.org/drawingml/2006/main" xmlns:r="http://schemas.openxmlformats.org/officeDocument/2006/relationships" xmlns:p="http://schemas.openxmlformats.org/presentationml/2006/main">
  <p:tag name="SHAPE_LOCKS" val="1983"/>
</p:tagLst>
</file>

<file path=ppt/tags/tag188.xml><?xml version="1.0" encoding="utf-8"?>
<p:tagLst xmlns:a="http://schemas.openxmlformats.org/drawingml/2006/main" xmlns:r="http://schemas.openxmlformats.org/officeDocument/2006/relationships" xmlns:p="http://schemas.openxmlformats.org/presentationml/2006/main">
  <p:tag name="SHAPE_LOCKS" val="1983"/>
</p:tagLst>
</file>

<file path=ppt/tags/tag189.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190.xml><?xml version="1.0" encoding="utf-8"?>
<p:tagLst xmlns:a="http://schemas.openxmlformats.org/drawingml/2006/main" xmlns:r="http://schemas.openxmlformats.org/officeDocument/2006/relationships" xmlns:p="http://schemas.openxmlformats.org/presentationml/2006/main">
  <p:tag name="SHAPE_LOCKS" val="1983"/>
</p:tagLst>
</file>

<file path=ppt/tags/tag191.xml><?xml version="1.0" encoding="utf-8"?>
<p:tagLst xmlns:a="http://schemas.openxmlformats.org/drawingml/2006/main" xmlns:r="http://schemas.openxmlformats.org/officeDocument/2006/relationships" xmlns:p="http://schemas.openxmlformats.org/presentationml/2006/main">
  <p:tag name="SHAPE_LOCKS" val="1983"/>
</p:tagLst>
</file>

<file path=ppt/tags/tag192.xml><?xml version="1.0" encoding="utf-8"?>
<p:tagLst xmlns:a="http://schemas.openxmlformats.org/drawingml/2006/main" xmlns:r="http://schemas.openxmlformats.org/officeDocument/2006/relationships" xmlns:p="http://schemas.openxmlformats.org/presentationml/2006/main">
  <p:tag name="SHAPE_LOCKS" val="1983"/>
</p:tagLst>
</file>

<file path=ppt/tags/tag193.xml><?xml version="1.0" encoding="utf-8"?>
<p:tagLst xmlns:a="http://schemas.openxmlformats.org/drawingml/2006/main" xmlns:r="http://schemas.openxmlformats.org/officeDocument/2006/relationships" xmlns:p="http://schemas.openxmlformats.org/presentationml/2006/main">
  <p:tag name="SHAPE_LOCKS" val="1983"/>
</p:tagLst>
</file>

<file path=ppt/tags/tag194.xml><?xml version="1.0" encoding="utf-8"?>
<p:tagLst xmlns:a="http://schemas.openxmlformats.org/drawingml/2006/main" xmlns:r="http://schemas.openxmlformats.org/officeDocument/2006/relationships" xmlns:p="http://schemas.openxmlformats.org/presentationml/2006/main">
  <p:tag name="SHAPE_LOCKS" val="1983"/>
</p:tagLst>
</file>

<file path=ppt/tags/tag195.xml><?xml version="1.0" encoding="utf-8"?>
<p:tagLst xmlns:a="http://schemas.openxmlformats.org/drawingml/2006/main" xmlns:r="http://schemas.openxmlformats.org/officeDocument/2006/relationships" xmlns:p="http://schemas.openxmlformats.org/presentationml/2006/main">
  <p:tag name="SHAPE_LOCKS" val="1983"/>
</p:tagLst>
</file>

<file path=ppt/tags/tag196.xml><?xml version="1.0" encoding="utf-8"?>
<p:tagLst xmlns:a="http://schemas.openxmlformats.org/drawingml/2006/main" xmlns:r="http://schemas.openxmlformats.org/officeDocument/2006/relationships" xmlns:p="http://schemas.openxmlformats.org/presentationml/2006/main">
  <p:tag name="SHAPE_LOCKS" val="1983"/>
</p:tagLst>
</file>

<file path=ppt/tags/tag197.xml><?xml version="1.0" encoding="utf-8"?>
<p:tagLst xmlns:a="http://schemas.openxmlformats.org/drawingml/2006/main" xmlns:r="http://schemas.openxmlformats.org/officeDocument/2006/relationships" xmlns:p="http://schemas.openxmlformats.org/presentationml/2006/main">
  <p:tag name="SHAPE_LOCKS" val="1983"/>
</p:tagLst>
</file>

<file path=ppt/tags/tag198.xml><?xml version="1.0" encoding="utf-8"?>
<p:tagLst xmlns:a="http://schemas.openxmlformats.org/drawingml/2006/main" xmlns:r="http://schemas.openxmlformats.org/officeDocument/2006/relationships" xmlns:p="http://schemas.openxmlformats.org/presentationml/2006/main">
  <p:tag name="SHAPE_LOCKS" val="1983"/>
</p:tagLst>
</file>

<file path=ppt/tags/tag19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00.xml><?xml version="1.0" encoding="utf-8"?>
<p:tagLst xmlns:a="http://schemas.openxmlformats.org/drawingml/2006/main" xmlns:r="http://schemas.openxmlformats.org/officeDocument/2006/relationships" xmlns:p="http://schemas.openxmlformats.org/presentationml/2006/main">
  <p:tag name="SHAPE_LOCKS" val="1983"/>
</p:tagLst>
</file>

<file path=ppt/tags/tag201.xml><?xml version="1.0" encoding="utf-8"?>
<p:tagLst xmlns:a="http://schemas.openxmlformats.org/drawingml/2006/main" xmlns:r="http://schemas.openxmlformats.org/officeDocument/2006/relationships" xmlns:p="http://schemas.openxmlformats.org/presentationml/2006/main">
  <p:tag name="SHAPE_LOCKS" val="1983"/>
</p:tagLst>
</file>

<file path=ppt/tags/tag202.xml><?xml version="1.0" encoding="utf-8"?>
<p:tagLst xmlns:a="http://schemas.openxmlformats.org/drawingml/2006/main" xmlns:r="http://schemas.openxmlformats.org/officeDocument/2006/relationships" xmlns:p="http://schemas.openxmlformats.org/presentationml/2006/main">
  <p:tag name="SHAPE_LOCKS" val="1983"/>
</p:tagLst>
</file>

<file path=ppt/tags/tag203.xml><?xml version="1.0" encoding="utf-8"?>
<p:tagLst xmlns:a="http://schemas.openxmlformats.org/drawingml/2006/main" xmlns:r="http://schemas.openxmlformats.org/officeDocument/2006/relationships" xmlns:p="http://schemas.openxmlformats.org/presentationml/2006/main">
  <p:tag name="SHAPE_LOCKS" val="1983"/>
</p:tagLst>
</file>

<file path=ppt/tags/tag204.xml><?xml version="1.0" encoding="utf-8"?>
<p:tagLst xmlns:a="http://schemas.openxmlformats.org/drawingml/2006/main" xmlns:r="http://schemas.openxmlformats.org/officeDocument/2006/relationships" xmlns:p="http://schemas.openxmlformats.org/presentationml/2006/main">
  <p:tag name="SHAPE_LOCKS" val="1983"/>
</p:tagLst>
</file>

<file path=ppt/tags/tag205.xml><?xml version="1.0" encoding="utf-8"?>
<p:tagLst xmlns:a="http://schemas.openxmlformats.org/drawingml/2006/main" xmlns:r="http://schemas.openxmlformats.org/officeDocument/2006/relationships" xmlns:p="http://schemas.openxmlformats.org/presentationml/2006/main">
  <p:tag name="SHAPE_LOCKS" val="1983"/>
</p:tagLst>
</file>

<file path=ppt/tags/tag206.xml><?xml version="1.0" encoding="utf-8"?>
<p:tagLst xmlns:a="http://schemas.openxmlformats.org/drawingml/2006/main" xmlns:r="http://schemas.openxmlformats.org/officeDocument/2006/relationships" xmlns:p="http://schemas.openxmlformats.org/presentationml/2006/main">
  <p:tag name="SHAPE_LOCKS" val="1983"/>
</p:tagLst>
</file>

<file path=ppt/tags/tag207.xml><?xml version="1.0" encoding="utf-8"?>
<p:tagLst xmlns:a="http://schemas.openxmlformats.org/drawingml/2006/main" xmlns:r="http://schemas.openxmlformats.org/officeDocument/2006/relationships" xmlns:p="http://schemas.openxmlformats.org/presentationml/2006/main">
  <p:tag name="SHAPE_LOCKS" val="1983"/>
</p:tagLst>
</file>

<file path=ppt/tags/tag208.xml><?xml version="1.0" encoding="utf-8"?>
<p:tagLst xmlns:a="http://schemas.openxmlformats.org/drawingml/2006/main" xmlns:r="http://schemas.openxmlformats.org/officeDocument/2006/relationships" xmlns:p="http://schemas.openxmlformats.org/presentationml/2006/main">
  <p:tag name="SHAPE_LOCKS" val="1983"/>
</p:tagLst>
</file>

<file path=ppt/tags/tag209.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10.xml><?xml version="1.0" encoding="utf-8"?>
<p:tagLst xmlns:a="http://schemas.openxmlformats.org/drawingml/2006/main" xmlns:r="http://schemas.openxmlformats.org/officeDocument/2006/relationships" xmlns:p="http://schemas.openxmlformats.org/presentationml/2006/main">
  <p:tag name="SHAPE_LOCKS" val="1983"/>
</p:tagLst>
</file>

<file path=ppt/tags/tag211.xml><?xml version="1.0" encoding="utf-8"?>
<p:tagLst xmlns:a="http://schemas.openxmlformats.org/drawingml/2006/main" xmlns:r="http://schemas.openxmlformats.org/officeDocument/2006/relationships" xmlns:p="http://schemas.openxmlformats.org/presentationml/2006/main">
  <p:tag name="SHAPE_LOCKS" val="1983"/>
</p:tagLst>
</file>

<file path=ppt/tags/tag212.xml><?xml version="1.0" encoding="utf-8"?>
<p:tagLst xmlns:a="http://schemas.openxmlformats.org/drawingml/2006/main" xmlns:r="http://schemas.openxmlformats.org/officeDocument/2006/relationships" xmlns:p="http://schemas.openxmlformats.org/presentationml/2006/main">
  <p:tag name="SHAPE_LOCKS" val="1983"/>
</p:tagLst>
</file>

<file path=ppt/tags/tag213.xml><?xml version="1.0" encoding="utf-8"?>
<p:tagLst xmlns:a="http://schemas.openxmlformats.org/drawingml/2006/main" xmlns:r="http://schemas.openxmlformats.org/officeDocument/2006/relationships" xmlns:p="http://schemas.openxmlformats.org/presentationml/2006/main">
  <p:tag name="SHAPE_LOCKS" val="1983"/>
</p:tagLst>
</file>

<file path=ppt/tags/tag214.xml><?xml version="1.0" encoding="utf-8"?>
<p:tagLst xmlns:a="http://schemas.openxmlformats.org/drawingml/2006/main" xmlns:r="http://schemas.openxmlformats.org/officeDocument/2006/relationships" xmlns:p="http://schemas.openxmlformats.org/presentationml/2006/main">
  <p:tag name="SHAPE_LOCKS" val="1983"/>
</p:tagLst>
</file>

<file path=ppt/tags/tag215.xml><?xml version="1.0" encoding="utf-8"?>
<p:tagLst xmlns:a="http://schemas.openxmlformats.org/drawingml/2006/main" xmlns:r="http://schemas.openxmlformats.org/officeDocument/2006/relationships" xmlns:p="http://schemas.openxmlformats.org/presentationml/2006/main">
  <p:tag name="SHAPE_LOCKS" val="1983"/>
</p:tagLst>
</file>

<file path=ppt/tags/tag216.xml><?xml version="1.0" encoding="utf-8"?>
<p:tagLst xmlns:a="http://schemas.openxmlformats.org/drawingml/2006/main" xmlns:r="http://schemas.openxmlformats.org/officeDocument/2006/relationships" xmlns:p="http://schemas.openxmlformats.org/presentationml/2006/main">
  <p:tag name="SHAPE_LOCKS" val="1983"/>
</p:tagLst>
</file>

<file path=ppt/tags/tag217.xml><?xml version="1.0" encoding="utf-8"?>
<p:tagLst xmlns:a="http://schemas.openxmlformats.org/drawingml/2006/main" xmlns:r="http://schemas.openxmlformats.org/officeDocument/2006/relationships" xmlns:p="http://schemas.openxmlformats.org/presentationml/2006/main">
  <p:tag name="SHAPE_LOCKS" val="1983"/>
</p:tagLst>
</file>

<file path=ppt/tags/tag218.xml><?xml version="1.0" encoding="utf-8"?>
<p:tagLst xmlns:a="http://schemas.openxmlformats.org/drawingml/2006/main" xmlns:r="http://schemas.openxmlformats.org/officeDocument/2006/relationships" xmlns:p="http://schemas.openxmlformats.org/presentationml/2006/main">
  <p:tag name="SHAPE_LOCKS" val="1983"/>
</p:tagLst>
</file>

<file path=ppt/tags/tag219.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20.xml><?xml version="1.0" encoding="utf-8"?>
<p:tagLst xmlns:a="http://schemas.openxmlformats.org/drawingml/2006/main" xmlns:r="http://schemas.openxmlformats.org/officeDocument/2006/relationships" xmlns:p="http://schemas.openxmlformats.org/presentationml/2006/main">
  <p:tag name="SHAPE_LOCKS" val="1983"/>
</p:tagLst>
</file>

<file path=ppt/tags/tag221.xml><?xml version="1.0" encoding="utf-8"?>
<p:tagLst xmlns:a="http://schemas.openxmlformats.org/drawingml/2006/main" xmlns:r="http://schemas.openxmlformats.org/officeDocument/2006/relationships" xmlns:p="http://schemas.openxmlformats.org/presentationml/2006/main">
  <p:tag name="SHAPE_LOCKS" val="1983"/>
</p:tagLst>
</file>

<file path=ppt/tags/tag222.xml><?xml version="1.0" encoding="utf-8"?>
<p:tagLst xmlns:a="http://schemas.openxmlformats.org/drawingml/2006/main" xmlns:r="http://schemas.openxmlformats.org/officeDocument/2006/relationships" xmlns:p="http://schemas.openxmlformats.org/presentationml/2006/main">
  <p:tag name="SHAPE_LOCKS" val="1983"/>
</p:tagLst>
</file>

<file path=ppt/tags/tag223.xml><?xml version="1.0" encoding="utf-8"?>
<p:tagLst xmlns:a="http://schemas.openxmlformats.org/drawingml/2006/main" xmlns:r="http://schemas.openxmlformats.org/officeDocument/2006/relationships" xmlns:p="http://schemas.openxmlformats.org/presentationml/2006/main">
  <p:tag name="SHAPE_LOCKS" val="1983"/>
</p:tagLst>
</file>

<file path=ppt/tags/tag224.xml><?xml version="1.0" encoding="utf-8"?>
<p:tagLst xmlns:a="http://schemas.openxmlformats.org/drawingml/2006/main" xmlns:r="http://schemas.openxmlformats.org/officeDocument/2006/relationships" xmlns:p="http://schemas.openxmlformats.org/presentationml/2006/main">
  <p:tag name="SHAPE_LOCKS" val="1983"/>
</p:tagLst>
</file>

<file path=ppt/tags/tag225.xml><?xml version="1.0" encoding="utf-8"?>
<p:tagLst xmlns:a="http://schemas.openxmlformats.org/drawingml/2006/main" xmlns:r="http://schemas.openxmlformats.org/officeDocument/2006/relationships" xmlns:p="http://schemas.openxmlformats.org/presentationml/2006/main">
  <p:tag name="SHAPE_LOCKS" val="1983"/>
</p:tagLst>
</file>

<file path=ppt/tags/tag226.xml><?xml version="1.0" encoding="utf-8"?>
<p:tagLst xmlns:a="http://schemas.openxmlformats.org/drawingml/2006/main" xmlns:r="http://schemas.openxmlformats.org/officeDocument/2006/relationships" xmlns:p="http://schemas.openxmlformats.org/presentationml/2006/main">
  <p:tag name="SHAPE_LOCKS" val="1983"/>
</p:tagLst>
</file>

<file path=ppt/tags/tag227.xml><?xml version="1.0" encoding="utf-8"?>
<p:tagLst xmlns:a="http://schemas.openxmlformats.org/drawingml/2006/main" xmlns:r="http://schemas.openxmlformats.org/officeDocument/2006/relationships" xmlns:p="http://schemas.openxmlformats.org/presentationml/2006/main">
  <p:tag name="SHAPE_LOCKS" val="1983"/>
</p:tagLst>
</file>

<file path=ppt/tags/tag228.xml><?xml version="1.0" encoding="utf-8"?>
<p:tagLst xmlns:a="http://schemas.openxmlformats.org/drawingml/2006/main" xmlns:r="http://schemas.openxmlformats.org/officeDocument/2006/relationships" xmlns:p="http://schemas.openxmlformats.org/presentationml/2006/main">
  <p:tag name="SHAPE_LOCKS" val="1983"/>
</p:tagLst>
</file>

<file path=ppt/tags/tag229.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30.xml><?xml version="1.0" encoding="utf-8"?>
<p:tagLst xmlns:a="http://schemas.openxmlformats.org/drawingml/2006/main" xmlns:r="http://schemas.openxmlformats.org/officeDocument/2006/relationships" xmlns:p="http://schemas.openxmlformats.org/presentationml/2006/main">
  <p:tag name="SHAPE_LOCKS" val="1983"/>
</p:tagLst>
</file>

<file path=ppt/tags/tag231.xml><?xml version="1.0" encoding="utf-8"?>
<p:tagLst xmlns:a="http://schemas.openxmlformats.org/drawingml/2006/main" xmlns:r="http://schemas.openxmlformats.org/officeDocument/2006/relationships" xmlns:p="http://schemas.openxmlformats.org/presentationml/2006/main">
  <p:tag name="SHAPE_LOCKS" val="1983"/>
</p:tagLst>
</file>

<file path=ppt/tags/tag232.xml><?xml version="1.0" encoding="utf-8"?>
<p:tagLst xmlns:a="http://schemas.openxmlformats.org/drawingml/2006/main" xmlns:r="http://schemas.openxmlformats.org/officeDocument/2006/relationships" xmlns:p="http://schemas.openxmlformats.org/presentationml/2006/main">
  <p:tag name="SHAPE_LOCKS" val="1983"/>
</p:tagLst>
</file>

<file path=ppt/tags/tag233.xml><?xml version="1.0" encoding="utf-8"?>
<p:tagLst xmlns:a="http://schemas.openxmlformats.org/drawingml/2006/main" xmlns:r="http://schemas.openxmlformats.org/officeDocument/2006/relationships" xmlns:p="http://schemas.openxmlformats.org/presentationml/2006/main">
  <p:tag name="SHAPE_LOCKS" val="1983"/>
</p:tagLst>
</file>

<file path=ppt/tags/tag234.xml><?xml version="1.0" encoding="utf-8"?>
<p:tagLst xmlns:a="http://schemas.openxmlformats.org/drawingml/2006/main" xmlns:r="http://schemas.openxmlformats.org/officeDocument/2006/relationships" xmlns:p="http://schemas.openxmlformats.org/presentationml/2006/main">
  <p:tag name="SHAPE_LOCKS" val="1983"/>
</p:tagLst>
</file>

<file path=ppt/tags/tag235.xml><?xml version="1.0" encoding="utf-8"?>
<p:tagLst xmlns:a="http://schemas.openxmlformats.org/drawingml/2006/main" xmlns:r="http://schemas.openxmlformats.org/officeDocument/2006/relationships" xmlns:p="http://schemas.openxmlformats.org/presentationml/2006/main">
  <p:tag name="SHAPE_LOCKS" val="1983"/>
</p:tagLst>
</file>

<file path=ppt/tags/tag236.xml><?xml version="1.0" encoding="utf-8"?>
<p:tagLst xmlns:a="http://schemas.openxmlformats.org/drawingml/2006/main" xmlns:r="http://schemas.openxmlformats.org/officeDocument/2006/relationships" xmlns:p="http://schemas.openxmlformats.org/presentationml/2006/main">
  <p:tag name="SHAPE_LOCKS" val="1983"/>
</p:tagLst>
</file>

<file path=ppt/tags/tag237.xml><?xml version="1.0" encoding="utf-8"?>
<p:tagLst xmlns:a="http://schemas.openxmlformats.org/drawingml/2006/main" xmlns:r="http://schemas.openxmlformats.org/officeDocument/2006/relationships" xmlns:p="http://schemas.openxmlformats.org/presentationml/2006/main">
  <p:tag name="SHAPE_LOCKS" val="1983"/>
</p:tagLst>
</file>

<file path=ppt/tags/tag238.xml><?xml version="1.0" encoding="utf-8"?>
<p:tagLst xmlns:a="http://schemas.openxmlformats.org/drawingml/2006/main" xmlns:r="http://schemas.openxmlformats.org/officeDocument/2006/relationships" xmlns:p="http://schemas.openxmlformats.org/presentationml/2006/main">
  <p:tag name="SHAPE_LOCKS" val="1983"/>
</p:tagLst>
</file>

<file path=ppt/tags/tag239.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40.xml><?xml version="1.0" encoding="utf-8"?>
<p:tagLst xmlns:a="http://schemas.openxmlformats.org/drawingml/2006/main" xmlns:r="http://schemas.openxmlformats.org/officeDocument/2006/relationships" xmlns:p="http://schemas.openxmlformats.org/presentationml/2006/main">
  <p:tag name="SHAPE_LOCKS" val="1983"/>
</p:tagLst>
</file>

<file path=ppt/tags/tag241.xml><?xml version="1.0" encoding="utf-8"?>
<p:tagLst xmlns:a="http://schemas.openxmlformats.org/drawingml/2006/main" xmlns:r="http://schemas.openxmlformats.org/officeDocument/2006/relationships" xmlns:p="http://schemas.openxmlformats.org/presentationml/2006/main">
  <p:tag name="SHAPE_LOCKS" val="1983"/>
</p:tagLst>
</file>

<file path=ppt/tags/tag242.xml><?xml version="1.0" encoding="utf-8"?>
<p:tagLst xmlns:a="http://schemas.openxmlformats.org/drawingml/2006/main" xmlns:r="http://schemas.openxmlformats.org/officeDocument/2006/relationships" xmlns:p="http://schemas.openxmlformats.org/presentationml/2006/main">
  <p:tag name="SHAPE_LOCKS" val="1983"/>
</p:tagLst>
</file>

<file path=ppt/tags/tag243.xml><?xml version="1.0" encoding="utf-8"?>
<p:tagLst xmlns:a="http://schemas.openxmlformats.org/drawingml/2006/main" xmlns:r="http://schemas.openxmlformats.org/officeDocument/2006/relationships" xmlns:p="http://schemas.openxmlformats.org/presentationml/2006/main">
  <p:tag name="SHAPE_LOCKS" val="1983"/>
</p:tagLst>
</file>

<file path=ppt/tags/tag244.xml><?xml version="1.0" encoding="utf-8"?>
<p:tagLst xmlns:a="http://schemas.openxmlformats.org/drawingml/2006/main" xmlns:r="http://schemas.openxmlformats.org/officeDocument/2006/relationships" xmlns:p="http://schemas.openxmlformats.org/presentationml/2006/main">
  <p:tag name="SHAPE_LOCKS" val="1983"/>
</p:tagLst>
</file>

<file path=ppt/tags/tag245.xml><?xml version="1.0" encoding="utf-8"?>
<p:tagLst xmlns:a="http://schemas.openxmlformats.org/drawingml/2006/main" xmlns:r="http://schemas.openxmlformats.org/officeDocument/2006/relationships" xmlns:p="http://schemas.openxmlformats.org/presentationml/2006/main">
  <p:tag name="SHAPE_LOCKS" val="1983"/>
</p:tagLst>
</file>

<file path=ppt/tags/tag246.xml><?xml version="1.0" encoding="utf-8"?>
<p:tagLst xmlns:a="http://schemas.openxmlformats.org/drawingml/2006/main" xmlns:r="http://schemas.openxmlformats.org/officeDocument/2006/relationships" xmlns:p="http://schemas.openxmlformats.org/presentationml/2006/main">
  <p:tag name="SHAPE_LOCKS" val="1983"/>
</p:tagLst>
</file>

<file path=ppt/tags/tag247.xml><?xml version="1.0" encoding="utf-8"?>
<p:tagLst xmlns:a="http://schemas.openxmlformats.org/drawingml/2006/main" xmlns:r="http://schemas.openxmlformats.org/officeDocument/2006/relationships" xmlns:p="http://schemas.openxmlformats.org/presentationml/2006/main">
  <p:tag name="SHAPE_LOCKS" val="1983"/>
</p:tagLst>
</file>

<file path=ppt/tags/tag248.xml><?xml version="1.0" encoding="utf-8"?>
<p:tagLst xmlns:a="http://schemas.openxmlformats.org/drawingml/2006/main" xmlns:r="http://schemas.openxmlformats.org/officeDocument/2006/relationships" xmlns:p="http://schemas.openxmlformats.org/presentationml/2006/main">
  <p:tag name="SHAPE_LOCKS" val="1983"/>
</p:tagLst>
</file>

<file path=ppt/tags/tag249.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50.xml><?xml version="1.0" encoding="utf-8"?>
<p:tagLst xmlns:a="http://schemas.openxmlformats.org/drawingml/2006/main" xmlns:r="http://schemas.openxmlformats.org/officeDocument/2006/relationships" xmlns:p="http://schemas.openxmlformats.org/presentationml/2006/main">
  <p:tag name="SHAPE_LOCKS" val="1983"/>
</p:tagLst>
</file>

<file path=ppt/tags/tag251.xml><?xml version="1.0" encoding="utf-8"?>
<p:tagLst xmlns:a="http://schemas.openxmlformats.org/drawingml/2006/main" xmlns:r="http://schemas.openxmlformats.org/officeDocument/2006/relationships" xmlns:p="http://schemas.openxmlformats.org/presentationml/2006/main">
  <p:tag name="SHAPE_LOCKS" val="1983"/>
</p:tagLst>
</file>

<file path=ppt/tags/tag252.xml><?xml version="1.0" encoding="utf-8"?>
<p:tagLst xmlns:a="http://schemas.openxmlformats.org/drawingml/2006/main" xmlns:r="http://schemas.openxmlformats.org/officeDocument/2006/relationships" xmlns:p="http://schemas.openxmlformats.org/presentationml/2006/main">
  <p:tag name="SHAPE_LOCKS" val="1983"/>
</p:tagLst>
</file>

<file path=ppt/tags/tag253.xml><?xml version="1.0" encoding="utf-8"?>
<p:tagLst xmlns:a="http://schemas.openxmlformats.org/drawingml/2006/main" xmlns:r="http://schemas.openxmlformats.org/officeDocument/2006/relationships" xmlns:p="http://schemas.openxmlformats.org/presentationml/2006/main">
  <p:tag name="SHAPE_LOCKS" val="1983"/>
</p:tagLst>
</file>

<file path=ppt/tags/tag254.xml><?xml version="1.0" encoding="utf-8"?>
<p:tagLst xmlns:a="http://schemas.openxmlformats.org/drawingml/2006/main" xmlns:r="http://schemas.openxmlformats.org/officeDocument/2006/relationships" xmlns:p="http://schemas.openxmlformats.org/presentationml/2006/main">
  <p:tag name="SHAPE_LOCKS" val="1983"/>
</p:tagLst>
</file>

<file path=ppt/tags/tag255.xml><?xml version="1.0" encoding="utf-8"?>
<p:tagLst xmlns:a="http://schemas.openxmlformats.org/drawingml/2006/main" xmlns:r="http://schemas.openxmlformats.org/officeDocument/2006/relationships" xmlns:p="http://schemas.openxmlformats.org/presentationml/2006/main">
  <p:tag name="SHAPE_LOCKS" val="1983"/>
</p:tagLst>
</file>

<file path=ppt/tags/tag256.xml><?xml version="1.0" encoding="utf-8"?>
<p:tagLst xmlns:a="http://schemas.openxmlformats.org/drawingml/2006/main" xmlns:r="http://schemas.openxmlformats.org/officeDocument/2006/relationships" xmlns:p="http://schemas.openxmlformats.org/presentationml/2006/main">
  <p:tag name="SHAPE_LOCKS" val="1983"/>
</p:tagLst>
</file>

<file path=ppt/tags/tag257.xml><?xml version="1.0" encoding="utf-8"?>
<p:tagLst xmlns:a="http://schemas.openxmlformats.org/drawingml/2006/main" xmlns:r="http://schemas.openxmlformats.org/officeDocument/2006/relationships" xmlns:p="http://schemas.openxmlformats.org/presentationml/2006/main">
  <p:tag name="SHAPE_LOCKS" val="1983"/>
</p:tagLst>
</file>

<file path=ppt/tags/tag258.xml><?xml version="1.0" encoding="utf-8"?>
<p:tagLst xmlns:a="http://schemas.openxmlformats.org/drawingml/2006/main" xmlns:r="http://schemas.openxmlformats.org/officeDocument/2006/relationships" xmlns:p="http://schemas.openxmlformats.org/presentationml/2006/main">
  <p:tag name="SHAPE_LOCKS" val="1983"/>
</p:tagLst>
</file>

<file path=ppt/tags/tag259.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60.xml><?xml version="1.0" encoding="utf-8"?>
<p:tagLst xmlns:a="http://schemas.openxmlformats.org/drawingml/2006/main" xmlns:r="http://schemas.openxmlformats.org/officeDocument/2006/relationships" xmlns:p="http://schemas.openxmlformats.org/presentationml/2006/main">
  <p:tag name="SHAPE_LOCKS" val="1983"/>
</p:tagLst>
</file>

<file path=ppt/tags/tag261.xml><?xml version="1.0" encoding="utf-8"?>
<p:tagLst xmlns:a="http://schemas.openxmlformats.org/drawingml/2006/main" xmlns:r="http://schemas.openxmlformats.org/officeDocument/2006/relationships" xmlns:p="http://schemas.openxmlformats.org/presentationml/2006/main">
  <p:tag name="SHAPE_LOCKS" val="1983"/>
</p:tagLst>
</file>

<file path=ppt/tags/tag262.xml><?xml version="1.0" encoding="utf-8"?>
<p:tagLst xmlns:a="http://schemas.openxmlformats.org/drawingml/2006/main" xmlns:r="http://schemas.openxmlformats.org/officeDocument/2006/relationships" xmlns:p="http://schemas.openxmlformats.org/presentationml/2006/main">
  <p:tag name="SHAPE_LOCKS" val="1983"/>
</p:tagLst>
</file>

<file path=ppt/tags/tag263.xml><?xml version="1.0" encoding="utf-8"?>
<p:tagLst xmlns:a="http://schemas.openxmlformats.org/drawingml/2006/main" xmlns:r="http://schemas.openxmlformats.org/officeDocument/2006/relationships" xmlns:p="http://schemas.openxmlformats.org/presentationml/2006/main">
  <p:tag name="SHAPE_LOCKS" val="1983"/>
</p:tagLst>
</file>

<file path=ppt/tags/tag264.xml><?xml version="1.0" encoding="utf-8"?>
<p:tagLst xmlns:a="http://schemas.openxmlformats.org/drawingml/2006/main" xmlns:r="http://schemas.openxmlformats.org/officeDocument/2006/relationships" xmlns:p="http://schemas.openxmlformats.org/presentationml/2006/main">
  <p:tag name="SHAPE_LOCKS" val="1983"/>
</p:tagLst>
</file>

<file path=ppt/tags/tag265.xml><?xml version="1.0" encoding="utf-8"?>
<p:tagLst xmlns:a="http://schemas.openxmlformats.org/drawingml/2006/main" xmlns:r="http://schemas.openxmlformats.org/officeDocument/2006/relationships" xmlns:p="http://schemas.openxmlformats.org/presentationml/2006/main">
  <p:tag name="SHAPE_LOCKS" val="1983"/>
</p:tagLst>
</file>

<file path=ppt/tags/tag266.xml><?xml version="1.0" encoding="utf-8"?>
<p:tagLst xmlns:a="http://schemas.openxmlformats.org/drawingml/2006/main" xmlns:r="http://schemas.openxmlformats.org/officeDocument/2006/relationships" xmlns:p="http://schemas.openxmlformats.org/presentationml/2006/main">
  <p:tag name="SHAPE_LOCKS" val="1983"/>
</p:tagLst>
</file>

<file path=ppt/tags/tag267.xml><?xml version="1.0" encoding="utf-8"?>
<p:tagLst xmlns:a="http://schemas.openxmlformats.org/drawingml/2006/main" xmlns:r="http://schemas.openxmlformats.org/officeDocument/2006/relationships" xmlns:p="http://schemas.openxmlformats.org/presentationml/2006/main">
  <p:tag name="SHAPE_LOCKS" val="1983"/>
</p:tagLst>
</file>

<file path=ppt/tags/tag268.xml><?xml version="1.0" encoding="utf-8"?>
<p:tagLst xmlns:a="http://schemas.openxmlformats.org/drawingml/2006/main" xmlns:r="http://schemas.openxmlformats.org/officeDocument/2006/relationships" xmlns:p="http://schemas.openxmlformats.org/presentationml/2006/main">
  <p:tag name="SHAPE_LOCKS" val="1983"/>
</p:tagLst>
</file>

<file path=ppt/tags/tag269.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70.xml><?xml version="1.0" encoding="utf-8"?>
<p:tagLst xmlns:a="http://schemas.openxmlformats.org/drawingml/2006/main" xmlns:r="http://schemas.openxmlformats.org/officeDocument/2006/relationships" xmlns:p="http://schemas.openxmlformats.org/presentationml/2006/main">
  <p:tag name="SHAPE_LOCKS" val="1983"/>
</p:tagLst>
</file>

<file path=ppt/tags/tag271.xml><?xml version="1.0" encoding="utf-8"?>
<p:tagLst xmlns:a="http://schemas.openxmlformats.org/drawingml/2006/main" xmlns:r="http://schemas.openxmlformats.org/officeDocument/2006/relationships" xmlns:p="http://schemas.openxmlformats.org/presentationml/2006/main">
  <p:tag name="SHAPE_LOCKS" val="1983"/>
</p:tagLst>
</file>

<file path=ppt/tags/tag272.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SHAPE_LOCKS" val="1983"/>
</p:tagLst>
</file>

<file path=ppt/tags/tag79.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SHAPE_LOCKS" val="1983"/>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SHAPE_LOCKS" val="1983"/>
</p:tagLst>
</file>

<file path=ppt/tags/tag87.xml><?xml version="1.0" encoding="utf-8"?>
<p:tagLst xmlns:a="http://schemas.openxmlformats.org/drawingml/2006/main" xmlns:r="http://schemas.openxmlformats.org/officeDocument/2006/relationships" xmlns:p="http://schemas.openxmlformats.org/presentationml/2006/main">
  <p:tag name="SHAPE_LOCKS" val="1983"/>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SHAPE_LOCKS" val="1983"/>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SHAPE_LOCKS" val="1983"/>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SHAPE_LOCKS" val="1983"/>
</p:tagLst>
</file>

<file path=ppt/tags/tag98.xml><?xml version="1.0" encoding="utf-8"?>
<p:tagLst xmlns:a="http://schemas.openxmlformats.org/drawingml/2006/main" xmlns:r="http://schemas.openxmlformats.org/officeDocument/2006/relationships" xmlns:p="http://schemas.openxmlformats.org/presentationml/2006/main">
  <p:tag name="SHAPE_LOCKS" val="1983"/>
</p:tagLst>
</file>

<file path=ppt/tags/tag9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2E26B20E11F49A0B8886A18B811C9" ma:contentTypeVersion="1" ma:contentTypeDescription="Create a new document." ma:contentTypeScope="" ma:versionID="a289a542a77a469ab52d0b2ade5fda7f">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2A2C84-7732-4F7F-8DFF-E2ADA2F0A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7FA83-A580-4B4E-8A29-6923A59FEDBC}">
  <ds:schemaRefs>
    <ds:schemaRef ds:uri="http://schemas.microsoft.com/sharepoint/v3/contenttype/forms"/>
  </ds:schemaRefs>
</ds:datastoreItem>
</file>

<file path=customXml/itemProps3.xml><?xml version="1.0" encoding="utf-8"?>
<ds:datastoreItem xmlns:ds="http://schemas.openxmlformats.org/officeDocument/2006/customXml" ds:itemID="{151436A8-003F-4FE5-A602-AEAFC6AE41A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1618</TotalTime>
  <Words>3873</Words>
  <Application>Microsoft Office PowerPoint</Application>
  <PresentationFormat>On-screen Show (4:3)</PresentationFormat>
  <Paragraphs>578</Paragraphs>
  <Slides>31</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Times New Roman</vt:lpstr>
      <vt:lpstr>Wingdings</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Discussion for Acute Care</vt:lpstr>
      <vt:lpstr>Discussion for Long-Term Care</vt:lpstr>
      <vt:lpstr>Discussion for Community Care</vt:lpstr>
      <vt:lpstr>PowerPoint Presentation</vt:lpstr>
      <vt:lpstr>PowerPoint Presentation</vt:lpstr>
      <vt:lpstr>Discussion</vt:lpstr>
      <vt:lpstr>PowerPoint Presentation</vt:lpstr>
      <vt:lpstr>PowerPoint Presentation</vt:lpstr>
    </vt:vector>
  </TitlesOfParts>
  <Company>Ontario Agency for Health Protection and Promotion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Core Competency Learning Content Presentation</dc:title>
  <dc:creator>Esther Chan</dc:creator>
  <cp:lastModifiedBy>Janica Adams</cp:lastModifiedBy>
  <cp:revision>210</cp:revision>
  <cp:lastPrinted>2013-01-04T13:51:14Z</cp:lastPrinted>
  <dcterms:created xsi:type="dcterms:W3CDTF">2012-12-26T14:25:41Z</dcterms:created>
  <dcterms:modified xsi:type="dcterms:W3CDTF">2019-03-06T13:33:00Z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0x010100EDB2E26B20E11F49A0B8886A18B811C9</vt:lpwstr>
  </property>
  <property fmtid="{D5CDD505-2E9C-101B-9397-08002B2CF9AE}" pid="3" name="TaxCatchAll">
    <vt:lpwstr/>
  </property>
  <property fmtid="{D5CDD505-2E9C-101B-9397-08002B2CF9AE}" pid="4" name="IPCRSubject">
    <vt:lpwstr/>
  </property>
  <property fmtid="{D5CDD505-2E9C-101B-9397-08002B2CF9AE}" pid="5" name="_docset_NoMedatataSyncRequired">
    <vt:lpwstr>False</vt:lpwstr>
  </property>
  <property fmtid="{D5CDD505-2E9C-101B-9397-08002B2CF9AE}" pid="6" name="IPCRModuleMaterials">
    <vt:lpwstr/>
  </property>
</Properties>
</file>