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4.xml" ContentType="application/vnd.openxmlformats-officedocument.presentationml.notesSlide+xml"/>
  <Override PartName="/ppt/tags/tag39.xml" ContentType="application/vnd.openxmlformats-officedocument.presentationml.tags+xml"/>
  <Override PartName="/ppt/notesSlides/notesSlide1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7.xml" ContentType="application/vnd.openxmlformats-officedocument.presentationml.notesSlide+xml"/>
  <Override PartName="/ppt/tags/tag44.xml" ContentType="application/vnd.openxmlformats-officedocument.presentationml.tags+xml"/>
  <Override PartName="/ppt/notesSlides/notesSlide1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19.xml" ContentType="application/vnd.openxmlformats-officedocument.presentationml.notesSlide+xml"/>
  <Override PartName="/ppt/tags/tag47.xml" ContentType="application/vnd.openxmlformats-officedocument.presentationml.tags+xml"/>
  <Override PartName="/ppt/notesSlides/notesSlide20.xml" ContentType="application/vnd.openxmlformats-officedocument.presentationml.notesSlide+xml"/>
  <Override PartName="/ppt/tags/tag48.xml" ContentType="application/vnd.openxmlformats-officedocument.presentationml.tags+xml"/>
  <Override PartName="/ppt/notesSlides/notesSlide2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22.xml" ContentType="application/vnd.openxmlformats-officedocument.presentationml.notesSlide+xml"/>
  <Override PartName="/ppt/tags/tag52.xml" ContentType="application/vnd.openxmlformats-officedocument.presentationml.tags+xml"/>
  <Override PartName="/ppt/notesSlides/notesSlide23.xml" ContentType="application/vnd.openxmlformats-officedocument.presentationml.notesSlide+xml"/>
  <Override PartName="/ppt/tags/tag53.xml" ContentType="application/vnd.openxmlformats-officedocument.presentationml.tags+xml"/>
  <Override PartName="/ppt/notesSlides/notesSlide24.xml" ContentType="application/vnd.openxmlformats-officedocument.presentationml.notesSlide+xml"/>
  <Override PartName="/ppt/tags/tag54.xml" ContentType="application/vnd.openxmlformats-officedocument.presentationml.tags+xml"/>
  <Override PartName="/ppt/notesSlides/notesSlide25.xml" ContentType="application/vnd.openxmlformats-officedocument.presentationml.notesSlide+xml"/>
  <Override PartName="/ppt/tags/tag55.xml" ContentType="application/vnd.openxmlformats-officedocument.presentationml.tags+xml"/>
  <Override PartName="/ppt/notesSlides/notesSlide26.xml" ContentType="application/vnd.openxmlformats-officedocument.presentationml.notesSlide+xml"/>
  <Override PartName="/ppt/tags/tag56.xml" ContentType="application/vnd.openxmlformats-officedocument.presentationml.tags+xml"/>
  <Override PartName="/ppt/notesSlides/notesSlide27.xml" ContentType="application/vnd.openxmlformats-officedocument.presentationml.notesSlide+xml"/>
  <Override PartName="/ppt/tags/tag57.xml" ContentType="application/vnd.openxmlformats-officedocument.presentationml.tags+xml"/>
  <Override PartName="/ppt/notesSlides/notesSlide28.xml" ContentType="application/vnd.openxmlformats-officedocument.presentationml.notesSlide+xml"/>
  <Override PartName="/ppt/tags/tag58.xml" ContentType="application/vnd.openxmlformats-officedocument.presentationml.tags+xml"/>
  <Override PartName="/ppt/notesSlides/notesSlide29.xml" ContentType="application/vnd.openxmlformats-officedocument.presentationml.notesSlide+xml"/>
  <Override PartName="/ppt/tags/tag59.xml" ContentType="application/vnd.openxmlformats-officedocument.presentationml.tags+xml"/>
  <Override PartName="/ppt/notesSlides/notesSlide30.xml" ContentType="application/vnd.openxmlformats-officedocument.presentationml.notesSlide+xml"/>
  <Override PartName="/ppt/tags/tag60.xml" ContentType="application/vnd.openxmlformats-officedocument.presentationml.tags+xml"/>
  <Override PartName="/ppt/notesSlides/notesSlide31.xml" ContentType="application/vnd.openxmlformats-officedocument.presentationml.notesSlide+xml"/>
  <Override PartName="/ppt/tags/tag61.xml" ContentType="application/vnd.openxmlformats-officedocument.presentationml.tags+xml"/>
  <Override PartName="/ppt/notesSlides/notesSlide32.xml" ContentType="application/vnd.openxmlformats-officedocument.presentationml.notesSlide+xml"/>
  <Override PartName="/ppt/tags/tag62.xml" ContentType="application/vnd.openxmlformats-officedocument.presentationml.tags+xml"/>
  <Override PartName="/ppt/notesSlides/notesSlide33.xml" ContentType="application/vnd.openxmlformats-officedocument.presentationml.notesSlide+xml"/>
  <Override PartName="/ppt/tags/tag63.xml" ContentType="application/vnd.openxmlformats-officedocument.presentationml.tags+xml"/>
  <Override PartName="/ppt/notesSlides/notesSlide3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35.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36.xml" ContentType="application/vnd.openxmlformats-officedocument.presentationml.notesSlide+xml"/>
  <Override PartName="/ppt/tags/tag69.xml" ContentType="application/vnd.openxmlformats-officedocument.presentationml.tags+xml"/>
  <Override PartName="/ppt/notesSlides/notesSlide37.xml" ContentType="application/vnd.openxmlformats-officedocument.presentationml.notesSlide+xml"/>
  <Override PartName="/ppt/tags/tag70.xml" ContentType="application/vnd.openxmlformats-officedocument.presentationml.tags+xml"/>
  <Override PartName="/ppt/notesSlides/notesSlide38.xml" ContentType="application/vnd.openxmlformats-officedocument.presentationml.notesSlide+xml"/>
  <Override PartName="/ppt/tags/tag71.xml" ContentType="application/vnd.openxmlformats-officedocument.presentationml.tags+xml"/>
  <Override PartName="/ppt/notesSlides/notesSlide39.xml" ContentType="application/vnd.openxmlformats-officedocument.presentationml.notesSlide+xml"/>
  <Override PartName="/ppt/tags/tag72.xml" ContentType="application/vnd.openxmlformats-officedocument.presentationml.tags+xml"/>
  <Override PartName="/ppt/notesSlides/notesSlide40.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41.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42.xml" ContentType="application/vnd.openxmlformats-officedocument.presentationml.notesSlide+xml"/>
  <Override PartName="/ppt/tags/tag77.xml" ContentType="application/vnd.openxmlformats-officedocument.presentationml.tags+xml"/>
  <Override PartName="/ppt/notesSlides/notesSlide4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70" r:id="rId18"/>
    <p:sldId id="272" r:id="rId19"/>
    <p:sldId id="271" r:id="rId20"/>
    <p:sldId id="273" r:id="rId21"/>
    <p:sldId id="274" r:id="rId22"/>
    <p:sldId id="275" r:id="rId23"/>
    <p:sldId id="276" r:id="rId24"/>
    <p:sldId id="277" r:id="rId25"/>
    <p:sldId id="278" r:id="rId26"/>
    <p:sldId id="279" r:id="rId27"/>
    <p:sldId id="302"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7" r:id="rId43"/>
    <p:sldId id="299" r:id="rId44"/>
    <p:sldId id="300" r:id="rId45"/>
    <p:sldId id="301" r:id="rId46"/>
    <p:sldId id="296" r:id="rId47"/>
    <p:sldId id="294" r:id="rId48"/>
    <p:sldId id="295"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391" autoAdjust="0"/>
  </p:normalViewPr>
  <p:slideViewPr>
    <p:cSldViewPr>
      <p:cViewPr varScale="1">
        <p:scale>
          <a:sx n="73" d="100"/>
          <a:sy n="73" d="100"/>
        </p:scale>
        <p:origin x="261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7F1A98-4E44-4481-9361-5B506B95921A}" type="datetimeFigureOut">
              <a:rPr lang="en-CA" smtClean="0"/>
              <a:t>2019-03-05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4464D2-2E70-430C-AF72-BC4803739CF1}" type="slidenum">
              <a:rPr lang="en-CA" smtClean="0"/>
              <a:t>‹#›</a:t>
            </a:fld>
            <a:endParaRPr lang="en-CA"/>
          </a:p>
        </p:txBody>
      </p:sp>
    </p:spTree>
    <p:extLst>
      <p:ext uri="{BB962C8B-B14F-4D97-AF65-F5344CB8AC3E}">
        <p14:creationId xmlns:p14="http://schemas.microsoft.com/office/powerpoint/2010/main" val="2091610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0" kern="1200" dirty="0" smtClean="0">
                <a:solidFill>
                  <a:schemeClr val="tx1"/>
                </a:solidFill>
                <a:latin typeface="+mn-lt"/>
                <a:ea typeface="+mn-ea"/>
                <a:cs typeface="+mn-cs"/>
              </a:rPr>
              <a:t>IPAC </a:t>
            </a:r>
            <a:r>
              <a:rPr lang="en-CA" sz="1200" i="0" kern="1200" smtClean="0">
                <a:solidFill>
                  <a:schemeClr val="tx1"/>
                </a:solidFill>
                <a:latin typeface="+mn-lt"/>
                <a:ea typeface="+mn-ea"/>
                <a:cs typeface="+mn-cs"/>
              </a:rPr>
              <a:t>Core Competencies</a:t>
            </a:r>
            <a:r>
              <a:rPr lang="en-CA" sz="1200" i="0" kern="1200" baseline="0" smtClean="0">
                <a:solidFill>
                  <a:schemeClr val="tx1"/>
                </a:solidFill>
                <a:latin typeface="+mn-lt"/>
                <a:ea typeface="+mn-ea"/>
                <a:cs typeface="+mn-cs"/>
              </a:rPr>
              <a:t> </a:t>
            </a:r>
            <a:r>
              <a:rPr lang="en-CA" sz="1200" i="0" kern="1200" smtClean="0">
                <a:solidFill>
                  <a:schemeClr val="tx1"/>
                </a:solidFill>
                <a:latin typeface="+mn-lt"/>
                <a:ea typeface="+mn-ea"/>
                <a:cs typeface="+mn-cs"/>
              </a:rPr>
              <a:t>Routine </a:t>
            </a:r>
            <a:r>
              <a:rPr lang="en-CA" sz="1200" i="0" kern="1200" dirty="0" smtClean="0">
                <a:solidFill>
                  <a:schemeClr val="tx1"/>
                </a:solidFill>
                <a:latin typeface="+mn-lt"/>
                <a:ea typeface="+mn-ea"/>
                <a:cs typeface="+mn-cs"/>
              </a:rPr>
              <a:t>Practices</a:t>
            </a:r>
          </a:p>
          <a:p>
            <a:r>
              <a:rPr lang="en-CA" sz="1200" i="0" kern="1200" dirty="0" smtClean="0">
                <a:solidFill>
                  <a:schemeClr val="tx1"/>
                </a:solidFill>
                <a:latin typeface="+mn-lt"/>
                <a:ea typeface="+mn-ea"/>
                <a:cs typeface="+mn-cs"/>
              </a:rPr>
              <a:t>Control of the Environment</a:t>
            </a:r>
          </a:p>
        </p:txBody>
      </p:sp>
      <p:sp>
        <p:nvSpPr>
          <p:cNvPr id="4" name="Slide Number Placeholder 3"/>
          <p:cNvSpPr>
            <a:spLocks noGrp="1"/>
          </p:cNvSpPr>
          <p:nvPr>
            <p:ph type="sldNum" sz="quarter" idx="10"/>
          </p:nvPr>
        </p:nvSpPr>
        <p:spPr/>
        <p:txBody>
          <a:bodyPr/>
          <a:lstStyle/>
          <a:p>
            <a:fld id="{EC4464D2-2E70-430C-AF72-BC4803739CF1}" type="slidenum">
              <a:rPr lang="en-CA" smtClean="0"/>
              <a:t>1</a:t>
            </a:fld>
            <a:endParaRPr lang="en-CA"/>
          </a:p>
        </p:txBody>
      </p:sp>
    </p:spTree>
    <p:extLst>
      <p:ext uri="{BB962C8B-B14F-4D97-AF65-F5344CB8AC3E}">
        <p14:creationId xmlns:p14="http://schemas.microsoft.com/office/powerpoint/2010/main" val="4079382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4464D2-2E70-430C-AF72-BC4803739CF1}" type="slidenum">
              <a:rPr lang="en-CA" smtClean="0"/>
              <a:t>10</a:t>
            </a:fld>
            <a:endParaRPr lang="en-CA"/>
          </a:p>
        </p:txBody>
      </p:sp>
    </p:spTree>
    <p:extLst>
      <p:ext uri="{BB962C8B-B14F-4D97-AF65-F5344CB8AC3E}">
        <p14:creationId xmlns:p14="http://schemas.microsoft.com/office/powerpoint/2010/main" val="3549749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Engineering Controls are the physical or mechanical measures put in place in your health care setting to help reduce the risk of infection to health care providers and/or to clients, patients or residents. </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For example, there may be specially engineered environments, such as a negative pressure space in a hospital, or a physical barrier in the reception area of a clinic. Dedicated hand-washing sinks placed in convenient locations are another type of Engineering Control, because they make it easier for staff to clean their hands.</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For those of you who work in community settings, Engineering Controls may not be in place. Home health care providers and those who work in emergency services need to adapt the care they provide based on each unique setting. This will be discussed later in this component. </a:t>
            </a:r>
          </a:p>
        </p:txBody>
      </p:sp>
      <p:sp>
        <p:nvSpPr>
          <p:cNvPr id="4" name="Slide Number Placeholder 3"/>
          <p:cNvSpPr>
            <a:spLocks noGrp="1"/>
          </p:cNvSpPr>
          <p:nvPr>
            <p:ph type="sldNum" sz="quarter" idx="10"/>
          </p:nvPr>
        </p:nvSpPr>
        <p:spPr/>
        <p:txBody>
          <a:bodyPr/>
          <a:lstStyle/>
          <a:p>
            <a:fld id="{EC4464D2-2E70-430C-AF72-BC4803739CF1}" type="slidenum">
              <a:rPr lang="en-CA" smtClean="0"/>
              <a:t>11</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Effective HVAC systems in health care settings are important to good infection prevention and control practice and can help prevent the spread of infection.</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HVAC can be specially adapted for certain high risk areas such as rooms housing individuals with airborne infections.  It can also be adapted for specialty areas such as the operating rooms, medical device reprocessing areas and ambulances.</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Air flow may need to be “inward” or away from the door or hallway.  This is called “negative pressure”, and is used in airborne infection isolation rooms. This helps prevent infectious agents from leaving the room.  </a:t>
            </a:r>
          </a:p>
          <a:p>
            <a:endParaRPr lang="en-CA" sz="1200" kern="1200" dirty="0" smtClean="0">
              <a:solidFill>
                <a:schemeClr val="tx1"/>
              </a:solidFill>
              <a:latin typeface="+mn-lt"/>
              <a:ea typeface="+mn-ea"/>
              <a:cs typeface="+mn-cs"/>
            </a:endParaRPr>
          </a:p>
          <a:p>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12</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“Positive pressure” is when air flow is directed outwards or towards the door or hallway. This helps to keep infectious agents from entering the room.</a:t>
            </a:r>
          </a:p>
          <a:p>
            <a:endParaRPr lang="en-CA" sz="1200" kern="1200" dirty="0" smtClean="0">
              <a:solidFill>
                <a:schemeClr val="tx1"/>
              </a:solidFill>
              <a:latin typeface="+mn-lt"/>
              <a:ea typeface="+mn-ea"/>
              <a:cs typeface="+mn-cs"/>
            </a:endParaRPr>
          </a:p>
          <a:p>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13</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In community settings, such as client’s home or an office setting, you will have limited control over air circulation and temperature. We all need to work safely. For example, you might consider opening or closing a window or door in a client’s home to help with air circulation or temperature control. If you think the client’s home (or your workplace) is not safe contact your supervisor to discuss the situation. You may need to find alternate ways of providing care such as using another setting.</a:t>
            </a:r>
          </a:p>
        </p:txBody>
      </p:sp>
      <p:sp>
        <p:nvSpPr>
          <p:cNvPr id="4" name="Slide Number Placeholder 3"/>
          <p:cNvSpPr>
            <a:spLocks noGrp="1"/>
          </p:cNvSpPr>
          <p:nvPr>
            <p:ph type="sldNum" sz="quarter" idx="10"/>
          </p:nvPr>
        </p:nvSpPr>
        <p:spPr/>
        <p:txBody>
          <a:bodyPr/>
          <a:lstStyle/>
          <a:p>
            <a:fld id="{EC4464D2-2E70-430C-AF72-BC4803739CF1}" type="slidenum">
              <a:rPr lang="en-CA" smtClean="0"/>
              <a:t>14</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Physical barriers are another Engineering Control in a health care setting. For example, you’ve all seen curtains between beds in emergency room multi-bed areas, clinics and hospitals, or in a long-term care setting. </a:t>
            </a:r>
          </a:p>
          <a:p>
            <a:endParaRPr lang="en-US"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Barriers are often used to protect staff from coughing clients, patients or residents in reception areas. Another example of this type of barrier is glass or acrylic barriers and windows in reception areas and ambulances. </a:t>
            </a:r>
          </a:p>
          <a:p>
            <a:endParaRPr lang="en-US"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Screens on windows are used to help prevent bugs and pests, such as mosquitoes, from entering a health care facility. </a:t>
            </a:r>
          </a:p>
          <a:p>
            <a:endParaRPr lang="en-US"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These are all examples of </a:t>
            </a:r>
            <a:r>
              <a:rPr lang="en-CA" sz="1200" b="1" kern="1200" dirty="0" smtClean="0">
                <a:solidFill>
                  <a:schemeClr val="tx1"/>
                </a:solidFill>
                <a:latin typeface="+mn-lt"/>
                <a:ea typeface="+mn-ea"/>
                <a:cs typeface="+mn-cs"/>
              </a:rPr>
              <a:t>physical </a:t>
            </a:r>
            <a:r>
              <a:rPr lang="en-CA" sz="1200" b="0" kern="1200" dirty="0" smtClean="0">
                <a:solidFill>
                  <a:schemeClr val="tx1"/>
                </a:solidFill>
                <a:latin typeface="+mn-lt"/>
                <a:ea typeface="+mn-ea"/>
                <a:cs typeface="+mn-cs"/>
              </a:rPr>
              <a:t>barriers that are used to help prevent the risk of transmission of infectious agents. </a:t>
            </a:r>
          </a:p>
        </p:txBody>
      </p:sp>
      <p:sp>
        <p:nvSpPr>
          <p:cNvPr id="4" name="Slide Number Placeholder 3"/>
          <p:cNvSpPr>
            <a:spLocks noGrp="1"/>
          </p:cNvSpPr>
          <p:nvPr>
            <p:ph type="sldNum" sz="quarter" idx="10"/>
          </p:nvPr>
        </p:nvSpPr>
        <p:spPr/>
        <p:txBody>
          <a:bodyPr/>
          <a:lstStyle/>
          <a:p>
            <a:fld id="{EC4464D2-2E70-430C-AF72-BC4803739CF1}" type="slidenum">
              <a:rPr lang="en-CA" smtClean="0"/>
              <a:t>15</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Remember: hand hygiene is an important action you can take to help prevent the transmission of infection.</a:t>
            </a:r>
          </a:p>
          <a:p>
            <a:endParaRPr lang="en-US"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Alcohol-based hand rub, or ABHR, is the “gold standard” for hand hygiene in health care when hands are not visibly soiled. It should be available for use at point-of-care, within arm’s reach of where client/patient/resident care is provided.</a:t>
            </a:r>
          </a:p>
          <a:p>
            <a:endParaRPr lang="en-US"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Ideally, dedicated "hands-free" hand washing sinks should be installed at convenient locations so that health care providers can easily use them. Along with sinks, you need liquid soap, a paper towel dispenser and a garbage bin located close to the area. </a:t>
            </a:r>
          </a:p>
          <a:p>
            <a:endParaRPr lang="en-US"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It is a good practice for home health care providers and emergency responders to carry alcohol-based hand rub with them. </a:t>
            </a:r>
            <a:r>
              <a:rPr lang="en-CA" sz="1200" kern="1200" dirty="0" err="1" smtClean="0">
                <a:solidFill>
                  <a:schemeClr val="tx1"/>
                </a:solidFill>
                <a:latin typeface="+mn-lt"/>
                <a:ea typeface="+mn-ea"/>
                <a:cs typeface="+mn-cs"/>
              </a:rPr>
              <a:t>Towelettes</a:t>
            </a:r>
            <a:r>
              <a:rPr lang="en-CA" sz="1200" kern="1200" dirty="0" smtClean="0">
                <a:solidFill>
                  <a:schemeClr val="tx1"/>
                </a:solidFill>
                <a:latin typeface="+mn-lt"/>
                <a:ea typeface="+mn-ea"/>
                <a:cs typeface="+mn-cs"/>
              </a:rPr>
              <a:t> should also be carried to remove soil before cleaning with ABHR. </a:t>
            </a:r>
          </a:p>
        </p:txBody>
      </p:sp>
      <p:sp>
        <p:nvSpPr>
          <p:cNvPr id="4" name="Slide Number Placeholder 3"/>
          <p:cNvSpPr>
            <a:spLocks noGrp="1"/>
          </p:cNvSpPr>
          <p:nvPr>
            <p:ph type="sldNum" sz="quarter" idx="10"/>
          </p:nvPr>
        </p:nvSpPr>
        <p:spPr/>
        <p:txBody>
          <a:bodyPr/>
          <a:lstStyle/>
          <a:p>
            <a:fld id="{EC4464D2-2E70-430C-AF72-BC4803739CF1}" type="slidenum">
              <a:rPr lang="en-CA" smtClean="0"/>
              <a:t>16</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It is important for every health care setting to provide sharps containers that are puncture-resistant and available at point-of-care.</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Health care settings such as hospitals, long- term care homes and clinics install sharps containers, but health care providers who work in a client’s home or in </a:t>
            </a:r>
            <a:r>
              <a:rPr lang="en-CA" sz="1200" kern="1200" dirty="0" err="1" smtClean="0">
                <a:solidFill>
                  <a:schemeClr val="tx1"/>
                </a:solidFill>
                <a:latin typeface="+mn-lt"/>
                <a:ea typeface="+mn-ea"/>
                <a:cs typeface="+mn-cs"/>
              </a:rPr>
              <a:t>prehospital</a:t>
            </a:r>
            <a:r>
              <a:rPr lang="en-CA" sz="1200" kern="1200" dirty="0" smtClean="0">
                <a:solidFill>
                  <a:schemeClr val="tx1"/>
                </a:solidFill>
                <a:latin typeface="+mn-lt"/>
                <a:ea typeface="+mn-ea"/>
                <a:cs typeface="+mn-cs"/>
              </a:rPr>
              <a:t> settings need to know how they will dispose of a sharp before it is used. A portable sharps container may be an alternative. </a:t>
            </a:r>
          </a:p>
          <a:p>
            <a:endParaRPr lang="en-CA" sz="1200" kern="1200" dirty="0" smtClean="0">
              <a:solidFill>
                <a:schemeClr val="tx1"/>
              </a:solidFill>
              <a:latin typeface="+mn-lt"/>
              <a:ea typeface="+mn-ea"/>
              <a:cs typeface="+mn-cs"/>
            </a:endParaRPr>
          </a:p>
          <a:p>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17</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A sharp is an object capable of causing punctures or cuts, such as needles. </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A sharps injury is an example of an occupational injury in health care. Everyone must use safety-engineered needles to protect themselves and others from injury or infection from a needle-stick or sharps injury. Use of safety-engineered needles is required for all health care providers in Ontario. </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It is also important to have puncture-resistant sharps containers available at point-of-care. </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Sharps injury prevention programs will be discussed in the Administrative Controls component of the Routine Practices module. </a:t>
            </a:r>
          </a:p>
        </p:txBody>
      </p:sp>
      <p:sp>
        <p:nvSpPr>
          <p:cNvPr id="4" name="Slide Number Placeholder 3"/>
          <p:cNvSpPr>
            <a:spLocks noGrp="1"/>
          </p:cNvSpPr>
          <p:nvPr>
            <p:ph type="sldNum" sz="quarter" idx="10"/>
          </p:nvPr>
        </p:nvSpPr>
        <p:spPr/>
        <p:txBody>
          <a:bodyPr/>
          <a:lstStyle/>
          <a:p>
            <a:fld id="{EC4464D2-2E70-430C-AF72-BC4803739CF1}" type="slidenum">
              <a:rPr lang="en-CA" smtClean="0"/>
              <a:t>18</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Now we will talk about measures that health care providers can take to control the environment to help prevent infection. You can clean the environment and equipment, and you can handle sharps safely.</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Let’s start with environment and equipment cleaning.</a:t>
            </a:r>
          </a:p>
        </p:txBody>
      </p:sp>
      <p:sp>
        <p:nvSpPr>
          <p:cNvPr id="4" name="Slide Number Placeholder 3"/>
          <p:cNvSpPr>
            <a:spLocks noGrp="1"/>
          </p:cNvSpPr>
          <p:nvPr>
            <p:ph type="sldNum" sz="quarter" idx="10"/>
          </p:nvPr>
        </p:nvSpPr>
        <p:spPr/>
        <p:txBody>
          <a:bodyPr/>
          <a:lstStyle/>
          <a:p>
            <a:fld id="{EC4464D2-2E70-430C-AF72-BC4803739CF1}" type="slidenum">
              <a:rPr lang="en-CA" smtClean="0"/>
              <a:t>20</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latin typeface="+mn-lt"/>
                <a:ea typeface="+mn-ea"/>
                <a:cs typeface="+mn-cs"/>
              </a:rPr>
              <a:t>Routine Practices are the infection prevention and control practices that must be used routinely during </a:t>
            </a:r>
            <a:r>
              <a:rPr lang="en-CA" sz="1200" b="1" kern="1200" dirty="0" smtClean="0">
                <a:solidFill>
                  <a:schemeClr val="tx1"/>
                </a:solidFill>
                <a:latin typeface="+mn-lt"/>
                <a:ea typeface="+mn-ea"/>
                <a:cs typeface="+mn-cs"/>
              </a:rPr>
              <a:t>all</a:t>
            </a:r>
            <a:r>
              <a:rPr lang="en-CA" sz="1200" b="0" kern="1200" dirty="0" smtClean="0">
                <a:solidFill>
                  <a:schemeClr val="tx1"/>
                </a:solidFill>
                <a:latin typeface="+mn-lt"/>
                <a:ea typeface="+mn-ea"/>
                <a:cs typeface="+mn-cs"/>
              </a:rPr>
              <a:t> activities with </a:t>
            </a:r>
            <a:r>
              <a:rPr lang="en-CA" sz="1200" b="1" kern="1200" dirty="0" smtClean="0">
                <a:solidFill>
                  <a:schemeClr val="tx1"/>
                </a:solidFill>
                <a:latin typeface="+mn-lt"/>
                <a:ea typeface="+mn-ea"/>
                <a:cs typeface="+mn-cs"/>
              </a:rPr>
              <a:t>all</a:t>
            </a:r>
            <a:r>
              <a:rPr lang="en-CA" sz="1200" b="0" kern="1200" dirty="0" smtClean="0">
                <a:solidFill>
                  <a:schemeClr val="tx1"/>
                </a:solidFill>
                <a:latin typeface="+mn-lt"/>
                <a:ea typeface="+mn-ea"/>
                <a:cs typeface="+mn-cs"/>
              </a:rPr>
              <a:t> clients, patients or residents, to help prevent and control the spread of infectious agents in </a:t>
            </a:r>
            <a:r>
              <a:rPr lang="en-CA" sz="1200" b="1" kern="1200" dirty="0" smtClean="0">
                <a:solidFill>
                  <a:schemeClr val="tx1"/>
                </a:solidFill>
                <a:latin typeface="+mn-lt"/>
                <a:ea typeface="+mn-ea"/>
                <a:cs typeface="+mn-cs"/>
              </a:rPr>
              <a:t>all</a:t>
            </a:r>
            <a:r>
              <a:rPr lang="en-CA" sz="1200" b="0" kern="1200" dirty="0" smtClean="0">
                <a:solidFill>
                  <a:schemeClr val="tx1"/>
                </a:solidFill>
                <a:latin typeface="+mn-lt"/>
                <a:ea typeface="+mn-ea"/>
                <a:cs typeface="+mn-cs"/>
              </a:rPr>
              <a:t> health care settings. No matter what health care setting you work in, routine practices </a:t>
            </a:r>
            <a:r>
              <a:rPr lang="en-CA" sz="1200" b="1" kern="1200" dirty="0" smtClean="0">
                <a:solidFill>
                  <a:schemeClr val="tx1"/>
                </a:solidFill>
                <a:latin typeface="+mn-lt"/>
                <a:ea typeface="+mn-ea"/>
                <a:cs typeface="+mn-cs"/>
              </a:rPr>
              <a:t>always</a:t>
            </a:r>
            <a:r>
              <a:rPr lang="en-CA" sz="1200" b="0" kern="1200" dirty="0" smtClean="0">
                <a:solidFill>
                  <a:schemeClr val="tx1"/>
                </a:solidFill>
                <a:latin typeface="+mn-lt"/>
                <a:ea typeface="+mn-ea"/>
                <a:cs typeface="+mn-cs"/>
              </a:rPr>
              <a:t> apply.</a:t>
            </a:r>
          </a:p>
          <a:p>
            <a:endParaRPr lang="en-CA" dirty="0"/>
          </a:p>
        </p:txBody>
      </p:sp>
      <p:sp>
        <p:nvSpPr>
          <p:cNvPr id="4" name="Slide Number Placeholder 3"/>
          <p:cNvSpPr>
            <a:spLocks noGrp="1"/>
          </p:cNvSpPr>
          <p:nvPr>
            <p:ph type="sldNum" sz="quarter" idx="10"/>
          </p:nvPr>
        </p:nvSpPr>
        <p:spPr/>
        <p:txBody>
          <a:bodyPr/>
          <a:lstStyle/>
          <a:p>
            <a:fld id="{EC4464D2-2E70-430C-AF72-BC4803739CF1}" type="slidenum">
              <a:rPr lang="en-CA" smtClean="0"/>
              <a:t>2</a:t>
            </a:fld>
            <a:endParaRPr lang="en-CA"/>
          </a:p>
        </p:txBody>
      </p:sp>
    </p:spTree>
    <p:extLst>
      <p:ext uri="{BB962C8B-B14F-4D97-AF65-F5344CB8AC3E}">
        <p14:creationId xmlns:p14="http://schemas.microsoft.com/office/powerpoint/2010/main" val="1775130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Equipment, furniture and surfaces (that is, the environment) in a health care setting can be a source of infection in susceptible individuals and has been associated with infectious outbreaks.</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Cleaning provides a safe health care environment and helps prevent the transmission of infections by reducing the number of infectious agents. </a:t>
            </a:r>
          </a:p>
        </p:txBody>
      </p:sp>
      <p:sp>
        <p:nvSpPr>
          <p:cNvPr id="4" name="Slide Number Placeholder 3"/>
          <p:cNvSpPr>
            <a:spLocks noGrp="1"/>
          </p:cNvSpPr>
          <p:nvPr>
            <p:ph type="sldNum" sz="quarter" idx="10"/>
          </p:nvPr>
        </p:nvSpPr>
        <p:spPr/>
        <p:txBody>
          <a:bodyPr/>
          <a:lstStyle/>
          <a:p>
            <a:fld id="{EC4464D2-2E70-430C-AF72-BC4803739CF1}" type="slidenum">
              <a:rPr lang="en-CA" smtClean="0"/>
              <a:t>21</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Medical equipment and devices can pose a serious risk of infection if not properly cleaned between uses on clients, patients or residents. </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Equipment cleaning often involves a two-step process. Clean first, then disinfect or sterilize as indicated by manufacturer’s recommendations and your policies and procedures. Medical equipment shared between clients, patients or residents (such as blood pressure cuffs or lifts) needs to be cleaned and disinfected between uses. Other medical equipment or devices (such as those used during a sterile procedure) need to be cleaned and sterilized.</a:t>
            </a:r>
          </a:p>
          <a:p>
            <a:r>
              <a:rPr lang="en-CA" sz="1200" kern="1200" dirty="0" smtClean="0">
                <a:solidFill>
                  <a:schemeClr val="tx1"/>
                </a:solidFill>
                <a:latin typeface="+mn-lt"/>
                <a:ea typeface="+mn-ea"/>
                <a:cs typeface="+mn-cs"/>
              </a:rPr>
              <a:t> </a:t>
            </a:r>
          </a:p>
          <a:p>
            <a:r>
              <a:rPr lang="en-CA" sz="1200" kern="1200" dirty="0" smtClean="0">
                <a:solidFill>
                  <a:schemeClr val="tx1"/>
                </a:solidFill>
                <a:latin typeface="+mn-lt"/>
                <a:ea typeface="+mn-ea"/>
                <a:cs typeface="+mn-cs"/>
              </a:rPr>
              <a:t>Make sure you know the policies related to the correct process, what cleaning products to use and how to use them safely. </a:t>
            </a:r>
          </a:p>
        </p:txBody>
      </p:sp>
      <p:sp>
        <p:nvSpPr>
          <p:cNvPr id="4" name="Slide Number Placeholder 3"/>
          <p:cNvSpPr>
            <a:spLocks noGrp="1"/>
          </p:cNvSpPr>
          <p:nvPr>
            <p:ph type="sldNum" sz="quarter" idx="10"/>
          </p:nvPr>
        </p:nvSpPr>
        <p:spPr/>
        <p:txBody>
          <a:bodyPr/>
          <a:lstStyle/>
          <a:p>
            <a:fld id="{EC4464D2-2E70-430C-AF72-BC4803739CF1}" type="slidenum">
              <a:rPr lang="en-CA" smtClean="0"/>
              <a:t>22</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A clean health care environment is important for preventing the spread of infectious agents. This includes cleaning surfaces and furnishings, safe handling of linen and waste.</a:t>
            </a:r>
          </a:p>
        </p:txBody>
      </p:sp>
      <p:sp>
        <p:nvSpPr>
          <p:cNvPr id="4" name="Slide Number Placeholder 3"/>
          <p:cNvSpPr>
            <a:spLocks noGrp="1"/>
          </p:cNvSpPr>
          <p:nvPr>
            <p:ph type="sldNum" sz="quarter" idx="10"/>
          </p:nvPr>
        </p:nvSpPr>
        <p:spPr/>
        <p:txBody>
          <a:bodyPr/>
          <a:lstStyle/>
          <a:p>
            <a:fld id="{EC4464D2-2E70-430C-AF72-BC4803739CF1}" type="slidenum">
              <a:rPr lang="en-CA" smtClean="0"/>
              <a:t>23</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Housekeeping staff have a very important job in providing a safe environment for clients, patients or residents and healthcare providers. They need to clean according to written policies and procedures. Devoting resources to cleaning and training staff can help ensure a clean and safe health care environment. </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Environmental cleaning in health care settings requires training to clean according to best practices. Training must include education about approved cleaners and disinfectants, the dilutions and contact times recommended by the manufacturer, and the PPE needed to work with these cleaners and disinfectants.</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Cleaning needs to be done routinely and following discharge or transfer, as per cleaning schedules. Cleaning schedules help identify when, where and how cleaning is done. </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In some cases, special cleaning routines may be required for specified infectious agents or during outbreak situations. You will learn more about this in the Additional Precautions module.</a:t>
            </a:r>
          </a:p>
          <a:p>
            <a:endParaRPr lang="en-US"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Cleaning also needs to include auditing of the practice and feedback so that everyone is involved in maintaining a clean and safe environment. </a:t>
            </a:r>
          </a:p>
        </p:txBody>
      </p:sp>
      <p:sp>
        <p:nvSpPr>
          <p:cNvPr id="4" name="Slide Number Placeholder 3"/>
          <p:cNvSpPr>
            <a:spLocks noGrp="1"/>
          </p:cNvSpPr>
          <p:nvPr>
            <p:ph type="sldNum" sz="quarter" idx="10"/>
          </p:nvPr>
        </p:nvSpPr>
        <p:spPr/>
        <p:txBody>
          <a:bodyPr/>
          <a:lstStyle/>
          <a:p>
            <a:fld id="{EC4464D2-2E70-430C-AF72-BC4803739CF1}" type="slidenum">
              <a:rPr lang="en-CA" smtClean="0"/>
              <a:t>24</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Although soiled linen has rarely been linked to infection, it needs to be handled safely during collection, transport, washing and drying. </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Health care providers need to do a risk assessment when handling soiled linen to determine when and how to use personal protective equipment and when to perform hand hygiene. </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Soiled linen is to be handled in the same way, as a routine practice, regardless of whether linen is soiled with blood or body fluids. </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Beware of sharps hiding in linen! Sharps found in linen must be reported as a health and safety incident.  Safe practices are required when handling sharps.</a:t>
            </a:r>
          </a:p>
        </p:txBody>
      </p:sp>
      <p:sp>
        <p:nvSpPr>
          <p:cNvPr id="4" name="Slide Number Placeholder 3"/>
          <p:cNvSpPr>
            <a:spLocks noGrp="1"/>
          </p:cNvSpPr>
          <p:nvPr>
            <p:ph type="sldNum" sz="quarter" idx="10"/>
          </p:nvPr>
        </p:nvSpPr>
        <p:spPr/>
        <p:txBody>
          <a:bodyPr/>
          <a:lstStyle/>
          <a:p>
            <a:fld id="{EC4464D2-2E70-430C-AF72-BC4803739CF1}" type="slidenum">
              <a:rPr lang="en-CA" smtClean="0"/>
              <a:t>25</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Your employer should provide policies and procedures on how to handle clean and soiled linen, as well as education and training on safe linen handling. This will help protect you from exposure to infectious agents.</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Here are ways to handle soiled linen:</a:t>
            </a:r>
          </a:p>
          <a:p>
            <a:pPr marL="171450" indent="-171450">
              <a:buFont typeface="Arial" panose="020B0604020202020204" pitchFamily="34" charset="0"/>
              <a:buChar char="•"/>
            </a:pPr>
            <a:r>
              <a:rPr lang="en-CA" sz="1200" kern="1200" dirty="0" smtClean="0">
                <a:solidFill>
                  <a:schemeClr val="tx1"/>
                </a:solidFill>
                <a:latin typeface="+mn-lt"/>
                <a:ea typeface="+mn-ea"/>
                <a:cs typeface="+mn-cs"/>
              </a:rPr>
              <a:t>wear personal protective equipment according to your risk assessment</a:t>
            </a:r>
          </a:p>
        </p:txBody>
      </p:sp>
      <p:sp>
        <p:nvSpPr>
          <p:cNvPr id="4" name="Slide Number Placeholder 3"/>
          <p:cNvSpPr>
            <a:spLocks noGrp="1"/>
          </p:cNvSpPr>
          <p:nvPr>
            <p:ph type="sldNum" sz="quarter" idx="10"/>
          </p:nvPr>
        </p:nvSpPr>
        <p:spPr/>
        <p:txBody>
          <a:bodyPr/>
          <a:lstStyle/>
          <a:p>
            <a:fld id="{EC4464D2-2E70-430C-AF72-BC4803739CF1}" type="slidenum">
              <a:rPr lang="en-CA" smtClean="0"/>
              <a:t>26</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kern="1200" dirty="0" smtClean="0">
                <a:solidFill>
                  <a:schemeClr val="tx1"/>
                </a:solidFill>
                <a:latin typeface="+mn-lt"/>
                <a:ea typeface="+mn-ea"/>
                <a:cs typeface="+mn-cs"/>
              </a:rPr>
              <a:t>remove gross soil using a gloved hand and dispose of it in the toilet or hopper</a:t>
            </a:r>
          </a:p>
        </p:txBody>
      </p:sp>
      <p:sp>
        <p:nvSpPr>
          <p:cNvPr id="4" name="Slide Number Placeholder 3"/>
          <p:cNvSpPr>
            <a:spLocks noGrp="1"/>
          </p:cNvSpPr>
          <p:nvPr>
            <p:ph type="sldNum" sz="quarter" idx="10"/>
          </p:nvPr>
        </p:nvSpPr>
        <p:spPr/>
        <p:txBody>
          <a:bodyPr/>
          <a:lstStyle/>
          <a:p>
            <a:fld id="{EC4464D2-2E70-430C-AF72-BC4803739CF1}" type="slidenum">
              <a:rPr lang="en-CA" smtClean="0"/>
              <a:t>27</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kern="1200" dirty="0" smtClean="0">
                <a:solidFill>
                  <a:schemeClr val="tx1"/>
                </a:solidFill>
                <a:latin typeface="+mn-lt"/>
                <a:ea typeface="+mn-ea"/>
                <a:cs typeface="+mn-cs"/>
              </a:rPr>
              <a:t>handle soiled linen away from your body</a:t>
            </a:r>
          </a:p>
        </p:txBody>
      </p:sp>
      <p:sp>
        <p:nvSpPr>
          <p:cNvPr id="4" name="Slide Number Placeholder 3"/>
          <p:cNvSpPr>
            <a:spLocks noGrp="1"/>
          </p:cNvSpPr>
          <p:nvPr>
            <p:ph type="sldNum" sz="quarter" idx="10"/>
          </p:nvPr>
        </p:nvSpPr>
        <p:spPr/>
        <p:txBody>
          <a:bodyPr/>
          <a:lstStyle/>
          <a:p>
            <a:fld id="{EC4464D2-2E70-430C-AF72-BC4803739CF1}" type="slidenum">
              <a:rPr lang="en-CA" smtClean="0"/>
              <a:t>28</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kern="1200" dirty="0" smtClean="0">
                <a:solidFill>
                  <a:schemeClr val="tx1"/>
                </a:solidFill>
                <a:latin typeface="+mn-lt"/>
                <a:ea typeface="+mn-ea"/>
                <a:cs typeface="+mn-cs"/>
              </a:rPr>
              <a:t>roll up soiled linen and bag it at the source</a:t>
            </a:r>
          </a:p>
        </p:txBody>
      </p:sp>
      <p:sp>
        <p:nvSpPr>
          <p:cNvPr id="4" name="Slide Number Placeholder 3"/>
          <p:cNvSpPr>
            <a:spLocks noGrp="1"/>
          </p:cNvSpPr>
          <p:nvPr>
            <p:ph type="sldNum" sz="quarter" idx="10"/>
          </p:nvPr>
        </p:nvSpPr>
        <p:spPr/>
        <p:txBody>
          <a:bodyPr/>
          <a:lstStyle/>
          <a:p>
            <a:fld id="{EC4464D2-2E70-430C-AF72-BC4803739CF1}" type="slidenum">
              <a:rPr lang="en-CA" smtClean="0"/>
              <a:t>29</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kern="1200" dirty="0" smtClean="0">
                <a:solidFill>
                  <a:schemeClr val="tx1"/>
                </a:solidFill>
                <a:latin typeface="+mn-lt"/>
                <a:ea typeface="+mn-ea"/>
                <a:cs typeface="+mn-cs"/>
              </a:rPr>
              <a:t>contain wet linen in a dry sheet or towel before putting it in the linen bag</a:t>
            </a:r>
          </a:p>
        </p:txBody>
      </p:sp>
      <p:sp>
        <p:nvSpPr>
          <p:cNvPr id="4" name="Slide Number Placeholder 3"/>
          <p:cNvSpPr>
            <a:spLocks noGrp="1"/>
          </p:cNvSpPr>
          <p:nvPr>
            <p:ph type="sldNum" sz="quarter" idx="10"/>
          </p:nvPr>
        </p:nvSpPr>
        <p:spPr/>
        <p:txBody>
          <a:bodyPr/>
          <a:lstStyle/>
          <a:p>
            <a:fld id="{EC4464D2-2E70-430C-AF72-BC4803739CF1}" type="slidenum">
              <a:rPr lang="en-CA" smtClean="0"/>
              <a:t>30</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In this component, you will learn about: </a:t>
            </a:r>
          </a:p>
          <a:p>
            <a:endParaRPr lang="en-CA" sz="1200" kern="1200" dirty="0" smtClean="0">
              <a:solidFill>
                <a:schemeClr val="tx1"/>
              </a:solidFill>
              <a:latin typeface="+mn-lt"/>
              <a:ea typeface="+mn-ea"/>
              <a:cs typeface="+mn-cs"/>
            </a:endParaRPr>
          </a:p>
          <a:p>
            <a:pPr marL="171450" indent="-171450">
              <a:buFont typeface="Arial" panose="020B0604020202020204" pitchFamily="34" charset="0"/>
              <a:buChar char="•"/>
            </a:pPr>
            <a:r>
              <a:rPr lang="en-CA" sz="1200" kern="1200" dirty="0" smtClean="0">
                <a:solidFill>
                  <a:schemeClr val="tx1"/>
                </a:solidFill>
                <a:latin typeface="+mn-lt"/>
                <a:ea typeface="+mn-ea"/>
                <a:cs typeface="+mn-cs"/>
              </a:rPr>
              <a:t>how controlling the environment can help prevent infections</a:t>
            </a:r>
          </a:p>
          <a:p>
            <a:pPr marL="171450" indent="-171450">
              <a:buFont typeface="Arial" panose="020B0604020202020204" pitchFamily="34" charset="0"/>
              <a:buChar char="•"/>
            </a:pPr>
            <a:r>
              <a:rPr lang="en-CA" sz="1200" kern="1200" dirty="0" smtClean="0">
                <a:solidFill>
                  <a:schemeClr val="tx1"/>
                </a:solidFill>
                <a:latin typeface="+mn-lt"/>
                <a:ea typeface="+mn-ea"/>
                <a:cs typeface="+mn-cs"/>
              </a:rPr>
              <a:t>effective cleaning of the environment and equipment, and</a:t>
            </a:r>
          </a:p>
          <a:p>
            <a:pPr marL="171450" indent="-171450">
              <a:buFont typeface="Arial" panose="020B0604020202020204" pitchFamily="34" charset="0"/>
              <a:buChar char="•"/>
            </a:pPr>
            <a:r>
              <a:rPr lang="en-CA" sz="1200" kern="1200" dirty="0" smtClean="0">
                <a:solidFill>
                  <a:schemeClr val="tx1"/>
                </a:solidFill>
                <a:latin typeface="+mn-lt"/>
                <a:ea typeface="+mn-ea"/>
                <a:cs typeface="+mn-cs"/>
              </a:rPr>
              <a:t>Engineering Controls</a:t>
            </a:r>
          </a:p>
        </p:txBody>
      </p:sp>
      <p:sp>
        <p:nvSpPr>
          <p:cNvPr id="4" name="Slide Number Placeholder 3"/>
          <p:cNvSpPr>
            <a:spLocks noGrp="1"/>
          </p:cNvSpPr>
          <p:nvPr>
            <p:ph type="sldNum" sz="quarter" idx="10"/>
          </p:nvPr>
        </p:nvSpPr>
        <p:spPr/>
        <p:txBody>
          <a:bodyPr/>
          <a:lstStyle/>
          <a:p>
            <a:fld id="{EC4464D2-2E70-430C-AF72-BC4803739CF1}" type="slidenum">
              <a:rPr lang="en-CA" smtClean="0"/>
              <a:t>3</a:t>
            </a:fld>
            <a:endParaRPr lang="en-CA"/>
          </a:p>
        </p:txBody>
      </p:sp>
    </p:spTree>
    <p:extLst>
      <p:ext uri="{BB962C8B-B14F-4D97-AF65-F5344CB8AC3E}">
        <p14:creationId xmlns:p14="http://schemas.microsoft.com/office/powerpoint/2010/main" val="2088615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kern="1200" dirty="0" smtClean="0">
                <a:solidFill>
                  <a:schemeClr val="tx1"/>
                </a:solidFill>
                <a:latin typeface="+mn-lt"/>
                <a:ea typeface="+mn-ea"/>
                <a:cs typeface="+mn-cs"/>
              </a:rPr>
              <a:t>place soiled linen in the linen bag gently, without shaking it</a:t>
            </a:r>
          </a:p>
        </p:txBody>
      </p:sp>
      <p:sp>
        <p:nvSpPr>
          <p:cNvPr id="4" name="Slide Number Placeholder 3"/>
          <p:cNvSpPr>
            <a:spLocks noGrp="1"/>
          </p:cNvSpPr>
          <p:nvPr>
            <p:ph type="sldNum" sz="quarter" idx="10"/>
          </p:nvPr>
        </p:nvSpPr>
        <p:spPr/>
        <p:txBody>
          <a:bodyPr/>
          <a:lstStyle/>
          <a:p>
            <a:fld id="{EC4464D2-2E70-430C-AF72-BC4803739CF1}" type="slidenum">
              <a:rPr lang="en-CA" smtClean="0"/>
              <a:t>31</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kern="1200" dirty="0" smtClean="0">
                <a:solidFill>
                  <a:schemeClr val="tx1"/>
                </a:solidFill>
                <a:latin typeface="+mn-lt"/>
                <a:ea typeface="+mn-ea"/>
                <a:cs typeface="+mn-cs"/>
              </a:rPr>
              <a:t>tie bags securely, but do not overfill them</a:t>
            </a:r>
          </a:p>
        </p:txBody>
      </p:sp>
      <p:sp>
        <p:nvSpPr>
          <p:cNvPr id="4" name="Slide Number Placeholder 3"/>
          <p:cNvSpPr>
            <a:spLocks noGrp="1"/>
          </p:cNvSpPr>
          <p:nvPr>
            <p:ph type="sldNum" sz="quarter" idx="10"/>
          </p:nvPr>
        </p:nvSpPr>
        <p:spPr/>
        <p:txBody>
          <a:bodyPr/>
          <a:lstStyle/>
          <a:p>
            <a:fld id="{EC4464D2-2E70-430C-AF72-BC4803739CF1}" type="slidenum">
              <a:rPr lang="en-CA" smtClean="0"/>
              <a:t>32</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kern="1200" dirty="0" smtClean="0">
                <a:solidFill>
                  <a:schemeClr val="tx1"/>
                </a:solidFill>
                <a:latin typeface="+mn-lt"/>
                <a:ea typeface="+mn-ea"/>
                <a:cs typeface="+mn-cs"/>
              </a:rPr>
              <a:t>handle bags by the tie, and don’t allow bags to contact your body, and</a:t>
            </a:r>
          </a:p>
        </p:txBody>
      </p:sp>
      <p:sp>
        <p:nvSpPr>
          <p:cNvPr id="4" name="Slide Number Placeholder 3"/>
          <p:cNvSpPr>
            <a:spLocks noGrp="1"/>
          </p:cNvSpPr>
          <p:nvPr>
            <p:ph type="sldNum" sz="quarter" idx="10"/>
          </p:nvPr>
        </p:nvSpPr>
        <p:spPr/>
        <p:txBody>
          <a:bodyPr/>
          <a:lstStyle/>
          <a:p>
            <a:fld id="{EC4464D2-2E70-430C-AF72-BC4803739CF1}" type="slidenum">
              <a:rPr lang="en-CA" smtClean="0"/>
              <a:t>33</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kern="1200" dirty="0" smtClean="0">
                <a:solidFill>
                  <a:schemeClr val="tx1"/>
                </a:solidFill>
                <a:latin typeface="+mn-lt"/>
                <a:ea typeface="+mn-ea"/>
                <a:cs typeface="+mn-cs"/>
              </a:rPr>
              <a:t>do not double-bag linen or use water-soluble bags</a:t>
            </a:r>
          </a:p>
        </p:txBody>
      </p:sp>
      <p:sp>
        <p:nvSpPr>
          <p:cNvPr id="4" name="Slide Number Placeholder 3"/>
          <p:cNvSpPr>
            <a:spLocks noGrp="1"/>
          </p:cNvSpPr>
          <p:nvPr>
            <p:ph type="sldNum" sz="quarter" idx="10"/>
          </p:nvPr>
        </p:nvSpPr>
        <p:spPr/>
        <p:txBody>
          <a:bodyPr/>
          <a:lstStyle/>
          <a:p>
            <a:fld id="{EC4464D2-2E70-430C-AF72-BC4803739CF1}" type="slidenum">
              <a:rPr lang="en-CA" smtClean="0"/>
              <a:t>34</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In health care settings there are additional categories of waste that come under the heading of “biomedical waste.” Each type has to be handled according to relevant legislation, and to the municipal bylaws in your area. </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Biomedical waste includes human anatomical waste; human and animal cultures or specimens; human liquid blood and blood products; items contaminated with blood or blood products that would release liquid or semi-liquid blood if compressed or squeezed;  body fluids visibly contaminated with blood; sharps; and broken glass that has come into contact with blood or body fluid.</a:t>
            </a:r>
          </a:p>
        </p:txBody>
      </p:sp>
      <p:sp>
        <p:nvSpPr>
          <p:cNvPr id="4" name="Slide Number Placeholder 3"/>
          <p:cNvSpPr>
            <a:spLocks noGrp="1"/>
          </p:cNvSpPr>
          <p:nvPr>
            <p:ph type="sldNum" sz="quarter" idx="10"/>
          </p:nvPr>
        </p:nvSpPr>
        <p:spPr/>
        <p:txBody>
          <a:bodyPr/>
          <a:lstStyle/>
          <a:p>
            <a:fld id="{EC4464D2-2E70-430C-AF72-BC4803739CF1}" type="slidenum">
              <a:rPr lang="en-CA" smtClean="0"/>
              <a:t>35</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Let’s discuss the different types of waste.</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You can see from the chart that there are five different waste categories in health care settings, each requiring its own special handling and associated with a particular colour </a:t>
            </a:r>
            <a:r>
              <a:rPr lang="en-CA" sz="1200" strike="sngStrike" kern="1200" dirty="0" smtClean="0">
                <a:solidFill>
                  <a:schemeClr val="tx1"/>
                </a:solidFill>
                <a:latin typeface="+mn-lt"/>
                <a:ea typeface="+mn-ea"/>
                <a:cs typeface="+mn-cs"/>
              </a:rPr>
              <a:t>of bag</a:t>
            </a:r>
            <a:r>
              <a:rPr lang="en-CA" sz="1200" strike="noStrike" kern="1200" dirty="0" smtClean="0">
                <a:solidFill>
                  <a:schemeClr val="tx1"/>
                </a:solidFill>
                <a:latin typeface="+mn-lt"/>
                <a:ea typeface="+mn-ea"/>
                <a:cs typeface="+mn-cs"/>
              </a:rPr>
              <a:t> to indicate the handling required. For example, health care providers who work in the operating room need to know how to handle anatomical waste (red), and laboratory workers need to know how to handle microbiological waste (yellow). </a:t>
            </a:r>
          </a:p>
          <a:p>
            <a:endParaRPr lang="en-CA" sz="1200" strike="noStrike" kern="1200" dirty="0" smtClean="0">
              <a:solidFill>
                <a:schemeClr val="tx1"/>
              </a:solidFill>
              <a:latin typeface="+mn-lt"/>
              <a:ea typeface="+mn-ea"/>
              <a:cs typeface="+mn-cs"/>
            </a:endParaRPr>
          </a:p>
          <a:p>
            <a:r>
              <a:rPr lang="en-CA" sz="1200" strike="noStrike" kern="1200" dirty="0" smtClean="0">
                <a:solidFill>
                  <a:schemeClr val="tx1"/>
                </a:solidFill>
                <a:latin typeface="+mn-lt"/>
                <a:ea typeface="+mn-ea"/>
                <a:cs typeface="+mn-cs"/>
              </a:rPr>
              <a:t>Your organization will provide you with the information you need to handle waste safely.</a:t>
            </a:r>
          </a:p>
        </p:txBody>
      </p:sp>
      <p:sp>
        <p:nvSpPr>
          <p:cNvPr id="4" name="Slide Number Placeholder 3"/>
          <p:cNvSpPr>
            <a:spLocks noGrp="1"/>
          </p:cNvSpPr>
          <p:nvPr>
            <p:ph type="sldNum" sz="quarter" idx="10"/>
          </p:nvPr>
        </p:nvSpPr>
        <p:spPr/>
        <p:txBody>
          <a:bodyPr/>
          <a:lstStyle/>
          <a:p>
            <a:fld id="{EC4464D2-2E70-430C-AF72-BC4803739CF1}" type="slidenum">
              <a:rPr lang="en-CA" smtClean="0"/>
              <a:t>36</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What do health care providers need to know about waste?</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You need to know the various waste categories and how to handle contaminated waste. In addition, you should ensure you are immunized against hepatitis B. </a:t>
            </a:r>
          </a:p>
        </p:txBody>
      </p:sp>
      <p:sp>
        <p:nvSpPr>
          <p:cNvPr id="4" name="Slide Number Placeholder 3"/>
          <p:cNvSpPr>
            <a:spLocks noGrp="1"/>
          </p:cNvSpPr>
          <p:nvPr>
            <p:ph type="sldNum" sz="quarter" idx="10"/>
          </p:nvPr>
        </p:nvSpPr>
        <p:spPr/>
        <p:txBody>
          <a:bodyPr/>
          <a:lstStyle/>
          <a:p>
            <a:fld id="{EC4464D2-2E70-430C-AF72-BC4803739CF1}" type="slidenum">
              <a:rPr lang="en-CA" smtClean="0"/>
              <a:t>37</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To protect you when handling waste, perform a risk assessment and wear personal protective equipment if necessary. For example, you may need to wear gloves.</a:t>
            </a:r>
          </a:p>
          <a:p>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38</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Any time waste contains blood that could be released when the bloody item is compressed or squeezed, it needs to be disposed of in a biomedical waste or yellow bag.</a:t>
            </a:r>
          </a:p>
          <a:p>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39</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Avoid compressing or squeezing the contents of the bag, because it can increase your risk of a sharps injury if sharps are mistakenly placed in the bag. </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Don’t overfill the bag, because it is more likely to break. Close the bag when it is three-quarters full. </a:t>
            </a:r>
          </a:p>
          <a:p>
            <a:endParaRPr lang="en-CA" sz="1200" kern="1200" dirty="0" smtClean="0">
              <a:solidFill>
                <a:schemeClr val="tx1"/>
              </a:solidFill>
              <a:latin typeface="+mn-lt"/>
              <a:ea typeface="+mn-ea"/>
              <a:cs typeface="+mn-cs"/>
            </a:endParaRPr>
          </a:p>
          <a:p>
            <a:endParaRPr lang="en-CA" sz="1200" kern="1200" dirty="0" smtClean="0">
              <a:solidFill>
                <a:schemeClr val="tx1"/>
              </a:solidFill>
              <a:latin typeface="+mn-lt"/>
              <a:ea typeface="+mn-ea"/>
              <a:cs typeface="+mn-cs"/>
            </a:endParaRPr>
          </a:p>
          <a:p>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40</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The objectives for this component are to: </a:t>
            </a:r>
          </a:p>
          <a:p>
            <a:endParaRPr lang="en-US" sz="1200" kern="1200" dirty="0" smtClean="0">
              <a:solidFill>
                <a:schemeClr val="tx1"/>
              </a:solidFill>
              <a:latin typeface="+mn-lt"/>
              <a:ea typeface="+mn-ea"/>
              <a:cs typeface="+mn-cs"/>
            </a:endParaRPr>
          </a:p>
          <a:p>
            <a:pPr marL="171450" indent="-171450">
              <a:buFont typeface="Arial" panose="020B0604020202020204" pitchFamily="34" charset="0"/>
              <a:buChar char="•"/>
            </a:pPr>
            <a:r>
              <a:rPr lang="en-CA" sz="1200" kern="1200" dirty="0" smtClean="0">
                <a:solidFill>
                  <a:schemeClr val="tx1"/>
                </a:solidFill>
                <a:latin typeface="+mn-lt"/>
                <a:ea typeface="+mn-ea"/>
                <a:cs typeface="+mn-cs"/>
              </a:rPr>
              <a:t>describe factors determining clients/patients/residents accommodation and placement to prevent the transmission of infection in health care settings</a:t>
            </a:r>
          </a:p>
          <a:p>
            <a:pPr marL="171450" indent="-171450">
              <a:buFont typeface="Arial" panose="020B0604020202020204" pitchFamily="34" charset="0"/>
              <a:buChar char="•"/>
            </a:pPr>
            <a:r>
              <a:rPr lang="en-CA" sz="1200" kern="1200" dirty="0" smtClean="0">
                <a:solidFill>
                  <a:schemeClr val="tx1"/>
                </a:solidFill>
                <a:latin typeface="+mn-lt"/>
                <a:ea typeface="+mn-ea"/>
                <a:cs typeface="+mn-cs"/>
              </a:rPr>
              <a:t>describe how Engineering Controls and facility design help reduce the risk of infection, and</a:t>
            </a:r>
          </a:p>
          <a:p>
            <a:pPr marL="171450" indent="-171450">
              <a:buFont typeface="Arial" panose="020B0604020202020204" pitchFamily="34" charset="0"/>
              <a:buChar char="•"/>
            </a:pPr>
            <a:r>
              <a:rPr lang="en-CA" sz="1200" kern="1200" dirty="0" smtClean="0">
                <a:solidFill>
                  <a:schemeClr val="tx1"/>
                </a:solidFill>
                <a:latin typeface="+mn-lt"/>
                <a:ea typeface="+mn-ea"/>
                <a:cs typeface="+mn-cs"/>
              </a:rPr>
              <a:t>apply appropriate environmental cleaning, linen and waste management strategies to help reduce the risk of infection. </a:t>
            </a:r>
          </a:p>
          <a:p>
            <a:endParaRPr lang="en-US"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In </a:t>
            </a:r>
            <a:r>
              <a:rPr lang="en-CA" sz="1200" b="1" kern="1200" dirty="0" smtClean="0">
                <a:solidFill>
                  <a:schemeClr val="tx1"/>
                </a:solidFill>
                <a:latin typeface="+mn-lt"/>
                <a:ea typeface="+mn-ea"/>
                <a:cs typeface="+mn-cs"/>
              </a:rPr>
              <a:t>your</a:t>
            </a:r>
            <a:r>
              <a:rPr lang="en-CA" sz="1200" b="0" kern="1200" dirty="0" smtClean="0">
                <a:solidFill>
                  <a:schemeClr val="tx1"/>
                </a:solidFill>
                <a:latin typeface="+mn-lt"/>
                <a:ea typeface="+mn-ea"/>
                <a:cs typeface="+mn-cs"/>
              </a:rPr>
              <a:t> workplace </a:t>
            </a:r>
            <a:r>
              <a:rPr lang="en-CA" sz="1200" b="1" kern="1200" dirty="0" smtClean="0">
                <a:solidFill>
                  <a:schemeClr val="tx1"/>
                </a:solidFill>
                <a:latin typeface="+mn-lt"/>
                <a:ea typeface="+mn-ea"/>
                <a:cs typeface="+mn-cs"/>
              </a:rPr>
              <a:t>you</a:t>
            </a:r>
            <a:r>
              <a:rPr lang="en-CA" sz="1200" b="0" kern="1200" dirty="0" smtClean="0">
                <a:solidFill>
                  <a:schemeClr val="tx1"/>
                </a:solidFill>
                <a:latin typeface="+mn-lt"/>
                <a:ea typeface="+mn-ea"/>
                <a:cs typeface="+mn-cs"/>
              </a:rPr>
              <a:t> may be called staff, health care provider or health care worker. </a:t>
            </a:r>
          </a:p>
          <a:p>
            <a:r>
              <a:rPr lang="en-CA" sz="1200" b="0" kern="1200" dirty="0" smtClean="0">
                <a:solidFill>
                  <a:schemeClr val="tx1"/>
                </a:solidFill>
                <a:latin typeface="+mn-lt"/>
                <a:ea typeface="+mn-ea"/>
                <a:cs typeface="+mn-cs"/>
              </a:rPr>
              <a:t>In this component, we’ll use the term health care provider.</a:t>
            </a:r>
          </a:p>
          <a:p>
            <a:endParaRPr lang="en-CA" sz="1200" b="0" kern="1200" dirty="0" smtClean="0">
              <a:solidFill>
                <a:schemeClr val="tx1"/>
              </a:solidFill>
              <a:latin typeface="+mn-lt"/>
              <a:ea typeface="+mn-ea"/>
              <a:cs typeface="+mn-cs"/>
            </a:endParaRPr>
          </a:p>
          <a:p>
            <a:endParaRPr lang="en-CA"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4</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Always tie the bag securely before transporting to avoid spilling the bag’s contents.</a:t>
            </a:r>
          </a:p>
          <a:p>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41</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Make sure you learn about the waste categories and requirements for disposal.</a:t>
            </a:r>
          </a:p>
        </p:txBody>
      </p:sp>
      <p:sp>
        <p:nvSpPr>
          <p:cNvPr id="4" name="Slide Number Placeholder 3"/>
          <p:cNvSpPr>
            <a:spLocks noGrp="1"/>
          </p:cNvSpPr>
          <p:nvPr>
            <p:ph type="sldNum" sz="quarter" idx="10"/>
          </p:nvPr>
        </p:nvSpPr>
        <p:spPr/>
        <p:txBody>
          <a:bodyPr/>
          <a:lstStyle/>
          <a:p>
            <a:fld id="{EC4464D2-2E70-430C-AF72-BC4803739CF1}" type="slidenum">
              <a:rPr lang="en-CA" smtClean="0"/>
              <a:t>42</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There is no need to double-bag waste unless the first bag becomes stretched or damaged.</a:t>
            </a:r>
          </a:p>
        </p:txBody>
      </p:sp>
      <p:sp>
        <p:nvSpPr>
          <p:cNvPr id="4" name="Slide Number Placeholder 3"/>
          <p:cNvSpPr>
            <a:spLocks noGrp="1"/>
          </p:cNvSpPr>
          <p:nvPr>
            <p:ph type="sldNum" sz="quarter" idx="10"/>
          </p:nvPr>
        </p:nvSpPr>
        <p:spPr/>
        <p:txBody>
          <a:bodyPr/>
          <a:lstStyle/>
          <a:p>
            <a:fld id="{EC4464D2-2E70-430C-AF72-BC4803739CF1}" type="slidenum">
              <a:rPr lang="en-CA" smtClean="0"/>
              <a:t>43</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Controlling the environment:</a:t>
            </a:r>
          </a:p>
          <a:p>
            <a:pPr marL="171450" indent="-171450">
              <a:buFont typeface="Arial" panose="020B0604020202020204" pitchFamily="34" charset="0"/>
              <a:buChar char="•"/>
            </a:pPr>
            <a:r>
              <a:rPr lang="en-CA" sz="1200" kern="1200" dirty="0" smtClean="0">
                <a:solidFill>
                  <a:schemeClr val="tx1"/>
                </a:solidFill>
                <a:latin typeface="+mn-lt"/>
                <a:ea typeface="+mn-ea"/>
                <a:cs typeface="+mn-cs"/>
              </a:rPr>
              <a:t>has been shown to help prevent infections</a:t>
            </a:r>
          </a:p>
          <a:p>
            <a:pPr marL="171450" indent="-171450">
              <a:buFont typeface="Arial" panose="020B0604020202020204" pitchFamily="34" charset="0"/>
              <a:buChar char="•"/>
            </a:pPr>
            <a:r>
              <a:rPr lang="en-CA" sz="1200" kern="1200" dirty="0" smtClean="0">
                <a:solidFill>
                  <a:schemeClr val="tx1"/>
                </a:solidFill>
                <a:latin typeface="+mn-lt"/>
                <a:ea typeface="+mn-ea"/>
                <a:cs typeface="+mn-cs"/>
              </a:rPr>
              <a:t>is influenced by the structure and design of the health care setting, and</a:t>
            </a:r>
          </a:p>
          <a:p>
            <a:pPr marL="171450" indent="-171450">
              <a:buFont typeface="Arial" panose="020B0604020202020204" pitchFamily="34" charset="0"/>
              <a:buChar char="•"/>
            </a:pPr>
            <a:r>
              <a:rPr lang="en-CA" sz="1200" kern="1200" dirty="0" smtClean="0">
                <a:solidFill>
                  <a:schemeClr val="tx1"/>
                </a:solidFill>
                <a:latin typeface="+mn-lt"/>
                <a:ea typeface="+mn-ea"/>
                <a:cs typeface="+mn-cs"/>
              </a:rPr>
              <a:t>includes actions by the health care provider to keep the health care environment and equipment clean and safe.</a:t>
            </a:r>
          </a:p>
          <a:p>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44</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Do you remember the chain of transmission? Infectious agents can be found </a:t>
            </a:r>
            <a:r>
              <a:rPr lang="en-CA" sz="1200" b="1" kern="1200" dirty="0" smtClean="0">
                <a:solidFill>
                  <a:schemeClr val="tx1"/>
                </a:solidFill>
                <a:latin typeface="+mn-lt"/>
                <a:ea typeface="+mn-ea"/>
                <a:cs typeface="+mn-cs"/>
              </a:rPr>
              <a:t>everywhere</a:t>
            </a:r>
            <a:r>
              <a:rPr lang="en-CA" sz="1200" b="0" kern="1200" dirty="0" smtClean="0">
                <a:solidFill>
                  <a:schemeClr val="tx1"/>
                </a:solidFill>
                <a:latin typeface="+mn-lt"/>
                <a:ea typeface="+mn-ea"/>
                <a:cs typeface="+mn-cs"/>
              </a:rPr>
              <a:t>. The environment in health care is a reservoir for infectious agents. </a:t>
            </a:r>
            <a:r>
              <a:rPr lang="en-CA" sz="1200" b="1" kern="1200" dirty="0" smtClean="0">
                <a:solidFill>
                  <a:schemeClr val="tx1"/>
                </a:solidFill>
                <a:latin typeface="+mn-lt"/>
                <a:ea typeface="+mn-ea"/>
                <a:cs typeface="+mn-cs"/>
              </a:rPr>
              <a:t>Effective</a:t>
            </a:r>
            <a:r>
              <a:rPr lang="en-CA" sz="1200" b="0" kern="1200" dirty="0" smtClean="0">
                <a:solidFill>
                  <a:schemeClr val="tx1"/>
                </a:solidFill>
                <a:latin typeface="+mn-lt"/>
                <a:ea typeface="+mn-ea"/>
                <a:cs typeface="+mn-cs"/>
              </a:rPr>
              <a:t> control of the environment helps</a:t>
            </a:r>
            <a:r>
              <a:rPr lang="en-CA" sz="1200" b="1" kern="1200" dirty="0" smtClean="0">
                <a:solidFill>
                  <a:schemeClr val="tx1"/>
                </a:solidFill>
                <a:latin typeface="+mn-lt"/>
                <a:ea typeface="+mn-ea"/>
                <a:cs typeface="+mn-cs"/>
              </a:rPr>
              <a:t> reduce </a:t>
            </a:r>
            <a:r>
              <a:rPr lang="en-CA" sz="1200" b="0" kern="1200" dirty="0" smtClean="0">
                <a:solidFill>
                  <a:schemeClr val="tx1"/>
                </a:solidFill>
                <a:latin typeface="+mn-lt"/>
                <a:ea typeface="+mn-ea"/>
                <a:cs typeface="+mn-cs"/>
              </a:rPr>
              <a:t>infections and makes health care settings safer.</a:t>
            </a:r>
          </a:p>
        </p:txBody>
      </p:sp>
      <p:sp>
        <p:nvSpPr>
          <p:cNvPr id="4" name="Slide Number Placeholder 3"/>
          <p:cNvSpPr>
            <a:spLocks noGrp="1"/>
          </p:cNvSpPr>
          <p:nvPr>
            <p:ph type="sldNum" sz="quarter" idx="10"/>
          </p:nvPr>
        </p:nvSpPr>
        <p:spPr/>
        <p:txBody>
          <a:bodyPr/>
          <a:lstStyle/>
          <a:p>
            <a:fld id="{EC4464D2-2E70-430C-AF72-BC4803739CF1}" type="slidenum">
              <a:rPr lang="en-CA" smtClean="0"/>
              <a:t>5</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Whether you work in a large health care facility, a community clinic in an office building, a client’s home or a </a:t>
            </a:r>
            <a:r>
              <a:rPr lang="en-CA" sz="1200" kern="1200" dirty="0" err="1" smtClean="0">
                <a:solidFill>
                  <a:schemeClr val="tx1"/>
                </a:solidFill>
                <a:latin typeface="+mn-lt"/>
                <a:ea typeface="+mn-ea"/>
                <a:cs typeface="+mn-cs"/>
              </a:rPr>
              <a:t>prehospital</a:t>
            </a:r>
            <a:r>
              <a:rPr lang="en-CA" sz="1200" kern="1200" dirty="0" smtClean="0">
                <a:solidFill>
                  <a:schemeClr val="tx1"/>
                </a:solidFill>
                <a:latin typeface="+mn-lt"/>
                <a:ea typeface="+mn-ea"/>
                <a:cs typeface="+mn-cs"/>
              </a:rPr>
              <a:t> setting, you need to be aware of ways to control the environment to help prevent infection.</a:t>
            </a:r>
          </a:p>
        </p:txBody>
      </p:sp>
      <p:sp>
        <p:nvSpPr>
          <p:cNvPr id="4" name="Slide Number Placeholder 3"/>
          <p:cNvSpPr>
            <a:spLocks noGrp="1"/>
          </p:cNvSpPr>
          <p:nvPr>
            <p:ph type="sldNum" sz="quarter" idx="10"/>
          </p:nvPr>
        </p:nvSpPr>
        <p:spPr/>
        <p:txBody>
          <a:bodyPr/>
          <a:lstStyle/>
          <a:p>
            <a:fld id="{EC4464D2-2E70-430C-AF72-BC4803739CF1}" type="slidenum">
              <a:rPr lang="en-CA" smtClean="0"/>
              <a:t>6</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Control of the environment includes the structural design of a health care setting, such as the number of single rooms and private bathrooms or dedicated hand-washing sinks. Incorporating design measures into the infrastructure of a healthcare setting is the preferred way to control the environment. </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Environmental cleaning, linen and waste management are measures that are dependent on health care providers to implement and use, based on best practices. </a:t>
            </a:r>
          </a:p>
        </p:txBody>
      </p:sp>
      <p:sp>
        <p:nvSpPr>
          <p:cNvPr id="4" name="Slide Number Placeholder 3"/>
          <p:cNvSpPr>
            <a:spLocks noGrp="1"/>
          </p:cNvSpPr>
          <p:nvPr>
            <p:ph type="sldNum" sz="quarter" idx="10"/>
          </p:nvPr>
        </p:nvSpPr>
        <p:spPr/>
        <p:txBody>
          <a:bodyPr/>
          <a:lstStyle/>
          <a:p>
            <a:fld id="{EC4464D2-2E70-430C-AF72-BC4803739CF1}" type="slidenum">
              <a:rPr lang="en-CA" smtClean="0"/>
              <a:t>7</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Appropriate placement and accommodation helps to prevent the transmission of infectious agents and makes the health care environment safer.</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Engineering Controls help manage risks or hazards and can also help prevent infection. This is because they are built into the physical structure to help protect you.</a:t>
            </a:r>
          </a:p>
        </p:txBody>
      </p:sp>
      <p:sp>
        <p:nvSpPr>
          <p:cNvPr id="4" name="Slide Number Placeholder 3"/>
          <p:cNvSpPr>
            <a:spLocks noGrp="1"/>
          </p:cNvSpPr>
          <p:nvPr>
            <p:ph type="sldNum" sz="quarter" idx="10"/>
          </p:nvPr>
        </p:nvSpPr>
        <p:spPr/>
        <p:txBody>
          <a:bodyPr/>
          <a:lstStyle/>
          <a:p>
            <a:fld id="{EC4464D2-2E70-430C-AF72-BC4803739CF1}" type="slidenum">
              <a:rPr lang="en-CA" smtClean="0"/>
              <a:t>8</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latin typeface="+mn-lt"/>
                <a:ea typeface="+mn-ea"/>
                <a:cs typeface="+mn-cs"/>
              </a:rPr>
              <a:t>Most health care providers do not have control over the design of their health care setting. Appropriate placement and accommodation is necessary to help prevent the spread of infectious agents through</a:t>
            </a:r>
            <a:r>
              <a:rPr lang="en-CA" sz="1200" kern="1200" baseline="0" dirty="0" smtClean="0">
                <a:solidFill>
                  <a:schemeClr val="tx1"/>
                </a:solidFill>
                <a:latin typeface="+mn-lt"/>
                <a:ea typeface="+mn-ea"/>
                <a:cs typeface="+mn-cs"/>
              </a:rPr>
              <a:t> t</a:t>
            </a:r>
            <a:r>
              <a:rPr lang="en-CA" sz="1200" kern="1200" dirty="0" smtClean="0">
                <a:solidFill>
                  <a:schemeClr val="tx1"/>
                </a:solidFill>
                <a:latin typeface="+mn-lt"/>
                <a:ea typeface="+mn-ea"/>
                <a:cs typeface="+mn-cs"/>
              </a:rPr>
              <a:t>he different modes.</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Clients, patients or residents who soil their environment, have uncontained drainage or incontinence can place others at risk if they cannot follow directions. </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Studies have shown a relationship between the use of single rooms and reduced transmission of infectious agents, but single rooms are not always available. Facilities have a fixed number of single beds and toilets. That is why we need to have policies for placement.</a:t>
            </a:r>
          </a:p>
          <a:p>
            <a:endParaRPr lang="en-US"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Special accommodation may not be practical or possible in settings such as </a:t>
            </a:r>
            <a:r>
              <a:rPr lang="en-CA" sz="1200" kern="1200" dirty="0" err="1" smtClean="0">
                <a:solidFill>
                  <a:schemeClr val="tx1"/>
                </a:solidFill>
                <a:latin typeface="+mn-lt"/>
                <a:ea typeface="+mn-ea"/>
                <a:cs typeface="+mn-cs"/>
              </a:rPr>
              <a:t>prehospital</a:t>
            </a:r>
            <a:r>
              <a:rPr lang="en-CA" sz="1200" kern="1200" dirty="0" smtClean="0">
                <a:solidFill>
                  <a:schemeClr val="tx1"/>
                </a:solidFill>
                <a:latin typeface="+mn-lt"/>
                <a:ea typeface="+mn-ea"/>
                <a:cs typeface="+mn-cs"/>
              </a:rPr>
              <a:t> care or home care settings. </a:t>
            </a:r>
          </a:p>
          <a:p>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9</a:t>
            </a:fld>
            <a:endParaRPr lang="en-CA"/>
          </a:p>
        </p:txBody>
      </p:sp>
    </p:spTree>
    <p:extLst>
      <p:ext uri="{BB962C8B-B14F-4D97-AF65-F5344CB8AC3E}">
        <p14:creationId xmlns:p14="http://schemas.microsoft.com/office/powerpoint/2010/main" val="3831841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5D0935E8-6D98-46F3-ACAA-46A0B0423517}"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71802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D0935E8-6D98-46F3-ACAA-46A0B0423517}"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41333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D0935E8-6D98-46F3-ACAA-46A0B0423517}"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384667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D0935E8-6D98-46F3-ACAA-46A0B0423517}"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407999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0935E8-6D98-46F3-ACAA-46A0B0423517}"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370694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5D0935E8-6D98-46F3-ACAA-46A0B0423517}" type="datetimeFigureOut">
              <a:rPr lang="en-CA" smtClean="0"/>
              <a:t>2019-03-05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114762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5D0935E8-6D98-46F3-ACAA-46A0B0423517}" type="datetimeFigureOut">
              <a:rPr lang="en-CA" smtClean="0"/>
              <a:t>2019-03-05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403913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5D0935E8-6D98-46F3-ACAA-46A0B0423517}" type="datetimeFigureOut">
              <a:rPr lang="en-CA" smtClean="0"/>
              <a:t>2019-03-05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323919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0935E8-6D98-46F3-ACAA-46A0B0423517}" type="datetimeFigureOut">
              <a:rPr lang="en-CA" smtClean="0"/>
              <a:t>2019-03-05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69722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0935E8-6D98-46F3-ACAA-46A0B0423517}" type="datetimeFigureOut">
              <a:rPr lang="en-CA" smtClean="0"/>
              <a:t>2019-03-05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308472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0935E8-6D98-46F3-ACAA-46A0B0423517}" type="datetimeFigureOut">
              <a:rPr lang="en-CA" smtClean="0"/>
              <a:t>2019-03-05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370720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935E8-6D98-46F3-ACAA-46A0B0423517}" type="datetimeFigureOut">
              <a:rPr lang="en-CA" smtClean="0"/>
              <a:t>2019-03-05</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101D3-6448-4EAB-A948-D0F4E508A255}" type="slidenum">
              <a:rPr lang="en-CA" smtClean="0"/>
              <a:t>‹#›</a:t>
            </a:fld>
            <a:endParaRPr lang="en-CA"/>
          </a:p>
        </p:txBody>
      </p:sp>
    </p:spTree>
    <p:extLst>
      <p:ext uri="{BB962C8B-B14F-4D97-AF65-F5344CB8AC3E}">
        <p14:creationId xmlns:p14="http://schemas.microsoft.com/office/powerpoint/2010/main" val="111006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3.xml"/><Relationship Id="rId7"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png"/><Relationship Id="rId5" Type="http://schemas.openxmlformats.org/officeDocument/2006/relationships/tags" Target="../tags/tag5.xml"/><Relationship Id="rId10" Type="http://schemas.openxmlformats.org/officeDocument/2006/relationships/image" Target="../media/image2.png"/><Relationship Id="rId4" Type="http://schemas.openxmlformats.org/officeDocument/2006/relationships/tags" Target="../tags/tag4.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3.xml"/><Relationship Id="rId7" Type="http://schemas.openxmlformats.org/officeDocument/2006/relationships/image" Target="../media/image18.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tags" Target="../tags/tag24.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27.xml"/><Relationship Id="rId7" Type="http://schemas.openxmlformats.org/officeDocument/2006/relationships/slideLayout" Target="../slideLayouts/slideLayout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10" Type="http://schemas.openxmlformats.org/officeDocument/2006/relationships/image" Target="../media/image4.png"/><Relationship Id="rId4" Type="http://schemas.openxmlformats.org/officeDocument/2006/relationships/tags" Target="../tags/tag28.xml"/><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33.xml"/><Relationship Id="rId7" Type="http://schemas.openxmlformats.org/officeDocument/2006/relationships/slideLayout" Target="../slideLayouts/slideLayout1.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10" Type="http://schemas.openxmlformats.org/officeDocument/2006/relationships/image" Target="../media/image4.png"/><Relationship Id="rId4" Type="http://schemas.openxmlformats.org/officeDocument/2006/relationships/tags" Target="../tags/tag34.xml"/><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39.xml"/><Relationship Id="rId5" Type="http://schemas.openxmlformats.org/officeDocument/2006/relationships/image" Target="../media/image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44.xml"/><Relationship Id="rId5" Type="http://schemas.openxmlformats.org/officeDocument/2006/relationships/image" Target="../media/image4.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47.xml"/><Relationship Id="rId5" Type="http://schemas.openxmlformats.org/officeDocument/2006/relationships/image" Target="../media/image4.pn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48.xml"/><Relationship Id="rId5" Type="http://schemas.openxmlformats.org/officeDocument/2006/relationships/image" Target="../media/image4.pn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tags" Target="../tags/tag51.xml"/><Relationship Id="rId7" Type="http://schemas.openxmlformats.org/officeDocument/2006/relationships/image" Target="../media/image4.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32.jpg"/><Relationship Id="rId5" Type="http://schemas.openxmlformats.org/officeDocument/2006/relationships/notesSlide" Target="../notesSlides/notesSlide22.xml"/><Relationship Id="rId4" Type="http://schemas.openxmlformats.org/officeDocument/2006/relationships/slideLayout" Target="../slideLayouts/slideLayout1.xml"/><Relationship Id="rId9"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4.png"/><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53.xml"/><Relationship Id="rId5" Type="http://schemas.openxmlformats.org/officeDocument/2006/relationships/image" Target="../media/image4.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54.xml"/><Relationship Id="rId5" Type="http://schemas.openxmlformats.org/officeDocument/2006/relationships/image" Target="../media/image4.pn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55.xml"/><Relationship Id="rId5" Type="http://schemas.openxmlformats.org/officeDocument/2006/relationships/image" Target="../media/image4.png"/><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56.xml"/><Relationship Id="rId5" Type="http://schemas.openxmlformats.org/officeDocument/2006/relationships/image" Target="../media/image4.png"/><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57.xml"/><Relationship Id="rId5" Type="http://schemas.openxmlformats.org/officeDocument/2006/relationships/image" Target="../media/image4.pn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58.xml"/><Relationship Id="rId5" Type="http://schemas.openxmlformats.org/officeDocument/2006/relationships/image" Target="../media/image4.pn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59.xml"/><Relationship Id="rId5" Type="http://schemas.openxmlformats.org/officeDocument/2006/relationships/image" Target="../media/image4.png"/><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60.xml"/><Relationship Id="rId5" Type="http://schemas.openxmlformats.org/officeDocument/2006/relationships/image" Target="../media/image4.png"/><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61.xml"/><Relationship Id="rId5" Type="http://schemas.openxmlformats.org/officeDocument/2006/relationships/image" Target="../media/image4.png"/><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62.xml"/><Relationship Id="rId5" Type="http://schemas.openxmlformats.org/officeDocument/2006/relationships/image" Target="../media/image4.png"/><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63.xml"/><Relationship Id="rId5" Type="http://schemas.openxmlformats.org/officeDocument/2006/relationships/image" Target="../media/image4.png"/><Relationship Id="rId4" Type="http://schemas.openxmlformats.org/officeDocument/2006/relationships/image" Target="../media/image45.jpg"/></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66.xml"/><Relationship Id="rId7" Type="http://schemas.openxmlformats.org/officeDocument/2006/relationships/image" Target="../media/image4.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45.jpg"/><Relationship Id="rId5" Type="http://schemas.openxmlformats.org/officeDocument/2006/relationships/notesSlide" Target="../notesSlides/notesSlide35.xml"/><Relationship Id="rId4"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7.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4.png"/><Relationship Id="rId5" Type="http://schemas.openxmlformats.org/officeDocument/2006/relationships/image" Target="../media/image45.jp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69.xml"/><Relationship Id="rId5" Type="http://schemas.openxmlformats.org/officeDocument/2006/relationships/image" Target="../media/image4.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70.xml"/><Relationship Id="rId5" Type="http://schemas.openxmlformats.org/officeDocument/2006/relationships/image" Target="../media/image4.png"/><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4.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4.png"/><Relationship Id="rId4" Type="http://schemas.openxmlformats.org/officeDocument/2006/relationships/image" Target="../media/image50.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72.xml"/><Relationship Id="rId5" Type="http://schemas.openxmlformats.org/officeDocument/2006/relationships/image" Target="../media/image4.png"/><Relationship Id="rId4" Type="http://schemas.openxmlformats.org/officeDocument/2006/relationships/image" Target="../media/image51.jp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52.png"/><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4.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4.png"/><Relationship Id="rId5" Type="http://schemas.openxmlformats.org/officeDocument/2006/relationships/image" Target="../media/image53.jp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77.xml"/><Relationship Id="rId5" Type="http://schemas.openxmlformats.org/officeDocument/2006/relationships/image" Target="../media/image4.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image" Target="../media/image58.png"/><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image" Target="../media/image57.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image" Target="../media/image56.png"/><Relationship Id="rId5" Type="http://schemas.openxmlformats.org/officeDocument/2006/relationships/tags" Target="../tags/tag82.xml"/><Relationship Id="rId10" Type="http://schemas.openxmlformats.org/officeDocument/2006/relationships/image" Target="../media/image55.jpg"/><Relationship Id="rId4" Type="http://schemas.openxmlformats.org/officeDocument/2006/relationships/tags" Target="../tags/tag81.xml"/><Relationship Id="rId9"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3.xml"/><Relationship Id="rId7" Type="http://schemas.microsoft.com/office/2007/relationships/hdphoto" Target="../media/hdphoto1.wdp"/><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notesSlide" Target="../notesSlides/notesSlide6.xml"/><Relationship Id="rId10" Type="http://schemas.openxmlformats.org/officeDocument/2006/relationships/image" Target="../media/image11.jpg"/><Relationship Id="rId4" Type="http://schemas.openxmlformats.org/officeDocument/2006/relationships/slideLayout" Target="../slideLayouts/slideLayout1.xml"/><Relationship Id="rId9"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9.xml"/><Relationship Id="rId7" Type="http://schemas.openxmlformats.org/officeDocument/2006/relationships/image" Target="../media/image15.jp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9.xml"/><Relationship Id="rId5" Type="http://schemas.openxmlformats.org/officeDocument/2006/relationships/slideLayout" Target="../slideLayouts/slideLayout1.xml"/><Relationship Id="rId10" Type="http://schemas.openxmlformats.org/officeDocument/2006/relationships/image" Target="../media/image17.jpg"/><Relationship Id="rId4" Type="http://schemas.openxmlformats.org/officeDocument/2006/relationships/tags" Target="../tags/tag20.xml"/><Relationship Id="rId9"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4" name="Picture 3"/>
          <p:cNvPicPr>
            <a:picLocks noGrp="1" noSelect="1" noRot="1" noMove="1" noResize="1" noEditPoints="1" noAdjustHandles="1" noChangeArrowheads="1" noChangeShapeType="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0" y="0"/>
            <a:ext cx="9152497" cy="6858000"/>
          </a:xfrm>
          <a:prstGeom prst="rect">
            <a:avLst/>
          </a:prstGeom>
        </p:spPr>
      </p:pic>
      <p:sp>
        <p:nvSpPr>
          <p:cNvPr id="5" name="Rectangle 4"/>
          <p:cNvSpPr/>
          <p:nvPr/>
        </p:nvSpPr>
        <p:spPr>
          <a:xfrm>
            <a:off x="-4250" y="0"/>
            <a:ext cx="9152497" cy="1447800"/>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Grp="1" noSelect="1" noRot="1" noMove="1" noResize="1" noEditPoints="1" noAdjustHandles="1" noChangeArrowheads="1" noChangeShapeType="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300441" y="267739"/>
            <a:ext cx="3652434" cy="859148"/>
          </a:xfrm>
          <a:prstGeom prst="rect">
            <a:avLst/>
          </a:prstGeom>
        </p:spPr>
      </p:pic>
      <p:sp>
        <p:nvSpPr>
          <p:cNvPr id="9" name="Rectangle 8"/>
          <p:cNvSpPr>
            <a:spLocks noGrp="1" noSelect="1" noRot="1" noMove="1" noResize="1" noEditPoints="1" noAdjustHandles="1" noChangeArrowheads="1" noChangeShapeType="1" noTextEdit="1"/>
          </p:cNvSpPr>
          <p:nvPr>
            <p:custDataLst>
              <p:tags r:id="rId3"/>
            </p:custDataLst>
          </p:nvPr>
        </p:nvSpPr>
        <p:spPr>
          <a:xfrm>
            <a:off x="0" y="6134100"/>
            <a:ext cx="9152497" cy="723900"/>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6" name="Picture 5"/>
          <p:cNvPicPr>
            <a:picLocks noGrp="1" noSelect="1" noRot="1" noMove="1" noResize="1" noEditPoints="1" noAdjustHandles="1" noChangeArrowheads="1" noChangeShapeType="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8205770" y="6219023"/>
            <a:ext cx="848736" cy="558587"/>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5"/>
            </p:custDataLst>
          </p:nvPr>
        </p:nvSpPr>
        <p:spPr>
          <a:xfrm>
            <a:off x="4716016" y="205002"/>
            <a:ext cx="4162037" cy="954107"/>
          </a:xfrm>
          <a:prstGeom prst="rect">
            <a:avLst/>
          </a:prstGeom>
          <a:noFill/>
        </p:spPr>
        <p:txBody>
          <a:bodyPr wrap="none" rtlCol="0">
            <a:spAutoFit/>
          </a:bodyPr>
          <a:lstStyle/>
          <a:p>
            <a:pPr algn="r"/>
            <a:r>
              <a:rPr lang="en-US" sz="1400" dirty="0" smtClean="0">
                <a:solidFill>
                  <a:schemeClr val="bg1"/>
                </a:solidFill>
              </a:rPr>
              <a:t>IPAC CORE COMPETENCIES ONLINE LEARNING COURSE</a:t>
            </a:r>
          </a:p>
          <a:p>
            <a:pPr algn="r"/>
            <a:endParaRPr lang="en-US" sz="1400" dirty="0" smtClean="0">
              <a:solidFill>
                <a:schemeClr val="bg1"/>
              </a:solidFill>
            </a:endParaRPr>
          </a:p>
          <a:p>
            <a:pPr algn="r"/>
            <a:r>
              <a:rPr lang="en-US" sz="1400" dirty="0" smtClean="0">
                <a:solidFill>
                  <a:schemeClr val="bg1"/>
                </a:solidFill>
              </a:rPr>
              <a:t>Routine Practices</a:t>
            </a:r>
          </a:p>
          <a:p>
            <a:pPr algn="r"/>
            <a:r>
              <a:rPr lang="en-US" sz="1400" dirty="0" smtClean="0">
                <a:solidFill>
                  <a:schemeClr val="bg1"/>
                </a:solidFill>
              </a:rPr>
              <a:t>Control of the Environment</a:t>
            </a:r>
            <a:endParaRPr lang="en-CA" sz="1400" dirty="0">
              <a:solidFill>
                <a:schemeClr val="bg1"/>
              </a:solidFill>
            </a:endParaRPr>
          </a:p>
        </p:txBody>
      </p:sp>
      <p:sp>
        <p:nvSpPr>
          <p:cNvPr id="11" name="TextBox 10"/>
          <p:cNvSpPr txBox="1">
            <a:spLocks noGrp="1" noSelect="1" noRot="1" noMove="1" noResize="1" noEditPoints="1" noAdjustHandles="1" noChangeArrowheads="1" noChangeShapeType="1" noTextEdit="1"/>
          </p:cNvSpPr>
          <p:nvPr>
            <p:custDataLst>
              <p:tags r:id="rId6"/>
            </p:custDataLst>
          </p:nvPr>
        </p:nvSpPr>
        <p:spPr>
          <a:xfrm>
            <a:off x="4003864" y="6357550"/>
            <a:ext cx="1136273" cy="276999"/>
          </a:xfrm>
          <a:prstGeom prst="rect">
            <a:avLst/>
          </a:prstGeom>
          <a:noFill/>
        </p:spPr>
        <p:txBody>
          <a:bodyPr wrap="none" rtlCol="0">
            <a:spAutoFit/>
          </a:bodyPr>
          <a:lstStyle/>
          <a:p>
            <a:pPr algn="ctr"/>
            <a:r>
              <a:rPr lang="en-US" sz="1200" i="1" dirty="0" smtClean="0">
                <a:solidFill>
                  <a:schemeClr val="bg1"/>
                </a:solidFill>
              </a:rPr>
              <a:t>Copyright 2014</a:t>
            </a:r>
            <a:endParaRPr lang="en-CA" sz="1200" i="1" dirty="0">
              <a:solidFill>
                <a:schemeClr val="bg1"/>
              </a:solidFill>
            </a:endParaRPr>
          </a:p>
        </p:txBody>
      </p:sp>
    </p:spTree>
    <p:extLst>
      <p:ext uri="{BB962C8B-B14F-4D97-AF65-F5344CB8AC3E}">
        <p14:creationId xmlns:p14="http://schemas.microsoft.com/office/powerpoint/2010/main" val="23364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50" y="6477000"/>
            <a:ext cx="9152498" cy="381000"/>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5" name="Rectangle 4"/>
          <p:cNvSpPr/>
          <p:nvPr/>
        </p:nvSpPr>
        <p:spPr>
          <a:xfrm>
            <a:off x="990600" y="687943"/>
            <a:ext cx="7162800" cy="3170099"/>
          </a:xfrm>
          <a:prstGeom prst="rect">
            <a:avLst/>
          </a:prstGeom>
        </p:spPr>
        <p:txBody>
          <a:bodyPr wrap="square">
            <a:spAutoFit/>
          </a:bodyPr>
          <a:lstStyle/>
          <a:p>
            <a:pPr algn="ctr"/>
            <a:r>
              <a:rPr lang="en-CA" sz="4400" dirty="0" smtClean="0">
                <a:solidFill>
                  <a:schemeClr val="tx1">
                    <a:lumMod val="95000"/>
                    <a:lumOff val="5000"/>
                  </a:schemeClr>
                </a:solidFill>
              </a:rPr>
              <a:t>Discussion</a:t>
            </a:r>
          </a:p>
          <a:p>
            <a:pPr algn="ctr"/>
            <a:endParaRPr lang="en-US" sz="4400" dirty="0">
              <a:solidFill>
                <a:schemeClr val="tx1">
                  <a:lumMod val="95000"/>
                  <a:lumOff val="5000"/>
                </a:schemeClr>
              </a:solidFill>
            </a:endParaRPr>
          </a:p>
          <a:p>
            <a:pPr algn="ctr"/>
            <a:r>
              <a:rPr lang="en-CA" sz="2800" dirty="0"/>
              <a:t>Why was the move required</a:t>
            </a:r>
            <a:r>
              <a:rPr lang="en-CA" sz="2800" dirty="0" smtClean="0"/>
              <a:t>?</a:t>
            </a:r>
          </a:p>
          <a:p>
            <a:pPr algn="ctr"/>
            <a:r>
              <a:rPr lang="en-CA" sz="2800" dirty="0" smtClean="0"/>
              <a:t>  </a:t>
            </a:r>
            <a:endParaRPr lang="en-CA" sz="2800" dirty="0"/>
          </a:p>
          <a:p>
            <a:pPr algn="ctr"/>
            <a:r>
              <a:rPr lang="en-CA" sz="2800" dirty="0"/>
              <a:t>Which potential infection transmission risks were taken into consideration?</a:t>
            </a:r>
            <a:endParaRPr lang="en-CA" sz="2800" dirty="0">
              <a:solidFill>
                <a:schemeClr val="tx1">
                  <a:lumMod val="95000"/>
                  <a:lumOff val="5000"/>
                </a:schemeClr>
              </a:solidFill>
            </a:endParaRPr>
          </a:p>
        </p:txBody>
      </p:sp>
    </p:spTree>
    <p:extLst>
      <p:ext uri="{BB962C8B-B14F-4D97-AF65-F5344CB8AC3E}">
        <p14:creationId xmlns:p14="http://schemas.microsoft.com/office/powerpoint/2010/main" val="13243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Select="1" noRot="1" noMove="1" noResize="1" noEditPoints="1" noAdjustHandles="1" noChangeArrowheads="1" noChangeShapeType="1"/>
          </p:cNvPicPr>
          <p:nvPr>
            <p:custDataLst>
              <p:tags r:id="rId1"/>
            </p:custDataLst>
          </p:nvPr>
        </p:nvPicPr>
        <p:blipFill rotWithShape="1">
          <a:blip r:embed="rId7">
            <a:extLst>
              <a:ext uri="{28A0092B-C50C-407E-A947-70E740481C1C}">
                <a14:useLocalDpi xmlns:a14="http://schemas.microsoft.com/office/drawing/2010/main" val="0"/>
              </a:ext>
            </a:extLst>
          </a:blip>
          <a:srcRect t="1592"/>
          <a:stretch/>
        </p:blipFill>
        <p:spPr>
          <a:xfrm>
            <a:off x="-4249" y="-59267"/>
            <a:ext cx="9152497" cy="6929222"/>
          </a:xfrm>
          <a:prstGeom prst="rect">
            <a:avLst/>
          </a:prstGeom>
        </p:spPr>
      </p:pic>
      <p:sp>
        <p:nvSpPr>
          <p:cNvPr id="16" name="Rectangle 15"/>
          <p:cNvSpPr/>
          <p:nvPr/>
        </p:nvSpPr>
        <p:spPr>
          <a:xfrm>
            <a:off x="5137338" y="1196752"/>
            <a:ext cx="4010910" cy="2448272"/>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4800"/>
            <a:ext cx="2699792" cy="736508"/>
          </a:xfrm>
          <a:prstGeom prst="rect">
            <a:avLst/>
          </a:prstGeom>
        </p:spPr>
      </p:pic>
      <p:sp>
        <p:nvSpPr>
          <p:cNvPr id="12" name="TextBox 11"/>
          <p:cNvSpPr txBox="1"/>
          <p:nvPr/>
        </p:nvSpPr>
        <p:spPr>
          <a:xfrm>
            <a:off x="0" y="488388"/>
            <a:ext cx="2340449" cy="338554"/>
          </a:xfrm>
          <a:prstGeom prst="rect">
            <a:avLst/>
          </a:prstGeom>
          <a:noFill/>
        </p:spPr>
        <p:txBody>
          <a:bodyPr wrap="none" rtlCol="0">
            <a:spAutoFit/>
          </a:bodyPr>
          <a:lstStyle/>
          <a:p>
            <a:r>
              <a:rPr lang="en-CA" sz="1600" dirty="0">
                <a:solidFill>
                  <a:schemeClr val="bg1"/>
                </a:solidFill>
              </a:rPr>
              <a:t>ENGINEERING CONTROLS</a:t>
            </a:r>
            <a:endParaRPr lang="en-US" sz="1600" dirty="0">
              <a:solidFill>
                <a:schemeClr val="bg1"/>
              </a:solidFill>
              <a:latin typeface="+mj-lt"/>
            </a:endParaRPr>
          </a:p>
        </p:txBody>
      </p:sp>
      <p:sp>
        <p:nvSpPr>
          <p:cNvPr id="5" name="Rectangle 4"/>
          <p:cNvSpPr/>
          <p:nvPr/>
        </p:nvSpPr>
        <p:spPr>
          <a:xfrm>
            <a:off x="5364088" y="1397674"/>
            <a:ext cx="3672408" cy="2031325"/>
          </a:xfrm>
          <a:prstGeom prst="rect">
            <a:avLst/>
          </a:prstGeom>
        </p:spPr>
        <p:txBody>
          <a:bodyPr wrap="square">
            <a:spAutoFit/>
          </a:bodyPr>
          <a:lstStyle/>
          <a:p>
            <a:r>
              <a:rPr lang="en-CA" dirty="0">
                <a:solidFill>
                  <a:schemeClr val="bg1"/>
                </a:solidFill>
              </a:rPr>
              <a:t>Engineering Controls:</a:t>
            </a:r>
          </a:p>
          <a:p>
            <a:r>
              <a:rPr lang="en-CA" dirty="0">
                <a:solidFill>
                  <a:schemeClr val="bg1"/>
                </a:solidFill>
              </a:rPr>
              <a:t>are </a:t>
            </a:r>
            <a:r>
              <a:rPr lang="en-CA" b="1" dirty="0">
                <a:solidFill>
                  <a:schemeClr val="bg1"/>
                </a:solidFill>
              </a:rPr>
              <a:t>physical</a:t>
            </a:r>
            <a:r>
              <a:rPr lang="en-CA" dirty="0">
                <a:solidFill>
                  <a:schemeClr val="bg1"/>
                </a:solidFill>
              </a:rPr>
              <a:t> or </a:t>
            </a:r>
            <a:r>
              <a:rPr lang="en-CA" b="1" dirty="0">
                <a:solidFill>
                  <a:schemeClr val="bg1"/>
                </a:solidFill>
              </a:rPr>
              <a:t>mechanical </a:t>
            </a:r>
            <a:r>
              <a:rPr lang="en-CA" dirty="0">
                <a:solidFill>
                  <a:schemeClr val="bg1"/>
                </a:solidFill>
              </a:rPr>
              <a:t>measures put in place to help reduce the risk of infection to health care providers and/or to clients/patients/residents </a:t>
            </a:r>
          </a:p>
          <a:p>
            <a:r>
              <a:rPr lang="en-CA" dirty="0">
                <a:solidFill>
                  <a:schemeClr val="bg1"/>
                </a:solidFill>
              </a:rPr>
              <a:t>are not dependent on individuals to implement</a:t>
            </a:r>
          </a:p>
        </p:txBody>
      </p:sp>
      <p:sp>
        <p:nvSpPr>
          <p:cNvPr id="6" name="Rectangle 5"/>
          <p:cNvSpPr/>
          <p:nvPr/>
        </p:nvSpPr>
        <p:spPr>
          <a:xfrm>
            <a:off x="163454" y="3933056"/>
            <a:ext cx="2013540" cy="369332"/>
          </a:xfrm>
          <a:prstGeom prst="rect">
            <a:avLst/>
          </a:prstGeom>
          <a:solidFill>
            <a:schemeClr val="bg1"/>
          </a:solidFill>
        </p:spPr>
        <p:txBody>
          <a:bodyPr wrap="square">
            <a:spAutoFit/>
          </a:bodyPr>
          <a:lstStyle/>
          <a:p>
            <a:pPr algn="ctr"/>
            <a:r>
              <a:rPr lang="en-CA" dirty="0"/>
              <a:t>physical barriers</a:t>
            </a:r>
          </a:p>
        </p:txBody>
      </p:sp>
      <p:sp>
        <p:nvSpPr>
          <p:cNvPr id="11" name="Rectangle 10"/>
          <p:cNvSpPr/>
          <p:nvPr/>
        </p:nvSpPr>
        <p:spPr>
          <a:xfrm>
            <a:off x="2843808" y="1196752"/>
            <a:ext cx="2015748" cy="646331"/>
          </a:xfrm>
          <a:prstGeom prst="rect">
            <a:avLst/>
          </a:prstGeom>
          <a:solidFill>
            <a:schemeClr val="bg1"/>
          </a:solidFill>
        </p:spPr>
        <p:txBody>
          <a:bodyPr wrap="square">
            <a:spAutoFit/>
          </a:bodyPr>
          <a:lstStyle/>
          <a:p>
            <a:pPr algn="ctr"/>
            <a:r>
              <a:rPr lang="en-CA" dirty="0" smtClean="0"/>
              <a:t>hand hygiene equipment</a:t>
            </a:r>
            <a:endParaRPr lang="en-CA" dirty="0"/>
          </a:p>
        </p:txBody>
      </p:sp>
      <p:sp>
        <p:nvSpPr>
          <p:cNvPr id="14" name="Rectangle 13"/>
          <p:cNvSpPr/>
          <p:nvPr/>
        </p:nvSpPr>
        <p:spPr>
          <a:xfrm>
            <a:off x="830268" y="2494637"/>
            <a:ext cx="2013540" cy="646331"/>
          </a:xfrm>
          <a:prstGeom prst="rect">
            <a:avLst/>
          </a:prstGeom>
          <a:solidFill>
            <a:schemeClr val="bg1"/>
          </a:solidFill>
        </p:spPr>
        <p:txBody>
          <a:bodyPr wrap="square">
            <a:spAutoFit/>
          </a:bodyPr>
          <a:lstStyle/>
          <a:p>
            <a:pPr algn="ctr"/>
            <a:r>
              <a:rPr lang="en-CA" dirty="0"/>
              <a:t>point-of-care sharps containers</a:t>
            </a:r>
          </a:p>
        </p:txBody>
      </p:sp>
      <p:pic>
        <p:nvPicPr>
          <p:cNvPr id="17" name="Picture 16"/>
          <p:cNvPicPr>
            <a:picLocks noGrp="1" noSelect="1" noRot="1" noMove="1" noResize="1" noEditPoints="1" noAdjustHandles="1" noChangeArrowheads="1" noChangeShapeType="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2525521" y="2233706"/>
            <a:ext cx="1152686" cy="1152686"/>
          </a:xfrm>
          <a:prstGeom prst="rect">
            <a:avLst/>
          </a:prstGeom>
        </p:spPr>
      </p:pic>
      <p:pic>
        <p:nvPicPr>
          <p:cNvPr id="18" name="Picture 17"/>
          <p:cNvPicPr>
            <a:picLocks noGrp="1" noSelect="1" noRot="1" noMove="1" noResize="1" noEditPoints="1" noAdjustHandles="1" noChangeArrowheads="1" noChangeShapeType="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3203848" y="1784673"/>
            <a:ext cx="1152686" cy="1152686"/>
          </a:xfrm>
          <a:prstGeom prst="rect">
            <a:avLst/>
          </a:prstGeom>
        </p:spPr>
      </p:pic>
      <p:pic>
        <p:nvPicPr>
          <p:cNvPr id="19" name="Picture 18"/>
          <p:cNvPicPr>
            <a:picLocks noGrp="1" noSelect="1" noRot="1" noMove="1" noResize="1" noEditPoints="1" noAdjustHandles="1" noChangeArrowheads="1" noChangeShapeType="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1331640" y="3501008"/>
            <a:ext cx="1152686" cy="1152686"/>
          </a:xfrm>
          <a:prstGeom prst="rect">
            <a:avLst/>
          </a:prstGeom>
        </p:spPr>
      </p:pic>
    </p:spTree>
    <p:extLst>
      <p:ext uri="{BB962C8B-B14F-4D97-AF65-F5344CB8AC3E}">
        <p14:creationId xmlns:p14="http://schemas.microsoft.com/office/powerpoint/2010/main" val="161323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4249" y="0"/>
            <a:ext cx="9152497" cy="6858000"/>
          </a:xfrm>
          <a:prstGeom prst="rect">
            <a:avLst/>
          </a:prstGeom>
        </p:spPr>
      </p:pic>
      <p:sp>
        <p:nvSpPr>
          <p:cNvPr id="16" name="Rectangle 15"/>
          <p:cNvSpPr/>
          <p:nvPr/>
        </p:nvSpPr>
        <p:spPr>
          <a:xfrm>
            <a:off x="0" y="4797151"/>
            <a:ext cx="4010910" cy="1756627"/>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04800"/>
            <a:ext cx="3203848" cy="736508"/>
          </a:xfrm>
          <a:prstGeom prst="rect">
            <a:avLst/>
          </a:prstGeom>
        </p:spPr>
      </p:pic>
      <p:sp>
        <p:nvSpPr>
          <p:cNvPr id="12" name="TextBox 11"/>
          <p:cNvSpPr txBox="1"/>
          <p:nvPr/>
        </p:nvSpPr>
        <p:spPr>
          <a:xfrm>
            <a:off x="0" y="488388"/>
            <a:ext cx="2874057" cy="338554"/>
          </a:xfrm>
          <a:prstGeom prst="rect">
            <a:avLst/>
          </a:prstGeom>
          <a:noFill/>
        </p:spPr>
        <p:txBody>
          <a:bodyPr wrap="none" rtlCol="0">
            <a:spAutoFit/>
          </a:bodyPr>
          <a:lstStyle/>
          <a:p>
            <a:r>
              <a:rPr lang="en-CA" sz="1600" dirty="0" smtClean="0">
                <a:solidFill>
                  <a:schemeClr val="bg1"/>
                </a:solidFill>
              </a:rPr>
              <a:t>ENGINEERING CONTROLS: HVAC</a:t>
            </a:r>
            <a:endParaRPr lang="en-US" sz="1600" dirty="0">
              <a:solidFill>
                <a:schemeClr val="bg1"/>
              </a:solidFill>
            </a:endParaRPr>
          </a:p>
        </p:txBody>
      </p:sp>
      <p:sp>
        <p:nvSpPr>
          <p:cNvPr id="5" name="Rectangle 4"/>
          <p:cNvSpPr/>
          <p:nvPr/>
        </p:nvSpPr>
        <p:spPr>
          <a:xfrm>
            <a:off x="107504" y="4922584"/>
            <a:ext cx="3672408" cy="1477328"/>
          </a:xfrm>
          <a:prstGeom prst="rect">
            <a:avLst/>
          </a:prstGeom>
        </p:spPr>
        <p:txBody>
          <a:bodyPr wrap="square">
            <a:spAutoFit/>
          </a:bodyPr>
          <a:lstStyle/>
          <a:p>
            <a:r>
              <a:rPr lang="en-CA" dirty="0">
                <a:solidFill>
                  <a:schemeClr val="bg1"/>
                </a:solidFill>
              </a:rPr>
              <a:t>Heating, ventilation and air conditioning (HVAC) systems are used and monitored to control air flow and quality in health care settings. This helps prevent infection.</a:t>
            </a:r>
          </a:p>
        </p:txBody>
      </p:sp>
      <p:sp>
        <p:nvSpPr>
          <p:cNvPr id="14" name="Rectangle 13"/>
          <p:cNvSpPr/>
          <p:nvPr/>
        </p:nvSpPr>
        <p:spPr>
          <a:xfrm>
            <a:off x="7134708" y="1418322"/>
            <a:ext cx="2013540" cy="369332"/>
          </a:xfrm>
          <a:prstGeom prst="rect">
            <a:avLst/>
          </a:prstGeom>
          <a:solidFill>
            <a:schemeClr val="bg1"/>
          </a:solidFill>
        </p:spPr>
        <p:txBody>
          <a:bodyPr wrap="square">
            <a:spAutoFit/>
          </a:bodyPr>
          <a:lstStyle/>
          <a:p>
            <a:pPr algn="ctr"/>
            <a:r>
              <a:rPr lang="en-CA" dirty="0" smtClean="0">
                <a:solidFill>
                  <a:srgbClr val="C00000"/>
                </a:solidFill>
              </a:rPr>
              <a:t>Negative Pressure</a:t>
            </a:r>
            <a:endParaRPr lang="en-CA" dirty="0">
              <a:solidFill>
                <a:srgbClr val="C00000"/>
              </a:solidFill>
            </a:endParaRPr>
          </a:p>
        </p:txBody>
      </p:sp>
      <p:sp>
        <p:nvSpPr>
          <p:cNvPr id="3" name="Striped Right Arrow 2"/>
          <p:cNvSpPr>
            <a:spLocks noGrp="1" noSelect="1" noRot="1" noMove="1" noResize="1" noEditPoints="1" noAdjustHandles="1" noChangeArrowheads="1" noChangeShapeType="1" noTextEdit="1"/>
          </p:cNvSpPr>
          <p:nvPr>
            <p:custDataLst>
              <p:tags r:id="rId2"/>
            </p:custDataLst>
          </p:nvPr>
        </p:nvSpPr>
        <p:spPr>
          <a:xfrm rot="8093546">
            <a:off x="4763124" y="1640493"/>
            <a:ext cx="720081" cy="43204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
        <p:nvSpPr>
          <p:cNvPr id="20" name="Striped Right Arrow 19"/>
          <p:cNvSpPr>
            <a:spLocks noGrp="1" noSelect="1" noRot="1" noMove="1" noResize="1" noEditPoints="1" noAdjustHandles="1" noChangeArrowheads="1" noChangeShapeType="1" noTextEdit="1"/>
          </p:cNvSpPr>
          <p:nvPr>
            <p:custDataLst>
              <p:tags r:id="rId3"/>
            </p:custDataLst>
          </p:nvPr>
        </p:nvSpPr>
        <p:spPr>
          <a:xfrm rot="8093546">
            <a:off x="6131275" y="285166"/>
            <a:ext cx="720081" cy="43204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
        <p:nvSpPr>
          <p:cNvPr id="21" name="Striped Right Arrow 20"/>
          <p:cNvSpPr>
            <a:spLocks noGrp="1" noSelect="1" noRot="1" noMove="1" noResize="1" noEditPoints="1" noAdjustHandles="1" noChangeArrowheads="1" noChangeShapeType="1" noTextEdit="1"/>
          </p:cNvSpPr>
          <p:nvPr>
            <p:custDataLst>
              <p:tags r:id="rId4"/>
            </p:custDataLst>
          </p:nvPr>
        </p:nvSpPr>
        <p:spPr>
          <a:xfrm rot="8093546">
            <a:off x="5433402" y="988886"/>
            <a:ext cx="720081" cy="43204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
        <p:nvSpPr>
          <p:cNvPr id="10" name="Bent-Up Arrow 9"/>
          <p:cNvSpPr>
            <a:spLocks noGrp="1" noSelect="1" noRot="1" noMove="1" noResize="1" noEditPoints="1" noAdjustHandles="1" noChangeArrowheads="1" noChangeShapeType="1" noTextEdit="1"/>
          </p:cNvSpPr>
          <p:nvPr>
            <p:custDataLst>
              <p:tags r:id="rId5"/>
            </p:custDataLst>
          </p:nvPr>
        </p:nvSpPr>
        <p:spPr>
          <a:xfrm rot="8236799">
            <a:off x="4102066" y="2394097"/>
            <a:ext cx="939864" cy="864096"/>
          </a:xfrm>
          <a:prstGeom prst="bentUpArrow">
            <a:avLst>
              <a:gd name="adj1" fmla="val 28820"/>
              <a:gd name="adj2" fmla="val 25000"/>
              <a:gd name="adj3" fmla="val 25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Striped Right Arrow 21"/>
          <p:cNvSpPr>
            <a:spLocks noGrp="1" noSelect="1" noRot="1" noMove="1" noResize="1" noEditPoints="1" noAdjustHandles="1" noChangeArrowheads="1" noChangeShapeType="1" noTextEdit="1"/>
          </p:cNvSpPr>
          <p:nvPr>
            <p:custDataLst>
              <p:tags r:id="rId6"/>
            </p:custDataLst>
          </p:nvPr>
        </p:nvSpPr>
        <p:spPr>
          <a:xfrm rot="2618454">
            <a:off x="5573684" y="4374396"/>
            <a:ext cx="720081" cy="43204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Tree>
    <p:extLst>
      <p:ext uri="{BB962C8B-B14F-4D97-AF65-F5344CB8AC3E}">
        <p14:creationId xmlns:p14="http://schemas.microsoft.com/office/powerpoint/2010/main" val="154314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4249" y="0"/>
            <a:ext cx="9152497" cy="6858000"/>
          </a:xfrm>
          <a:prstGeom prst="rect">
            <a:avLst/>
          </a:prstGeom>
        </p:spPr>
      </p:pic>
      <p:sp>
        <p:nvSpPr>
          <p:cNvPr id="16" name="Rectangle 15"/>
          <p:cNvSpPr/>
          <p:nvPr/>
        </p:nvSpPr>
        <p:spPr>
          <a:xfrm>
            <a:off x="0" y="4797151"/>
            <a:ext cx="4010910" cy="1756627"/>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04800"/>
            <a:ext cx="3275856" cy="736508"/>
          </a:xfrm>
          <a:prstGeom prst="rect">
            <a:avLst/>
          </a:prstGeom>
        </p:spPr>
      </p:pic>
      <p:sp>
        <p:nvSpPr>
          <p:cNvPr id="12" name="TextBox 11"/>
          <p:cNvSpPr txBox="1"/>
          <p:nvPr/>
        </p:nvSpPr>
        <p:spPr>
          <a:xfrm>
            <a:off x="0" y="488388"/>
            <a:ext cx="2874057" cy="338554"/>
          </a:xfrm>
          <a:prstGeom prst="rect">
            <a:avLst/>
          </a:prstGeom>
          <a:noFill/>
        </p:spPr>
        <p:txBody>
          <a:bodyPr wrap="none" rtlCol="0">
            <a:spAutoFit/>
          </a:bodyPr>
          <a:lstStyle/>
          <a:p>
            <a:r>
              <a:rPr lang="en-CA" sz="1600" dirty="0" smtClean="0">
                <a:solidFill>
                  <a:schemeClr val="bg1"/>
                </a:solidFill>
              </a:rPr>
              <a:t>ENGINEERING CONTROLS: HVAC</a:t>
            </a:r>
            <a:endParaRPr lang="en-US" sz="1600" dirty="0">
              <a:solidFill>
                <a:schemeClr val="bg1"/>
              </a:solidFill>
            </a:endParaRPr>
          </a:p>
        </p:txBody>
      </p:sp>
      <p:sp>
        <p:nvSpPr>
          <p:cNvPr id="5" name="Rectangle 4"/>
          <p:cNvSpPr/>
          <p:nvPr/>
        </p:nvSpPr>
        <p:spPr>
          <a:xfrm>
            <a:off x="107504" y="4922584"/>
            <a:ext cx="3672408" cy="1477328"/>
          </a:xfrm>
          <a:prstGeom prst="rect">
            <a:avLst/>
          </a:prstGeom>
        </p:spPr>
        <p:txBody>
          <a:bodyPr wrap="square">
            <a:spAutoFit/>
          </a:bodyPr>
          <a:lstStyle/>
          <a:p>
            <a:r>
              <a:rPr lang="en-CA" dirty="0">
                <a:solidFill>
                  <a:schemeClr val="bg1"/>
                </a:solidFill>
              </a:rPr>
              <a:t>Heating, ventilation and air conditioning (HVAC) systems are used and monitored to control air flow and quality in health care settings. This helps prevent infection.</a:t>
            </a:r>
          </a:p>
        </p:txBody>
      </p:sp>
      <p:sp>
        <p:nvSpPr>
          <p:cNvPr id="6" name="Rectangle 5"/>
          <p:cNvSpPr/>
          <p:nvPr/>
        </p:nvSpPr>
        <p:spPr>
          <a:xfrm>
            <a:off x="7134708" y="2083665"/>
            <a:ext cx="2013540" cy="369332"/>
          </a:xfrm>
          <a:prstGeom prst="rect">
            <a:avLst/>
          </a:prstGeom>
          <a:solidFill>
            <a:schemeClr val="bg1"/>
          </a:solidFill>
        </p:spPr>
        <p:txBody>
          <a:bodyPr wrap="square">
            <a:spAutoFit/>
          </a:bodyPr>
          <a:lstStyle/>
          <a:p>
            <a:pPr algn="ctr"/>
            <a:r>
              <a:rPr lang="en-CA" dirty="0" smtClean="0">
                <a:solidFill>
                  <a:srgbClr val="92D050"/>
                </a:solidFill>
              </a:rPr>
              <a:t>Positive Pressure</a:t>
            </a:r>
            <a:endParaRPr lang="en-CA" dirty="0">
              <a:solidFill>
                <a:srgbClr val="92D050"/>
              </a:solidFill>
            </a:endParaRPr>
          </a:p>
        </p:txBody>
      </p:sp>
      <p:sp>
        <p:nvSpPr>
          <p:cNvPr id="3" name="Striped Right Arrow 2"/>
          <p:cNvSpPr>
            <a:spLocks noGrp="1" noSelect="1" noRot="1" noMove="1" noResize="1" noEditPoints="1" noAdjustHandles="1" noChangeArrowheads="1" noChangeShapeType="1" noTextEdit="1"/>
          </p:cNvSpPr>
          <p:nvPr>
            <p:custDataLst>
              <p:tags r:id="rId2"/>
            </p:custDataLst>
          </p:nvPr>
        </p:nvSpPr>
        <p:spPr>
          <a:xfrm rot="18906454" flipV="1">
            <a:off x="4763124" y="1640493"/>
            <a:ext cx="720081" cy="432048"/>
          </a:xfrm>
          <a:prstGeom prst="striped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
        <p:nvSpPr>
          <p:cNvPr id="20" name="Striped Right Arrow 19"/>
          <p:cNvSpPr>
            <a:spLocks noGrp="1" noSelect="1" noRot="1" noMove="1" noResize="1" noEditPoints="1" noAdjustHandles="1" noChangeArrowheads="1" noChangeShapeType="1" noTextEdit="1"/>
          </p:cNvSpPr>
          <p:nvPr>
            <p:custDataLst>
              <p:tags r:id="rId3"/>
            </p:custDataLst>
          </p:nvPr>
        </p:nvSpPr>
        <p:spPr>
          <a:xfrm rot="18893546">
            <a:off x="6131275" y="285166"/>
            <a:ext cx="720081" cy="432048"/>
          </a:xfrm>
          <a:prstGeom prst="striped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
        <p:nvSpPr>
          <p:cNvPr id="21" name="Striped Right Arrow 20"/>
          <p:cNvSpPr>
            <a:spLocks noGrp="1" noSelect="1" noRot="1" noMove="1" noResize="1" noEditPoints="1" noAdjustHandles="1" noChangeArrowheads="1" noChangeShapeType="1" noTextEdit="1"/>
          </p:cNvSpPr>
          <p:nvPr>
            <p:custDataLst>
              <p:tags r:id="rId4"/>
            </p:custDataLst>
          </p:nvPr>
        </p:nvSpPr>
        <p:spPr>
          <a:xfrm rot="18906454" flipV="1">
            <a:off x="5433402" y="988886"/>
            <a:ext cx="720081" cy="432048"/>
          </a:xfrm>
          <a:prstGeom prst="striped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
        <p:nvSpPr>
          <p:cNvPr id="10" name="Bent-Up Arrow 9"/>
          <p:cNvSpPr>
            <a:spLocks noGrp="1" noSelect="1" noRot="1" noMove="1" noResize="1" noEditPoints="1" noAdjustHandles="1" noChangeArrowheads="1" noChangeShapeType="1" noTextEdit="1"/>
          </p:cNvSpPr>
          <p:nvPr>
            <p:custDataLst>
              <p:tags r:id="rId5"/>
            </p:custDataLst>
          </p:nvPr>
        </p:nvSpPr>
        <p:spPr>
          <a:xfrm rot="2687985" flipH="1">
            <a:off x="4102066" y="2394097"/>
            <a:ext cx="939864" cy="864096"/>
          </a:xfrm>
          <a:prstGeom prst="bentUpArrow">
            <a:avLst>
              <a:gd name="adj1" fmla="val 28820"/>
              <a:gd name="adj2" fmla="val 25000"/>
              <a:gd name="adj3" fmla="val 25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Striped Right Arrow 21"/>
          <p:cNvSpPr>
            <a:spLocks noGrp="1" noSelect="1" noRot="1" noMove="1" noResize="1" noEditPoints="1" noAdjustHandles="1" noChangeArrowheads="1" noChangeShapeType="1" noTextEdit="1"/>
          </p:cNvSpPr>
          <p:nvPr>
            <p:custDataLst>
              <p:tags r:id="rId6"/>
            </p:custDataLst>
          </p:nvPr>
        </p:nvSpPr>
        <p:spPr>
          <a:xfrm rot="13191227">
            <a:off x="5573684" y="4374396"/>
            <a:ext cx="720081" cy="432048"/>
          </a:xfrm>
          <a:prstGeom prst="striped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Tree>
    <p:extLst>
      <p:ext uri="{BB962C8B-B14F-4D97-AF65-F5344CB8AC3E}">
        <p14:creationId xmlns:p14="http://schemas.microsoft.com/office/powerpoint/2010/main" val="293925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5">
            <a:extLst>
              <a:ext uri="{28A0092B-C50C-407E-A947-70E740481C1C}">
                <a14:useLocalDpi xmlns:a14="http://schemas.microsoft.com/office/drawing/2010/main" val="0"/>
              </a:ext>
            </a:extLst>
          </a:blip>
          <a:srcRect b="4610"/>
          <a:stretch/>
        </p:blipFill>
        <p:spPr>
          <a:xfrm>
            <a:off x="-4249" y="0"/>
            <a:ext cx="9152497" cy="6858000"/>
          </a:xfrm>
          <a:prstGeom prst="rect">
            <a:avLst/>
          </a:prstGeom>
        </p:spPr>
      </p:pic>
      <p:sp>
        <p:nvSpPr>
          <p:cNvPr id="16" name="Rectangle 15"/>
          <p:cNvSpPr/>
          <p:nvPr/>
        </p:nvSpPr>
        <p:spPr>
          <a:xfrm>
            <a:off x="-4249" y="2852936"/>
            <a:ext cx="9156715" cy="3672408"/>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4800"/>
            <a:ext cx="3275856" cy="736508"/>
          </a:xfrm>
          <a:prstGeom prst="rect">
            <a:avLst/>
          </a:prstGeom>
        </p:spPr>
      </p:pic>
      <p:sp>
        <p:nvSpPr>
          <p:cNvPr id="12" name="TextBox 11"/>
          <p:cNvSpPr txBox="1"/>
          <p:nvPr/>
        </p:nvSpPr>
        <p:spPr>
          <a:xfrm>
            <a:off x="0" y="488388"/>
            <a:ext cx="2874057" cy="338554"/>
          </a:xfrm>
          <a:prstGeom prst="rect">
            <a:avLst/>
          </a:prstGeom>
          <a:noFill/>
        </p:spPr>
        <p:txBody>
          <a:bodyPr wrap="none" rtlCol="0">
            <a:spAutoFit/>
          </a:bodyPr>
          <a:lstStyle/>
          <a:p>
            <a:r>
              <a:rPr lang="en-CA" sz="1600" dirty="0">
                <a:solidFill>
                  <a:schemeClr val="bg1"/>
                </a:solidFill>
              </a:rPr>
              <a:t>ENGINEERING </a:t>
            </a:r>
            <a:r>
              <a:rPr lang="en-CA" sz="1600" dirty="0" smtClean="0">
                <a:solidFill>
                  <a:schemeClr val="bg1"/>
                </a:solidFill>
              </a:rPr>
              <a:t>CONTROLS: HVAC</a:t>
            </a:r>
            <a:endParaRPr lang="en-US" sz="1600" dirty="0">
              <a:solidFill>
                <a:schemeClr val="bg1"/>
              </a:solidFill>
              <a:latin typeface="+mj-lt"/>
            </a:endParaRPr>
          </a:p>
        </p:txBody>
      </p:sp>
      <p:sp>
        <p:nvSpPr>
          <p:cNvPr id="5" name="Rectangle 4"/>
          <p:cNvSpPr/>
          <p:nvPr/>
        </p:nvSpPr>
        <p:spPr>
          <a:xfrm>
            <a:off x="5940152" y="912570"/>
            <a:ext cx="3024336" cy="1754326"/>
          </a:xfrm>
          <a:prstGeom prst="rect">
            <a:avLst/>
          </a:prstGeom>
        </p:spPr>
        <p:txBody>
          <a:bodyPr wrap="square">
            <a:spAutoFit/>
          </a:bodyPr>
          <a:lstStyle/>
          <a:p>
            <a:r>
              <a:rPr lang="en-CA" dirty="0">
                <a:solidFill>
                  <a:schemeClr val="tx1">
                    <a:lumMod val="95000"/>
                    <a:lumOff val="5000"/>
                  </a:schemeClr>
                </a:solidFill>
              </a:rPr>
              <a:t>Home health care and other community providers, as well as paramedics who are not in a health care facility may have limited control of the HVAC in their workplace environment.</a:t>
            </a:r>
          </a:p>
        </p:txBody>
      </p:sp>
      <p:sp>
        <p:nvSpPr>
          <p:cNvPr id="4" name="Rectangle 3"/>
          <p:cNvSpPr/>
          <p:nvPr/>
        </p:nvSpPr>
        <p:spPr>
          <a:xfrm>
            <a:off x="323528" y="2921169"/>
            <a:ext cx="6030416" cy="369332"/>
          </a:xfrm>
          <a:prstGeom prst="rect">
            <a:avLst/>
          </a:prstGeom>
        </p:spPr>
        <p:txBody>
          <a:bodyPr wrap="square">
            <a:spAutoFit/>
          </a:bodyPr>
          <a:lstStyle/>
          <a:p>
            <a:r>
              <a:rPr lang="en-CA" dirty="0">
                <a:solidFill>
                  <a:schemeClr val="bg1"/>
                </a:solidFill>
              </a:rPr>
              <a:t>Which of the following alternatives should you consider?</a:t>
            </a:r>
          </a:p>
        </p:txBody>
      </p:sp>
      <p:pic>
        <p:nvPicPr>
          <p:cNvPr id="6" name="Picture 5"/>
          <p:cNvPicPr>
            <a:picLocks noGrp="1" noSelect="1" noRot="1" noMove="1" noResize="1" noEditPoints="1" noAdjustHandles="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717446" y="3429000"/>
            <a:ext cx="7704856" cy="2118539"/>
          </a:xfrm>
          <a:prstGeom prst="rect">
            <a:avLst/>
          </a:prstGeom>
        </p:spPr>
      </p:pic>
      <p:sp>
        <p:nvSpPr>
          <p:cNvPr id="7" name="Rectangle 6"/>
          <p:cNvSpPr/>
          <p:nvPr/>
        </p:nvSpPr>
        <p:spPr>
          <a:xfrm>
            <a:off x="628494" y="5532206"/>
            <a:ext cx="2486402" cy="646331"/>
          </a:xfrm>
          <a:prstGeom prst="rect">
            <a:avLst/>
          </a:prstGeom>
        </p:spPr>
        <p:txBody>
          <a:bodyPr wrap="square">
            <a:spAutoFit/>
          </a:bodyPr>
          <a:lstStyle/>
          <a:p>
            <a:r>
              <a:rPr lang="en-CA" dirty="0">
                <a:solidFill>
                  <a:schemeClr val="bg1"/>
                </a:solidFill>
              </a:rPr>
              <a:t>Opening or closing a window or door</a:t>
            </a:r>
          </a:p>
        </p:txBody>
      </p:sp>
      <p:sp>
        <p:nvSpPr>
          <p:cNvPr id="13" name="Rectangle 12"/>
          <p:cNvSpPr/>
          <p:nvPr/>
        </p:nvSpPr>
        <p:spPr>
          <a:xfrm>
            <a:off x="3438128" y="5571507"/>
            <a:ext cx="2286000" cy="923330"/>
          </a:xfrm>
          <a:prstGeom prst="rect">
            <a:avLst/>
          </a:prstGeom>
        </p:spPr>
        <p:txBody>
          <a:bodyPr wrap="square">
            <a:spAutoFit/>
          </a:bodyPr>
          <a:lstStyle/>
          <a:p>
            <a:r>
              <a:rPr lang="en-CA" dirty="0">
                <a:solidFill>
                  <a:schemeClr val="bg1"/>
                </a:solidFill>
              </a:rPr>
              <a:t>Contacting your supervisor to discuss situations</a:t>
            </a:r>
          </a:p>
        </p:txBody>
      </p:sp>
      <p:sp>
        <p:nvSpPr>
          <p:cNvPr id="14" name="Rectangle 13"/>
          <p:cNvSpPr/>
          <p:nvPr/>
        </p:nvSpPr>
        <p:spPr>
          <a:xfrm>
            <a:off x="6228184" y="5571507"/>
            <a:ext cx="2322512" cy="646331"/>
          </a:xfrm>
          <a:prstGeom prst="rect">
            <a:avLst/>
          </a:prstGeom>
        </p:spPr>
        <p:txBody>
          <a:bodyPr wrap="square">
            <a:spAutoFit/>
          </a:bodyPr>
          <a:lstStyle/>
          <a:p>
            <a:r>
              <a:rPr lang="en-CA" dirty="0">
                <a:solidFill>
                  <a:schemeClr val="bg1"/>
                </a:solidFill>
              </a:rPr>
              <a:t>Choosing alternate ways of providing care</a:t>
            </a:r>
          </a:p>
        </p:txBody>
      </p:sp>
    </p:spTree>
    <p:extLst>
      <p:ext uri="{BB962C8B-B14F-4D97-AF65-F5344CB8AC3E}">
        <p14:creationId xmlns:p14="http://schemas.microsoft.com/office/powerpoint/2010/main" val="224493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6908" y="-13321"/>
            <a:ext cx="9169374" cy="6804309"/>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5220072" cy="736508"/>
          </a:xfrm>
          <a:prstGeom prst="rect">
            <a:avLst/>
          </a:prstGeom>
        </p:spPr>
      </p:pic>
      <p:sp>
        <p:nvSpPr>
          <p:cNvPr id="12" name="TextBox 11"/>
          <p:cNvSpPr txBox="1"/>
          <p:nvPr/>
        </p:nvSpPr>
        <p:spPr>
          <a:xfrm>
            <a:off x="0" y="488388"/>
            <a:ext cx="4822859" cy="584775"/>
          </a:xfrm>
          <a:prstGeom prst="rect">
            <a:avLst/>
          </a:prstGeom>
          <a:noFill/>
        </p:spPr>
        <p:txBody>
          <a:bodyPr wrap="none" rtlCol="0">
            <a:spAutoFit/>
          </a:bodyPr>
          <a:lstStyle/>
          <a:p>
            <a:r>
              <a:rPr lang="en-CA" sz="1600" dirty="0">
                <a:solidFill>
                  <a:schemeClr val="bg1"/>
                </a:solidFill>
              </a:rPr>
              <a:t>ENGINEERING </a:t>
            </a:r>
            <a:r>
              <a:rPr lang="en-CA" sz="1600" dirty="0" smtClean="0">
                <a:solidFill>
                  <a:schemeClr val="bg1"/>
                </a:solidFill>
              </a:rPr>
              <a:t>CONTROLS: </a:t>
            </a:r>
            <a:r>
              <a:rPr lang="en-CA" sz="1600" dirty="0">
                <a:solidFill>
                  <a:schemeClr val="bg1"/>
                </a:solidFill>
              </a:rPr>
              <a:t>HAND HYGIENE EQUIPMENT</a:t>
            </a:r>
          </a:p>
          <a:p>
            <a:endParaRPr lang="en-US" sz="1600" dirty="0">
              <a:solidFill>
                <a:schemeClr val="bg1"/>
              </a:solidFill>
              <a:latin typeface="+mj-lt"/>
            </a:endParaRPr>
          </a:p>
        </p:txBody>
      </p:sp>
      <p:sp>
        <p:nvSpPr>
          <p:cNvPr id="5" name="Rectangle 4"/>
          <p:cNvSpPr/>
          <p:nvPr/>
        </p:nvSpPr>
        <p:spPr>
          <a:xfrm>
            <a:off x="5940152" y="912570"/>
            <a:ext cx="3024336" cy="3416320"/>
          </a:xfrm>
          <a:prstGeom prst="rect">
            <a:avLst/>
          </a:prstGeom>
        </p:spPr>
        <p:txBody>
          <a:bodyPr wrap="square">
            <a:spAutoFit/>
          </a:bodyPr>
          <a:lstStyle/>
          <a:p>
            <a:r>
              <a:rPr lang="en-CA" dirty="0"/>
              <a:t>Physical barriers include:</a:t>
            </a:r>
          </a:p>
          <a:p>
            <a:endParaRPr lang="en-CA" dirty="0"/>
          </a:p>
          <a:p>
            <a:r>
              <a:rPr lang="en-CA" dirty="0"/>
              <a:t>curtains placed between beds </a:t>
            </a:r>
          </a:p>
          <a:p>
            <a:r>
              <a:rPr lang="en-CA" dirty="0"/>
              <a:t>glass or acrylic barriers and windows in reception areas and ambulances  </a:t>
            </a:r>
          </a:p>
          <a:p>
            <a:endParaRPr lang="en-CA" dirty="0"/>
          </a:p>
          <a:p>
            <a:r>
              <a:rPr lang="en-CA" dirty="0"/>
              <a:t>Physical barriers prevent the risk of transmission of infectious droplets between one person and another.   </a:t>
            </a:r>
          </a:p>
          <a:p>
            <a:endParaRPr lang="en-CA" dirty="0"/>
          </a:p>
        </p:txBody>
      </p:sp>
    </p:spTree>
    <p:extLst>
      <p:ext uri="{BB962C8B-B14F-4D97-AF65-F5344CB8AC3E}">
        <p14:creationId xmlns:p14="http://schemas.microsoft.com/office/powerpoint/2010/main" val="192597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Grp="1" noSelect="1" noRot="1" noMove="1" noResize="1" noEditPoints="1" noAdjustHandles="1" noChangeArrowheads="1" noChangeShapeType="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61"/>
            <a:ext cx="9144000" cy="6832600"/>
          </a:xfrm>
          <a:prstGeom prst="rect">
            <a:avLst/>
          </a:prstGeom>
        </p:spPr>
      </p:pic>
      <p:sp>
        <p:nvSpPr>
          <p:cNvPr id="17" name="Rectangle 16"/>
          <p:cNvSpPr/>
          <p:nvPr/>
        </p:nvSpPr>
        <p:spPr>
          <a:xfrm>
            <a:off x="5724128" y="1340768"/>
            <a:ext cx="3428338" cy="1613206"/>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4800"/>
            <a:ext cx="5220072" cy="736508"/>
          </a:xfrm>
          <a:prstGeom prst="rect">
            <a:avLst/>
          </a:prstGeom>
        </p:spPr>
      </p:pic>
      <p:sp>
        <p:nvSpPr>
          <p:cNvPr id="12" name="TextBox 11"/>
          <p:cNvSpPr txBox="1"/>
          <p:nvPr/>
        </p:nvSpPr>
        <p:spPr>
          <a:xfrm>
            <a:off x="0" y="488388"/>
            <a:ext cx="4822859" cy="338554"/>
          </a:xfrm>
          <a:prstGeom prst="rect">
            <a:avLst/>
          </a:prstGeom>
          <a:noFill/>
        </p:spPr>
        <p:txBody>
          <a:bodyPr wrap="none" rtlCol="0">
            <a:spAutoFit/>
          </a:bodyPr>
          <a:lstStyle/>
          <a:p>
            <a:r>
              <a:rPr lang="en-CA" sz="1600" dirty="0">
                <a:solidFill>
                  <a:schemeClr val="bg1"/>
                </a:solidFill>
              </a:rPr>
              <a:t>ENGINEERING </a:t>
            </a:r>
            <a:r>
              <a:rPr lang="en-CA" sz="1600" dirty="0" smtClean="0">
                <a:solidFill>
                  <a:schemeClr val="bg1"/>
                </a:solidFill>
              </a:rPr>
              <a:t>CONTROLS: </a:t>
            </a:r>
            <a:r>
              <a:rPr lang="en-CA" sz="1600" dirty="0">
                <a:solidFill>
                  <a:schemeClr val="bg1"/>
                </a:solidFill>
              </a:rPr>
              <a:t>HAND HYGIENE EQUIPMENT</a:t>
            </a:r>
          </a:p>
        </p:txBody>
      </p:sp>
      <p:sp>
        <p:nvSpPr>
          <p:cNvPr id="5" name="Rectangle 4"/>
          <p:cNvSpPr/>
          <p:nvPr/>
        </p:nvSpPr>
        <p:spPr>
          <a:xfrm>
            <a:off x="5940152" y="1502437"/>
            <a:ext cx="3208096" cy="1200329"/>
          </a:xfrm>
          <a:prstGeom prst="rect">
            <a:avLst/>
          </a:prstGeom>
          <a:noFill/>
        </p:spPr>
        <p:txBody>
          <a:bodyPr wrap="square">
            <a:spAutoFit/>
          </a:bodyPr>
          <a:lstStyle/>
          <a:p>
            <a:r>
              <a:rPr lang="en-CA" b="1" dirty="0">
                <a:solidFill>
                  <a:schemeClr val="bg1"/>
                </a:solidFill>
              </a:rPr>
              <a:t>Hand hygiene equipment</a:t>
            </a:r>
            <a:r>
              <a:rPr lang="en-CA" dirty="0">
                <a:solidFill>
                  <a:schemeClr val="bg1"/>
                </a:solidFill>
              </a:rPr>
              <a:t> built into the facility includes</a:t>
            </a:r>
            <a:r>
              <a:rPr lang="en-CA" dirty="0" smtClean="0">
                <a:solidFill>
                  <a:schemeClr val="bg1"/>
                </a:solidFill>
              </a:rPr>
              <a:t>:</a:t>
            </a:r>
          </a:p>
          <a:p>
            <a:r>
              <a:rPr lang="en-CA" dirty="0">
                <a:solidFill>
                  <a:schemeClr val="bg1"/>
                </a:solidFill>
              </a:rPr>
              <a:t>point-of-care alcohol-based hand rub (ABHR) </a:t>
            </a:r>
          </a:p>
        </p:txBody>
      </p:sp>
      <p:sp>
        <p:nvSpPr>
          <p:cNvPr id="11" name="Rectangle 10"/>
          <p:cNvSpPr/>
          <p:nvPr/>
        </p:nvSpPr>
        <p:spPr>
          <a:xfrm>
            <a:off x="2862064" y="2996952"/>
            <a:ext cx="2225450" cy="923330"/>
          </a:xfrm>
          <a:prstGeom prst="rect">
            <a:avLst/>
          </a:prstGeom>
          <a:solidFill>
            <a:schemeClr val="bg1"/>
          </a:solidFill>
        </p:spPr>
        <p:txBody>
          <a:bodyPr wrap="square">
            <a:spAutoFit/>
          </a:bodyPr>
          <a:lstStyle/>
          <a:p>
            <a:r>
              <a:rPr lang="en-CA" dirty="0"/>
              <a:t>point-of-care alcohol-based hand rub (ABHR) </a:t>
            </a:r>
          </a:p>
        </p:txBody>
      </p:sp>
      <p:pic>
        <p:nvPicPr>
          <p:cNvPr id="18" name="Picture 17"/>
          <p:cNvPicPr>
            <a:picLocks noGrp="1" noSelect="1" noRot="1" noMove="1" noResize="1" noEditPoints="1" noAdjustHandles="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1526222" y="1295498"/>
            <a:ext cx="1494470" cy="1494470"/>
          </a:xfrm>
          <a:prstGeom prst="rect">
            <a:avLst/>
          </a:prstGeom>
        </p:spPr>
      </p:pic>
    </p:spTree>
    <p:extLst>
      <p:ext uri="{BB962C8B-B14F-4D97-AF65-F5344CB8AC3E}">
        <p14:creationId xmlns:p14="http://schemas.microsoft.com/office/powerpoint/2010/main" val="219123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3424" y="-8134"/>
            <a:ext cx="5512353" cy="6918952"/>
          </a:xfrm>
          <a:prstGeom prst="rect">
            <a:avLst/>
          </a:prstGeom>
        </p:spPr>
      </p:pic>
      <p:sp>
        <p:nvSpPr>
          <p:cNvPr id="17" name="Rectangle 16"/>
          <p:cNvSpPr/>
          <p:nvPr/>
        </p:nvSpPr>
        <p:spPr>
          <a:xfrm>
            <a:off x="5364088" y="-8134"/>
            <a:ext cx="3788378" cy="6533477"/>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4800"/>
            <a:ext cx="5940152" cy="736508"/>
          </a:xfrm>
          <a:prstGeom prst="rect">
            <a:avLst/>
          </a:prstGeom>
        </p:spPr>
      </p:pic>
      <p:sp>
        <p:nvSpPr>
          <p:cNvPr id="12" name="TextBox 11"/>
          <p:cNvSpPr txBox="1"/>
          <p:nvPr/>
        </p:nvSpPr>
        <p:spPr>
          <a:xfrm>
            <a:off x="0" y="488388"/>
            <a:ext cx="5617885" cy="338554"/>
          </a:xfrm>
          <a:prstGeom prst="rect">
            <a:avLst/>
          </a:prstGeom>
          <a:noFill/>
        </p:spPr>
        <p:txBody>
          <a:bodyPr wrap="none" rtlCol="0">
            <a:spAutoFit/>
          </a:bodyPr>
          <a:lstStyle/>
          <a:p>
            <a:r>
              <a:rPr lang="en-CA" sz="1600" dirty="0">
                <a:solidFill>
                  <a:schemeClr val="bg1"/>
                </a:solidFill>
              </a:rPr>
              <a:t>ENGINEERING </a:t>
            </a:r>
            <a:r>
              <a:rPr lang="en-CA" sz="1600" dirty="0" smtClean="0">
                <a:solidFill>
                  <a:schemeClr val="bg1"/>
                </a:solidFill>
              </a:rPr>
              <a:t>CONTROLS: </a:t>
            </a:r>
            <a:r>
              <a:rPr lang="en-CA" sz="1600" dirty="0">
                <a:solidFill>
                  <a:schemeClr val="bg1"/>
                </a:solidFill>
              </a:rPr>
              <a:t>POINT-OF-CARE SHARPS CONTAINERS</a:t>
            </a:r>
          </a:p>
        </p:txBody>
      </p:sp>
      <p:sp>
        <p:nvSpPr>
          <p:cNvPr id="5" name="Rectangle 4"/>
          <p:cNvSpPr/>
          <p:nvPr/>
        </p:nvSpPr>
        <p:spPr>
          <a:xfrm>
            <a:off x="5642945" y="1502437"/>
            <a:ext cx="3393551" cy="2862322"/>
          </a:xfrm>
          <a:prstGeom prst="rect">
            <a:avLst/>
          </a:prstGeom>
          <a:noFill/>
        </p:spPr>
        <p:txBody>
          <a:bodyPr wrap="square">
            <a:spAutoFit/>
          </a:bodyPr>
          <a:lstStyle/>
          <a:p>
            <a:r>
              <a:rPr lang="en-CA" dirty="0">
                <a:solidFill>
                  <a:schemeClr val="bg1"/>
                </a:solidFill>
              </a:rPr>
              <a:t>Sharps containers need to be:</a:t>
            </a:r>
          </a:p>
          <a:p>
            <a:r>
              <a:rPr lang="en-CA" dirty="0">
                <a:solidFill>
                  <a:schemeClr val="bg1"/>
                </a:solidFill>
              </a:rPr>
              <a:t>puncture-resistant</a:t>
            </a:r>
          </a:p>
          <a:p>
            <a:r>
              <a:rPr lang="en-CA" dirty="0">
                <a:solidFill>
                  <a:schemeClr val="bg1"/>
                </a:solidFill>
              </a:rPr>
              <a:t>installed at </a:t>
            </a:r>
            <a:r>
              <a:rPr lang="en-CA" dirty="0" smtClean="0">
                <a:solidFill>
                  <a:schemeClr val="bg1"/>
                </a:solidFill>
              </a:rPr>
              <a:t>point-of-care</a:t>
            </a:r>
          </a:p>
          <a:p>
            <a:r>
              <a:rPr lang="en-CA" dirty="0">
                <a:solidFill>
                  <a:schemeClr val="bg1"/>
                </a:solidFill>
              </a:rPr>
              <a:t>Home/Emergency Services (ES) need to:</a:t>
            </a:r>
          </a:p>
          <a:p>
            <a:pPr marL="285750" indent="-285750">
              <a:buFont typeface="Arial" panose="020B0604020202020204" pitchFamily="34" charset="0"/>
              <a:buChar char="•"/>
            </a:pPr>
            <a:r>
              <a:rPr lang="en-CA" dirty="0">
                <a:solidFill>
                  <a:schemeClr val="bg1"/>
                </a:solidFill>
              </a:rPr>
              <a:t>know how to dispose of a sharp </a:t>
            </a:r>
          </a:p>
          <a:p>
            <a:pPr marL="285750" indent="-285750">
              <a:buFont typeface="Arial" panose="020B0604020202020204" pitchFamily="34" charset="0"/>
              <a:buChar char="•"/>
            </a:pPr>
            <a:r>
              <a:rPr lang="en-CA" dirty="0">
                <a:solidFill>
                  <a:schemeClr val="bg1"/>
                </a:solidFill>
              </a:rPr>
              <a:t>carry a portable sharps container</a:t>
            </a:r>
          </a:p>
          <a:p>
            <a:endParaRPr lang="en-CA" dirty="0">
              <a:solidFill>
                <a:schemeClr val="bg1"/>
              </a:solidFill>
            </a:endParaRPr>
          </a:p>
        </p:txBody>
      </p:sp>
      <p:pic>
        <p:nvPicPr>
          <p:cNvPr id="18" name="Picture 17"/>
          <p:cNvPicPr>
            <a:picLocks noGrp="1" noSelect="1" noRot="1" noMove="1" noResize="1" noEditPoints="1" noAdjustHandles="1" noChangeArrowheads="1" noChangeShapeType="1"/>
          </p:cNvPicPr>
          <p:nvPr>
            <p:custDataLst>
              <p:tags r:id="rId2"/>
            </p:custDataLst>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43608" y="2021345"/>
            <a:ext cx="1494470" cy="1494470"/>
          </a:xfrm>
          <a:prstGeom prst="rect">
            <a:avLst/>
          </a:prstGeom>
        </p:spPr>
      </p:pic>
    </p:spTree>
    <p:extLst>
      <p:ext uri="{BB962C8B-B14F-4D97-AF65-F5344CB8AC3E}">
        <p14:creationId xmlns:p14="http://schemas.microsoft.com/office/powerpoint/2010/main" val="347234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3424" y="-8135"/>
            <a:ext cx="5377512" cy="6819951"/>
          </a:xfrm>
          <a:prstGeom prst="rect">
            <a:avLst/>
          </a:prstGeom>
        </p:spPr>
      </p:pic>
      <p:sp>
        <p:nvSpPr>
          <p:cNvPr id="17" name="Rectangle 16"/>
          <p:cNvSpPr/>
          <p:nvPr/>
        </p:nvSpPr>
        <p:spPr>
          <a:xfrm>
            <a:off x="5364088" y="-8134"/>
            <a:ext cx="3788378" cy="6533477"/>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3131840" cy="736508"/>
          </a:xfrm>
          <a:prstGeom prst="rect">
            <a:avLst/>
          </a:prstGeom>
        </p:spPr>
      </p:pic>
      <p:sp>
        <p:nvSpPr>
          <p:cNvPr id="12" name="TextBox 11"/>
          <p:cNvSpPr txBox="1"/>
          <p:nvPr/>
        </p:nvSpPr>
        <p:spPr>
          <a:xfrm>
            <a:off x="0" y="488388"/>
            <a:ext cx="2573846" cy="338554"/>
          </a:xfrm>
          <a:prstGeom prst="rect">
            <a:avLst/>
          </a:prstGeom>
          <a:noFill/>
        </p:spPr>
        <p:txBody>
          <a:bodyPr wrap="none" rtlCol="0">
            <a:spAutoFit/>
          </a:bodyPr>
          <a:lstStyle/>
          <a:p>
            <a:r>
              <a:rPr lang="en-CA" sz="1600" dirty="0">
                <a:solidFill>
                  <a:schemeClr val="bg1"/>
                </a:solidFill>
              </a:rPr>
              <a:t>SAFE HANDLING OF SHARPS</a:t>
            </a:r>
          </a:p>
        </p:txBody>
      </p:sp>
      <p:sp>
        <p:nvSpPr>
          <p:cNvPr id="5" name="Rectangle 4"/>
          <p:cNvSpPr/>
          <p:nvPr/>
        </p:nvSpPr>
        <p:spPr>
          <a:xfrm>
            <a:off x="5642945" y="1052736"/>
            <a:ext cx="3393551" cy="5078313"/>
          </a:xfrm>
          <a:prstGeom prst="rect">
            <a:avLst/>
          </a:prstGeom>
          <a:noFill/>
        </p:spPr>
        <p:txBody>
          <a:bodyPr wrap="square">
            <a:spAutoFit/>
          </a:bodyPr>
          <a:lstStyle/>
          <a:p>
            <a:r>
              <a:rPr lang="en-CA" dirty="0">
                <a:solidFill>
                  <a:schemeClr val="bg1"/>
                </a:solidFill>
              </a:rPr>
              <a:t>Safe sharps management includes:</a:t>
            </a:r>
          </a:p>
          <a:p>
            <a:endParaRPr lang="en-CA" dirty="0">
              <a:solidFill>
                <a:schemeClr val="bg1"/>
              </a:solidFill>
            </a:endParaRPr>
          </a:p>
          <a:p>
            <a:pPr marL="285750" indent="-285750">
              <a:buFont typeface="Arial" panose="020B0604020202020204" pitchFamily="34" charset="0"/>
              <a:buChar char="•"/>
            </a:pPr>
            <a:r>
              <a:rPr lang="en-CA" dirty="0">
                <a:solidFill>
                  <a:schemeClr val="bg1"/>
                </a:solidFill>
              </a:rPr>
              <a:t>the use of safety-engineered needles and medical devices</a:t>
            </a:r>
          </a:p>
          <a:p>
            <a:pPr marL="285750" indent="-285750">
              <a:buFont typeface="Arial" panose="020B0604020202020204" pitchFamily="34" charset="0"/>
              <a:buChar char="•"/>
            </a:pPr>
            <a:r>
              <a:rPr lang="en-CA" dirty="0">
                <a:solidFill>
                  <a:schemeClr val="bg1"/>
                </a:solidFill>
              </a:rPr>
              <a:t>placing puncture-resistant sharps containers at point-of-care </a:t>
            </a:r>
          </a:p>
          <a:p>
            <a:pPr marL="285750" indent="-285750">
              <a:buFont typeface="Arial" panose="020B0604020202020204" pitchFamily="34" charset="0"/>
              <a:buChar char="•"/>
            </a:pPr>
            <a:r>
              <a:rPr lang="en-CA" dirty="0">
                <a:solidFill>
                  <a:schemeClr val="bg1"/>
                </a:solidFill>
              </a:rPr>
              <a:t>disposing of sharps immediately after use into puncture-resistant containers </a:t>
            </a:r>
          </a:p>
          <a:p>
            <a:pPr marL="285750" indent="-285750">
              <a:buFont typeface="Arial" panose="020B0604020202020204" pitchFamily="34" charset="0"/>
              <a:buChar char="•"/>
            </a:pPr>
            <a:r>
              <a:rPr lang="en-CA" dirty="0">
                <a:solidFill>
                  <a:schemeClr val="bg1"/>
                </a:solidFill>
              </a:rPr>
              <a:t>a sharps injury prevention program </a:t>
            </a:r>
          </a:p>
          <a:p>
            <a:endParaRPr lang="en-CA" dirty="0">
              <a:solidFill>
                <a:schemeClr val="bg1"/>
              </a:solidFill>
            </a:endParaRPr>
          </a:p>
          <a:p>
            <a:r>
              <a:rPr lang="en-CA" dirty="0">
                <a:solidFill>
                  <a:schemeClr val="bg1"/>
                </a:solidFill>
              </a:rPr>
              <a:t>The Occupational Health and Safety Act provides requirements for sharps management.</a:t>
            </a:r>
          </a:p>
          <a:p>
            <a:endParaRPr lang="en-CA" dirty="0">
              <a:solidFill>
                <a:schemeClr val="bg1"/>
              </a:solidFill>
            </a:endParaRPr>
          </a:p>
        </p:txBody>
      </p:sp>
    </p:spTree>
    <p:extLst>
      <p:ext uri="{BB962C8B-B14F-4D97-AF65-F5344CB8AC3E}">
        <p14:creationId xmlns:p14="http://schemas.microsoft.com/office/powerpoint/2010/main" val="246346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50" y="6477000"/>
            <a:ext cx="9152498" cy="381000"/>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5" name="Rectangle 4"/>
          <p:cNvSpPr/>
          <p:nvPr/>
        </p:nvSpPr>
        <p:spPr>
          <a:xfrm>
            <a:off x="990600" y="687943"/>
            <a:ext cx="7162800" cy="3170099"/>
          </a:xfrm>
          <a:prstGeom prst="rect">
            <a:avLst/>
          </a:prstGeom>
        </p:spPr>
        <p:txBody>
          <a:bodyPr wrap="square">
            <a:spAutoFit/>
          </a:bodyPr>
          <a:lstStyle/>
          <a:p>
            <a:pPr algn="ctr"/>
            <a:r>
              <a:rPr lang="en-CA" sz="4400" dirty="0" smtClean="0">
                <a:solidFill>
                  <a:schemeClr val="tx1">
                    <a:lumMod val="95000"/>
                    <a:lumOff val="5000"/>
                  </a:schemeClr>
                </a:solidFill>
              </a:rPr>
              <a:t>Discussion</a:t>
            </a:r>
          </a:p>
          <a:p>
            <a:pPr algn="ctr"/>
            <a:endParaRPr lang="en-US" sz="4400" dirty="0">
              <a:solidFill>
                <a:schemeClr val="tx1">
                  <a:lumMod val="95000"/>
                  <a:lumOff val="5000"/>
                </a:schemeClr>
              </a:solidFill>
            </a:endParaRPr>
          </a:p>
          <a:p>
            <a:pPr algn="ctr"/>
            <a:r>
              <a:rPr lang="en-CA" sz="2800" dirty="0"/>
              <a:t>What engineering controls are in your health care setting?</a:t>
            </a:r>
          </a:p>
          <a:p>
            <a:pPr algn="ctr"/>
            <a:r>
              <a:rPr lang="en-CA" sz="2800" dirty="0"/>
              <a:t>How have these engineering controls made your workplace safer?</a:t>
            </a:r>
          </a:p>
        </p:txBody>
      </p:sp>
    </p:spTree>
    <p:extLst>
      <p:ext uri="{BB962C8B-B14F-4D97-AF65-F5344CB8AC3E}">
        <p14:creationId xmlns:p14="http://schemas.microsoft.com/office/powerpoint/2010/main" val="167646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4" name="Picture 3"/>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52497" cy="6858000"/>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0" name="Rectangle 9"/>
          <p:cNvSpPr/>
          <p:nvPr/>
        </p:nvSpPr>
        <p:spPr>
          <a:xfrm>
            <a:off x="377" y="990600"/>
            <a:ext cx="9143623" cy="3620725"/>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11849" y="1371600"/>
            <a:ext cx="7746351" cy="2831544"/>
          </a:xfrm>
          <a:prstGeom prst="rect">
            <a:avLst/>
          </a:prstGeom>
          <a:noFill/>
        </p:spPr>
        <p:txBody>
          <a:bodyPr wrap="none" rtlCol="0">
            <a:spAutoFit/>
          </a:bodyPr>
          <a:lstStyle/>
          <a:p>
            <a:r>
              <a:rPr lang="en-US" sz="2800" dirty="0" smtClean="0">
                <a:solidFill>
                  <a:schemeClr val="bg1"/>
                </a:solidFill>
                <a:latin typeface="+mj-lt"/>
              </a:rPr>
              <a:t>General Introduction to Routine Practices</a:t>
            </a:r>
            <a:endParaRPr lang="en-US" sz="2800" dirty="0">
              <a:solidFill>
                <a:schemeClr val="bg1"/>
              </a:solidFill>
              <a:latin typeface="+mj-lt"/>
            </a:endParaRPr>
          </a:p>
          <a:p>
            <a:pPr>
              <a:lnSpc>
                <a:spcPct val="150000"/>
              </a:lnSpc>
            </a:pPr>
            <a:r>
              <a:rPr lang="en-US" sz="2000" dirty="0" smtClean="0">
                <a:solidFill>
                  <a:schemeClr val="bg1"/>
                </a:solidFill>
                <a:latin typeface="+mj-lt"/>
              </a:rPr>
              <a:t>Routine Practices are infection prevention and control practices that are:</a:t>
            </a:r>
          </a:p>
          <a:p>
            <a:pPr marL="800100" lvl="1" indent="-342900">
              <a:lnSpc>
                <a:spcPct val="150000"/>
              </a:lnSpc>
              <a:buFontTx/>
              <a:buChar char="-"/>
            </a:pPr>
            <a:r>
              <a:rPr lang="en-US" sz="2000" dirty="0" smtClean="0">
                <a:solidFill>
                  <a:schemeClr val="bg1"/>
                </a:solidFill>
                <a:latin typeface="+mj-lt"/>
              </a:rPr>
              <a:t>Used routinely during all activities</a:t>
            </a:r>
          </a:p>
          <a:p>
            <a:pPr marL="800100" lvl="1" indent="-342900">
              <a:lnSpc>
                <a:spcPct val="150000"/>
              </a:lnSpc>
              <a:buFontTx/>
              <a:buChar char="-"/>
            </a:pPr>
            <a:r>
              <a:rPr lang="en-US" sz="2000" dirty="0" smtClean="0">
                <a:solidFill>
                  <a:schemeClr val="bg1"/>
                </a:solidFill>
                <a:latin typeface="+mj-lt"/>
              </a:rPr>
              <a:t>Used for all clients, patients and residents </a:t>
            </a:r>
          </a:p>
          <a:p>
            <a:pPr marL="800100" lvl="1" indent="-342900">
              <a:lnSpc>
                <a:spcPct val="150000"/>
              </a:lnSpc>
              <a:buFontTx/>
              <a:buChar char="-"/>
            </a:pPr>
            <a:r>
              <a:rPr lang="en-US" sz="2000" dirty="0" smtClean="0">
                <a:solidFill>
                  <a:schemeClr val="bg1"/>
                </a:solidFill>
                <a:latin typeface="+mj-lt"/>
              </a:rPr>
              <a:t>Used in all health care settings</a:t>
            </a:r>
          </a:p>
          <a:p>
            <a:pPr>
              <a:lnSpc>
                <a:spcPct val="150000"/>
              </a:lnSpc>
            </a:pPr>
            <a:r>
              <a:rPr lang="en-US" sz="2000" dirty="0" smtClean="0">
                <a:solidFill>
                  <a:schemeClr val="bg1"/>
                </a:solidFill>
                <a:latin typeface="+mj-lt"/>
              </a:rPr>
              <a:t>to help prevent and control the spread of infectious agents.</a:t>
            </a:r>
            <a:endParaRPr lang="en-US" sz="2000" dirty="0">
              <a:solidFill>
                <a:schemeClr val="bg1"/>
              </a:solidFill>
              <a:latin typeface="+mj-lt"/>
            </a:endParaRPr>
          </a:p>
        </p:txBody>
      </p:sp>
    </p:spTree>
    <p:extLst>
      <p:ext uri="{BB962C8B-B14F-4D97-AF65-F5344CB8AC3E}">
        <p14:creationId xmlns:p14="http://schemas.microsoft.com/office/powerpoint/2010/main" val="268036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5">
            <a:extLst>
              <a:ext uri="{28A0092B-C50C-407E-A947-70E740481C1C}">
                <a14:useLocalDpi xmlns:a14="http://schemas.microsoft.com/office/drawing/2010/main" val="0"/>
              </a:ext>
            </a:extLst>
          </a:blip>
          <a:srcRect l="11026"/>
          <a:stretch/>
        </p:blipFill>
        <p:spPr>
          <a:xfrm>
            <a:off x="-4249" y="0"/>
            <a:ext cx="9148249" cy="6858000"/>
          </a:xfrm>
          <a:prstGeom prst="rect">
            <a:avLst/>
          </a:prstGeom>
        </p:spPr>
      </p:pic>
      <p:sp>
        <p:nvSpPr>
          <p:cNvPr id="10" name="Rectangle 9"/>
          <p:cNvSpPr/>
          <p:nvPr/>
        </p:nvSpPr>
        <p:spPr>
          <a:xfrm>
            <a:off x="5364088" y="1196753"/>
            <a:ext cx="3788378" cy="252028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5" name="Rectangle 4"/>
          <p:cNvSpPr/>
          <p:nvPr/>
        </p:nvSpPr>
        <p:spPr>
          <a:xfrm>
            <a:off x="5642945" y="1052736"/>
            <a:ext cx="3393551" cy="2308324"/>
          </a:xfrm>
          <a:prstGeom prst="rect">
            <a:avLst/>
          </a:prstGeom>
          <a:noFill/>
        </p:spPr>
        <p:txBody>
          <a:bodyPr wrap="square">
            <a:spAutoFit/>
          </a:bodyPr>
          <a:lstStyle/>
          <a:p>
            <a:endParaRPr lang="en-CA" dirty="0"/>
          </a:p>
          <a:p>
            <a:r>
              <a:rPr lang="en-CA" dirty="0"/>
              <a:t>Actions the health care provider can take to help control the environment are:</a:t>
            </a:r>
          </a:p>
          <a:p>
            <a:endParaRPr lang="en-CA" dirty="0"/>
          </a:p>
          <a:p>
            <a:pPr marL="285750" indent="-285750">
              <a:buFont typeface="Arial" panose="020B0604020202020204" pitchFamily="34" charset="0"/>
              <a:buChar char="•"/>
            </a:pPr>
            <a:r>
              <a:rPr lang="en-CA" dirty="0"/>
              <a:t>environment and equipment cleaning</a:t>
            </a:r>
          </a:p>
          <a:p>
            <a:pPr marL="285750" indent="-285750">
              <a:buFont typeface="Arial" panose="020B0604020202020204" pitchFamily="34" charset="0"/>
              <a:buChar char="•"/>
            </a:pPr>
            <a:r>
              <a:rPr lang="en-CA" dirty="0"/>
              <a:t>safe sharps handling</a:t>
            </a:r>
          </a:p>
        </p:txBody>
      </p:sp>
      <p:pic>
        <p:nvPicPr>
          <p:cNvPr id="4" name="Picture 3"/>
          <p:cNvPicPr>
            <a:picLocks noGrp="1" noSelect="1" noRot="1" noMove="1" noResize="1" noEditPoints="1" noAdjustHandles="1" noChangeArrowheads="1" noChangeShapeType="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566218" y="3741506"/>
            <a:ext cx="2295846" cy="173379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4800"/>
            <a:ext cx="3707904" cy="736508"/>
          </a:xfrm>
          <a:prstGeom prst="rect">
            <a:avLst/>
          </a:prstGeom>
        </p:spPr>
      </p:pic>
      <p:sp>
        <p:nvSpPr>
          <p:cNvPr id="13" name="TextBox 12"/>
          <p:cNvSpPr txBox="1"/>
          <p:nvPr/>
        </p:nvSpPr>
        <p:spPr>
          <a:xfrm>
            <a:off x="0" y="488388"/>
            <a:ext cx="3022943" cy="338554"/>
          </a:xfrm>
          <a:prstGeom prst="rect">
            <a:avLst/>
          </a:prstGeom>
          <a:noFill/>
        </p:spPr>
        <p:txBody>
          <a:bodyPr wrap="none" rtlCol="0">
            <a:spAutoFit/>
          </a:bodyPr>
          <a:lstStyle/>
          <a:p>
            <a:r>
              <a:rPr lang="en-CA" sz="1600" dirty="0">
                <a:solidFill>
                  <a:schemeClr val="bg1"/>
                </a:solidFill>
              </a:rPr>
              <a:t>CONTROL OF THE ENVIRONMENT</a:t>
            </a:r>
          </a:p>
        </p:txBody>
      </p:sp>
    </p:spTree>
    <p:extLst>
      <p:ext uri="{BB962C8B-B14F-4D97-AF65-F5344CB8AC3E}">
        <p14:creationId xmlns:p14="http://schemas.microsoft.com/office/powerpoint/2010/main" val="223837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11067"/>
          <a:stretch/>
        </p:blipFill>
        <p:spPr>
          <a:xfrm>
            <a:off x="-4249" y="0"/>
            <a:ext cx="9144000" cy="6858000"/>
          </a:xfrm>
          <a:prstGeom prst="rect">
            <a:avLst/>
          </a:prstGeom>
        </p:spPr>
      </p:pic>
      <p:sp>
        <p:nvSpPr>
          <p:cNvPr id="10" name="Rectangle 9"/>
          <p:cNvSpPr/>
          <p:nvPr/>
        </p:nvSpPr>
        <p:spPr>
          <a:xfrm>
            <a:off x="5364088" y="1628800"/>
            <a:ext cx="3788378" cy="3744416"/>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5" name="Rectangle 4"/>
          <p:cNvSpPr/>
          <p:nvPr/>
        </p:nvSpPr>
        <p:spPr>
          <a:xfrm>
            <a:off x="5642944" y="1772816"/>
            <a:ext cx="3393551" cy="3693319"/>
          </a:xfrm>
          <a:prstGeom prst="rect">
            <a:avLst/>
          </a:prstGeom>
          <a:noFill/>
        </p:spPr>
        <p:txBody>
          <a:bodyPr wrap="square">
            <a:spAutoFit/>
          </a:bodyPr>
          <a:lstStyle/>
          <a:p>
            <a:r>
              <a:rPr lang="en-CA" dirty="0"/>
              <a:t>Infectious agents may live on medical equipment/devices and within the health care environment. </a:t>
            </a:r>
          </a:p>
          <a:p>
            <a:endParaRPr lang="en-CA" dirty="0"/>
          </a:p>
          <a:p>
            <a:r>
              <a:rPr lang="en-CA" dirty="0"/>
              <a:t>Cleaning practices help:</a:t>
            </a:r>
          </a:p>
          <a:p>
            <a:pPr marL="285750" indent="-285750">
              <a:buFont typeface="Arial" panose="020B0604020202020204" pitchFamily="34" charset="0"/>
              <a:buChar char="•"/>
            </a:pPr>
            <a:r>
              <a:rPr lang="en-CA" dirty="0"/>
              <a:t>provide a clean and safe health care environment </a:t>
            </a:r>
          </a:p>
          <a:p>
            <a:pPr marL="285750" indent="-285750">
              <a:buFont typeface="Arial" panose="020B0604020202020204" pitchFamily="34" charset="0"/>
              <a:buChar char="•"/>
            </a:pPr>
            <a:r>
              <a:rPr lang="en-CA" dirty="0"/>
              <a:t>prevent infection in susceptible individuals</a:t>
            </a:r>
          </a:p>
          <a:p>
            <a:pPr marL="285750" indent="-285750">
              <a:buFont typeface="Arial" panose="020B0604020202020204" pitchFamily="34" charset="0"/>
              <a:buChar char="•"/>
            </a:pPr>
            <a:r>
              <a:rPr lang="en-CA" dirty="0"/>
              <a:t>prevent health care-associated outbreaks</a:t>
            </a:r>
          </a:p>
          <a:p>
            <a:endParaRPr lang="en-CA"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3707904" cy="736508"/>
          </a:xfrm>
          <a:prstGeom prst="rect">
            <a:avLst/>
          </a:prstGeom>
        </p:spPr>
      </p:pic>
      <p:sp>
        <p:nvSpPr>
          <p:cNvPr id="13" name="TextBox 12"/>
          <p:cNvSpPr txBox="1"/>
          <p:nvPr/>
        </p:nvSpPr>
        <p:spPr>
          <a:xfrm>
            <a:off x="0" y="488388"/>
            <a:ext cx="3022943" cy="338554"/>
          </a:xfrm>
          <a:prstGeom prst="rect">
            <a:avLst/>
          </a:prstGeom>
          <a:noFill/>
        </p:spPr>
        <p:txBody>
          <a:bodyPr wrap="none" rtlCol="0">
            <a:spAutoFit/>
          </a:bodyPr>
          <a:lstStyle/>
          <a:p>
            <a:r>
              <a:rPr lang="en-CA" sz="1600" dirty="0">
                <a:solidFill>
                  <a:schemeClr val="bg1"/>
                </a:solidFill>
              </a:rPr>
              <a:t>CONTROL OF THE ENVIRONMENT</a:t>
            </a:r>
          </a:p>
        </p:txBody>
      </p:sp>
    </p:spTree>
    <p:extLst>
      <p:ext uri="{BB962C8B-B14F-4D97-AF65-F5344CB8AC3E}">
        <p14:creationId xmlns:p14="http://schemas.microsoft.com/office/powerpoint/2010/main" val="228766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11518"/>
          <a:stretch/>
        </p:blipFill>
        <p:spPr>
          <a:xfrm>
            <a:off x="0" y="-2502"/>
            <a:ext cx="9130762" cy="6883041"/>
          </a:xfrm>
          <a:prstGeom prst="rect">
            <a:avLst/>
          </a:prstGeom>
        </p:spPr>
      </p:pic>
      <p:sp>
        <p:nvSpPr>
          <p:cNvPr id="10" name="Rectangle 9"/>
          <p:cNvSpPr/>
          <p:nvPr/>
        </p:nvSpPr>
        <p:spPr>
          <a:xfrm>
            <a:off x="5364088" y="1556792"/>
            <a:ext cx="3788378" cy="418634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5" name="Rectangle 4"/>
          <p:cNvSpPr/>
          <p:nvPr/>
        </p:nvSpPr>
        <p:spPr>
          <a:xfrm>
            <a:off x="5642944" y="1772816"/>
            <a:ext cx="3393551" cy="3970318"/>
          </a:xfrm>
          <a:prstGeom prst="rect">
            <a:avLst/>
          </a:prstGeom>
          <a:noFill/>
        </p:spPr>
        <p:txBody>
          <a:bodyPr wrap="square">
            <a:spAutoFit/>
          </a:bodyPr>
          <a:lstStyle/>
          <a:p>
            <a:r>
              <a:rPr lang="en-US" dirty="0"/>
              <a:t>Cleaning medical equipment/devices: </a:t>
            </a:r>
            <a:endParaRPr lang="en-US" dirty="0" smtClean="0"/>
          </a:p>
          <a:p>
            <a:pPr marL="285750" indent="-285750">
              <a:buFont typeface="Arial" panose="020B0604020202020204" pitchFamily="34" charset="0"/>
              <a:buChar char="•"/>
            </a:pPr>
            <a:r>
              <a:rPr lang="en-CA" dirty="0"/>
              <a:t>must be done on shared equipment between uses on different clients/patients/residents </a:t>
            </a:r>
          </a:p>
          <a:p>
            <a:pPr marL="285750" indent="-285750">
              <a:buFont typeface="Arial" panose="020B0604020202020204" pitchFamily="34" charset="0"/>
              <a:buChar char="•"/>
            </a:pPr>
            <a:r>
              <a:rPr lang="en-CA" dirty="0"/>
              <a:t>requires cleaning and disinfection </a:t>
            </a:r>
            <a:r>
              <a:rPr lang="en-CA" b="1" dirty="0"/>
              <a:t>OR</a:t>
            </a:r>
            <a:r>
              <a:rPr lang="en-CA" dirty="0"/>
              <a:t> cleaning and sterilization </a:t>
            </a:r>
          </a:p>
          <a:p>
            <a:pPr marL="285750" indent="-285750">
              <a:buFont typeface="Arial" panose="020B0604020202020204" pitchFamily="34" charset="0"/>
              <a:buChar char="•"/>
            </a:pPr>
            <a:r>
              <a:rPr lang="en-CA" dirty="0"/>
              <a:t>requires appropriate cleaning products and following of manufacturer’s recommendations</a:t>
            </a:r>
          </a:p>
          <a:p>
            <a:pPr marL="285750" indent="-285750">
              <a:buFont typeface="Arial" panose="020B0604020202020204" pitchFamily="34" charset="0"/>
              <a:buChar char="•"/>
            </a:pPr>
            <a:endParaRPr lang="en-US"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3707904" cy="736508"/>
          </a:xfrm>
          <a:prstGeom prst="rect">
            <a:avLst/>
          </a:prstGeom>
        </p:spPr>
      </p:pic>
      <p:sp>
        <p:nvSpPr>
          <p:cNvPr id="13" name="TextBox 12"/>
          <p:cNvSpPr txBox="1"/>
          <p:nvPr/>
        </p:nvSpPr>
        <p:spPr>
          <a:xfrm>
            <a:off x="0" y="488388"/>
            <a:ext cx="3022943" cy="338554"/>
          </a:xfrm>
          <a:prstGeom prst="rect">
            <a:avLst/>
          </a:prstGeom>
          <a:noFill/>
        </p:spPr>
        <p:txBody>
          <a:bodyPr wrap="none" rtlCol="0">
            <a:spAutoFit/>
          </a:bodyPr>
          <a:lstStyle/>
          <a:p>
            <a:r>
              <a:rPr lang="en-CA" sz="1600" dirty="0">
                <a:solidFill>
                  <a:schemeClr val="bg1"/>
                </a:solidFill>
              </a:rPr>
              <a:t>CONTROL OF THE ENVIRONMENT</a:t>
            </a:r>
          </a:p>
        </p:txBody>
      </p:sp>
    </p:spTree>
    <p:extLst>
      <p:ext uri="{BB962C8B-B14F-4D97-AF65-F5344CB8AC3E}">
        <p14:creationId xmlns:p14="http://schemas.microsoft.com/office/powerpoint/2010/main" val="421452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6">
            <a:extLst>
              <a:ext uri="{28A0092B-C50C-407E-A947-70E740481C1C}">
                <a14:useLocalDpi xmlns:a14="http://schemas.microsoft.com/office/drawing/2010/main" val="0"/>
              </a:ext>
            </a:extLst>
          </a:blip>
          <a:srcRect r="11067"/>
          <a:stretch/>
        </p:blipFill>
        <p:spPr>
          <a:xfrm flipH="1">
            <a:off x="-4250" y="0"/>
            <a:ext cx="9144000" cy="6858000"/>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4800"/>
            <a:ext cx="3707904" cy="736508"/>
          </a:xfrm>
          <a:prstGeom prst="rect">
            <a:avLst/>
          </a:prstGeom>
        </p:spPr>
      </p:pic>
      <p:sp>
        <p:nvSpPr>
          <p:cNvPr id="12" name="TextBox 11"/>
          <p:cNvSpPr txBox="1"/>
          <p:nvPr/>
        </p:nvSpPr>
        <p:spPr>
          <a:xfrm>
            <a:off x="0" y="488388"/>
            <a:ext cx="3022943" cy="338554"/>
          </a:xfrm>
          <a:prstGeom prst="rect">
            <a:avLst/>
          </a:prstGeom>
          <a:noFill/>
        </p:spPr>
        <p:txBody>
          <a:bodyPr wrap="none" rtlCol="0">
            <a:spAutoFit/>
          </a:bodyPr>
          <a:lstStyle/>
          <a:p>
            <a:r>
              <a:rPr lang="en-CA" sz="1600" dirty="0">
                <a:solidFill>
                  <a:schemeClr val="bg1"/>
                </a:solidFill>
              </a:rPr>
              <a:t>CONTROL OF THE ENVIRONMENT</a:t>
            </a:r>
          </a:p>
        </p:txBody>
      </p:sp>
      <p:sp>
        <p:nvSpPr>
          <p:cNvPr id="5" name="Rectangle 4"/>
          <p:cNvSpPr/>
          <p:nvPr/>
        </p:nvSpPr>
        <p:spPr>
          <a:xfrm>
            <a:off x="5508104" y="1242626"/>
            <a:ext cx="3393551" cy="1754326"/>
          </a:xfrm>
          <a:prstGeom prst="rect">
            <a:avLst/>
          </a:prstGeom>
          <a:noFill/>
        </p:spPr>
        <p:txBody>
          <a:bodyPr wrap="square">
            <a:spAutoFit/>
          </a:bodyPr>
          <a:lstStyle/>
          <a:p>
            <a:r>
              <a:rPr lang="en-US" dirty="0">
                <a:solidFill>
                  <a:schemeClr val="bg1"/>
                </a:solidFill>
              </a:rPr>
              <a:t>Environmental cleaning includes</a:t>
            </a:r>
            <a:r>
              <a:rPr lang="en-US" dirty="0" smtClean="0">
                <a:solidFill>
                  <a:schemeClr val="bg1"/>
                </a:solidFill>
              </a:rPr>
              <a:t>:</a:t>
            </a:r>
          </a:p>
          <a:p>
            <a:pPr marL="285750" indent="-285750">
              <a:buFont typeface="Arial" panose="020B0604020202020204" pitchFamily="34" charset="0"/>
              <a:buChar char="•"/>
            </a:pPr>
            <a:r>
              <a:rPr lang="en-CA" dirty="0">
                <a:solidFill>
                  <a:schemeClr val="bg1"/>
                </a:solidFill>
              </a:rPr>
              <a:t>cleaning of surfaces and furnishings</a:t>
            </a:r>
          </a:p>
          <a:p>
            <a:pPr marL="285750" indent="-285750">
              <a:buFont typeface="Arial" panose="020B0604020202020204" pitchFamily="34" charset="0"/>
              <a:buChar char="•"/>
            </a:pPr>
            <a:r>
              <a:rPr lang="en-CA" dirty="0">
                <a:solidFill>
                  <a:schemeClr val="bg1"/>
                </a:solidFill>
              </a:rPr>
              <a:t>safe handling of soiled linen and waste (including sharps) </a:t>
            </a:r>
          </a:p>
          <a:p>
            <a:endParaRPr lang="en-US" dirty="0">
              <a:solidFill>
                <a:schemeClr val="bg1"/>
              </a:solidFill>
            </a:endParaRPr>
          </a:p>
        </p:txBody>
      </p:sp>
      <p:pic>
        <p:nvPicPr>
          <p:cNvPr id="6" name="Picture 5"/>
          <p:cNvPicPr>
            <a:picLocks noGrp="1" noSelect="1" noRot="1" noMove="1" noResize="1" noEditPoints="1" noAdjustHandles="1" noChangeArrowheads="1" noChangeShapeType="1"/>
          </p:cNvPicPr>
          <p:nvPr>
            <p:custDataLst>
              <p:tags r:id="rId2"/>
            </p:custDataLst>
          </p:nvPr>
        </p:nvPicPr>
        <p:blipFill rotWithShape="1">
          <a:blip r:embed="rId8" cstate="print">
            <a:extLst>
              <a:ext uri="{28A0092B-C50C-407E-A947-70E740481C1C}">
                <a14:useLocalDpi xmlns:a14="http://schemas.microsoft.com/office/drawing/2010/main" val="0"/>
              </a:ext>
            </a:extLst>
          </a:blip>
          <a:srcRect b="33614"/>
          <a:stretch/>
        </p:blipFill>
        <p:spPr>
          <a:xfrm>
            <a:off x="6395876" y="3789040"/>
            <a:ext cx="2505779" cy="2491901"/>
          </a:xfrm>
          <a:prstGeom prst="ellipse">
            <a:avLst/>
          </a:prstGeom>
          <a:ln w="28575">
            <a:solidFill>
              <a:schemeClr val="bg1"/>
            </a:solidFill>
          </a:ln>
        </p:spPr>
      </p:pic>
      <p:pic>
        <p:nvPicPr>
          <p:cNvPr id="4" name="Picture 3"/>
          <p:cNvPicPr>
            <a:picLocks noGrp="1" noSelect="1" noRot="1" noMove="1" noResize="1" noEditPoints="1" noAdjustHandles="1" noChangeArrowheads="1" noChangeShapeType="1"/>
          </p:cNvPicPr>
          <p:nvPr>
            <p:custDataLst>
              <p:tags r:id="rId3"/>
            </p:custDataLst>
          </p:nvPr>
        </p:nvPicPr>
        <p:blipFill rotWithShape="1">
          <a:blip r:embed="rId9" cstate="print">
            <a:extLst>
              <a:ext uri="{28A0092B-C50C-407E-A947-70E740481C1C}">
                <a14:useLocalDpi xmlns:a14="http://schemas.microsoft.com/office/drawing/2010/main" val="0"/>
              </a:ext>
            </a:extLst>
          </a:blip>
          <a:srcRect l="17845" r="17845"/>
          <a:stretch/>
        </p:blipFill>
        <p:spPr>
          <a:xfrm>
            <a:off x="4716016" y="3862193"/>
            <a:ext cx="2394931" cy="2484000"/>
          </a:xfrm>
          <a:prstGeom prst="ellipse">
            <a:avLst/>
          </a:prstGeom>
          <a:ln w="28575">
            <a:solidFill>
              <a:schemeClr val="bg1"/>
            </a:solidFill>
          </a:ln>
        </p:spPr>
      </p:pic>
    </p:spTree>
    <p:extLst>
      <p:ext uri="{BB962C8B-B14F-4D97-AF65-F5344CB8AC3E}">
        <p14:creationId xmlns:p14="http://schemas.microsoft.com/office/powerpoint/2010/main" val="354912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6159" r="374"/>
          <a:stretch/>
        </p:blipFill>
        <p:spPr>
          <a:xfrm>
            <a:off x="0" y="0"/>
            <a:ext cx="9144000" cy="6525344"/>
          </a:xfrm>
          <a:prstGeom prst="rect">
            <a:avLst/>
          </a:prstGeom>
        </p:spPr>
      </p:pic>
      <p:sp>
        <p:nvSpPr>
          <p:cNvPr id="10" name="Rectangle 9"/>
          <p:cNvSpPr/>
          <p:nvPr/>
        </p:nvSpPr>
        <p:spPr>
          <a:xfrm>
            <a:off x="5364088" y="1556792"/>
            <a:ext cx="3788378" cy="418634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5" name="Rectangle 4"/>
          <p:cNvSpPr/>
          <p:nvPr/>
        </p:nvSpPr>
        <p:spPr>
          <a:xfrm>
            <a:off x="5642944" y="1772816"/>
            <a:ext cx="3393551" cy="3139321"/>
          </a:xfrm>
          <a:prstGeom prst="rect">
            <a:avLst/>
          </a:prstGeom>
          <a:noFill/>
        </p:spPr>
        <p:txBody>
          <a:bodyPr wrap="square">
            <a:spAutoFit/>
          </a:bodyPr>
          <a:lstStyle/>
          <a:p>
            <a:r>
              <a:rPr lang="en-US" dirty="0"/>
              <a:t>Environmental cleaning should: </a:t>
            </a:r>
            <a:r>
              <a:rPr lang="en-US" dirty="0" smtClean="0"/>
              <a:t>
							</a:t>
            </a:r>
          </a:p>
          <a:p>
            <a:pPr marL="285750" indent="-285750">
              <a:buFont typeface="Arial" panose="020B0604020202020204" pitchFamily="34" charset="0"/>
              <a:buChar char="•"/>
            </a:pPr>
            <a:r>
              <a:rPr lang="en-CA" dirty="0"/>
              <a:t>follow written policies and </a:t>
            </a:r>
            <a:r>
              <a:rPr lang="en-CA" dirty="0" smtClean="0"/>
              <a:t>procedures </a:t>
            </a:r>
            <a:endParaRPr lang="en-CA" dirty="0"/>
          </a:p>
          <a:p>
            <a:pPr marL="285750" indent="-285750">
              <a:buFont typeface="Arial" panose="020B0604020202020204" pitchFamily="34" charset="0"/>
              <a:buChar char="•"/>
            </a:pPr>
            <a:r>
              <a:rPr lang="en-CA" dirty="0"/>
              <a:t>be done with approved cleaners and </a:t>
            </a:r>
            <a:r>
              <a:rPr lang="en-CA" dirty="0" smtClean="0"/>
              <a:t>disinfectants</a:t>
            </a:r>
          </a:p>
          <a:p>
            <a:pPr marL="285750" indent="-285750">
              <a:buFont typeface="Arial" panose="020B0604020202020204" pitchFamily="34" charset="0"/>
              <a:buChar char="•"/>
            </a:pPr>
            <a:r>
              <a:rPr lang="en-CA" dirty="0" smtClean="0"/>
              <a:t>follow  manufacturer’s </a:t>
            </a:r>
            <a:r>
              <a:rPr lang="en-CA" dirty="0"/>
              <a:t>recommendations </a:t>
            </a:r>
            <a:endParaRPr lang="en-CA" dirty="0" smtClean="0"/>
          </a:p>
          <a:p>
            <a:pPr marL="285750" indent="-285750">
              <a:buFont typeface="Arial" panose="020B0604020202020204" pitchFamily="34" charset="0"/>
              <a:buChar char="•"/>
            </a:pPr>
            <a:r>
              <a:rPr lang="en-CA" dirty="0" smtClean="0"/>
              <a:t>includes </a:t>
            </a:r>
            <a:r>
              <a:rPr lang="en-CA" dirty="0"/>
              <a:t>routine daily cleaning and discharge/transfer cleaning of rooms </a:t>
            </a:r>
            <a:endParaRPr lang="en-CA" dirty="0" smtClean="0"/>
          </a:p>
          <a:p>
            <a:pPr marL="285750" indent="-285750">
              <a:buFont typeface="Arial" panose="020B0604020202020204" pitchFamily="34" charset="0"/>
              <a:buChar char="•"/>
            </a:pPr>
            <a:r>
              <a:rPr lang="en-US" dirty="0" smtClean="0"/>
              <a:t>includes </a:t>
            </a:r>
            <a:r>
              <a:rPr lang="en-US" dirty="0"/>
              <a:t>auditing </a:t>
            </a:r>
            <a:r>
              <a:rPr lang="en-US" dirty="0" smtClean="0"/>
              <a:t>and feedback</a:t>
            </a:r>
            <a:endParaRPr lang="en-US"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3707904" cy="736508"/>
          </a:xfrm>
          <a:prstGeom prst="rect">
            <a:avLst/>
          </a:prstGeom>
        </p:spPr>
      </p:pic>
      <p:sp>
        <p:nvSpPr>
          <p:cNvPr id="13" name="TextBox 12"/>
          <p:cNvSpPr txBox="1"/>
          <p:nvPr/>
        </p:nvSpPr>
        <p:spPr>
          <a:xfrm>
            <a:off x="0" y="488388"/>
            <a:ext cx="3022943" cy="338554"/>
          </a:xfrm>
          <a:prstGeom prst="rect">
            <a:avLst/>
          </a:prstGeom>
          <a:noFill/>
        </p:spPr>
        <p:txBody>
          <a:bodyPr wrap="none" rtlCol="0">
            <a:spAutoFit/>
          </a:bodyPr>
          <a:lstStyle/>
          <a:p>
            <a:r>
              <a:rPr lang="en-CA" sz="1600" dirty="0">
                <a:solidFill>
                  <a:schemeClr val="bg1"/>
                </a:solidFill>
              </a:rPr>
              <a:t>CONTROL OF THE ENVIRONMENT</a:t>
            </a:r>
          </a:p>
        </p:txBody>
      </p:sp>
    </p:spTree>
    <p:extLst>
      <p:ext uri="{BB962C8B-B14F-4D97-AF65-F5344CB8AC3E}">
        <p14:creationId xmlns:p14="http://schemas.microsoft.com/office/powerpoint/2010/main" val="156430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b="186"/>
          <a:stretch/>
        </p:blipFill>
        <p:spPr>
          <a:xfrm>
            <a:off x="0" y="-1"/>
            <a:ext cx="9152466" cy="6858001"/>
          </a:xfrm>
          <a:prstGeom prst="rect">
            <a:avLst/>
          </a:prstGeom>
        </p:spPr>
      </p:pic>
      <p:sp>
        <p:nvSpPr>
          <p:cNvPr id="10" name="Rectangle 9"/>
          <p:cNvSpPr/>
          <p:nvPr/>
        </p:nvSpPr>
        <p:spPr>
          <a:xfrm>
            <a:off x="5364088" y="1196752"/>
            <a:ext cx="3788378" cy="36004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048061" cy="338554"/>
          </a:xfrm>
          <a:prstGeom prst="rect">
            <a:avLst/>
          </a:prstGeom>
          <a:noFill/>
        </p:spPr>
        <p:txBody>
          <a:bodyPr wrap="none" rtlCol="0">
            <a:spAutoFit/>
          </a:bodyPr>
          <a:lstStyle/>
          <a:p>
            <a:r>
              <a:rPr lang="en-CA" sz="1600" dirty="0">
                <a:solidFill>
                  <a:schemeClr val="bg1"/>
                </a:solidFill>
              </a:rPr>
              <a:t>LINEN MANAGEMENT</a:t>
            </a:r>
          </a:p>
        </p:txBody>
      </p:sp>
      <p:sp>
        <p:nvSpPr>
          <p:cNvPr id="5" name="Rectangle 4"/>
          <p:cNvSpPr/>
          <p:nvPr/>
        </p:nvSpPr>
        <p:spPr>
          <a:xfrm>
            <a:off x="5642945" y="1412776"/>
            <a:ext cx="3393551" cy="3416320"/>
          </a:xfrm>
          <a:prstGeom prst="rect">
            <a:avLst/>
          </a:prstGeom>
          <a:noFill/>
        </p:spPr>
        <p:txBody>
          <a:bodyPr wrap="square">
            <a:spAutoFit/>
          </a:bodyPr>
          <a:lstStyle/>
          <a:p>
            <a:r>
              <a:rPr lang="en-CA" dirty="0"/>
              <a:t>To help reduce the risk of infection, linen handling practices </a:t>
            </a:r>
            <a:endParaRPr lang="en-CA" dirty="0" smtClean="0"/>
          </a:p>
          <a:p>
            <a:pPr marL="285750" indent="-285750">
              <a:buFont typeface="Arial" panose="020B0604020202020204" pitchFamily="34" charset="0"/>
              <a:buChar char="•"/>
            </a:pPr>
            <a:r>
              <a:rPr lang="en-CA" dirty="0"/>
              <a:t>are put into place during collection, transport, washing and drying of linen</a:t>
            </a:r>
          </a:p>
          <a:p>
            <a:pPr marL="285750" indent="-285750">
              <a:buFont typeface="Arial" panose="020B0604020202020204" pitchFamily="34" charset="0"/>
              <a:buChar char="•"/>
            </a:pPr>
            <a:r>
              <a:rPr lang="en-CA" dirty="0"/>
              <a:t>require risk assessment to determine the need for Personal Protective Equipment (PPE)</a:t>
            </a:r>
          </a:p>
          <a:p>
            <a:pPr marL="285750" indent="-285750">
              <a:buFont typeface="Arial" panose="020B0604020202020204" pitchFamily="34" charset="0"/>
              <a:buChar char="•"/>
            </a:pPr>
            <a:r>
              <a:rPr lang="en-CA" dirty="0"/>
              <a:t>include safe practices for sharps handling </a:t>
            </a:r>
            <a:endParaRPr lang="en-CA" u="sng" dirty="0"/>
          </a:p>
          <a:p>
            <a:endParaRPr lang="en-CA" dirty="0"/>
          </a:p>
        </p:txBody>
      </p:sp>
    </p:spTree>
    <p:extLst>
      <p:ext uri="{BB962C8B-B14F-4D97-AF65-F5344CB8AC3E}">
        <p14:creationId xmlns:p14="http://schemas.microsoft.com/office/powerpoint/2010/main" val="381047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9445"/>
          <a:stretch/>
        </p:blipFill>
        <p:spPr>
          <a:xfrm flipH="1">
            <a:off x="0" y="0"/>
            <a:ext cx="9152466" cy="6741368"/>
          </a:xfrm>
          <a:prstGeom prst="rect">
            <a:avLst/>
          </a:prstGeom>
        </p:spPr>
      </p:pic>
      <p:sp>
        <p:nvSpPr>
          <p:cNvPr id="10" name="Rectangle 9"/>
          <p:cNvSpPr/>
          <p:nvPr/>
        </p:nvSpPr>
        <p:spPr>
          <a:xfrm>
            <a:off x="5076056" y="0"/>
            <a:ext cx="4058483"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048061" cy="338554"/>
          </a:xfrm>
          <a:prstGeom prst="rect">
            <a:avLst/>
          </a:prstGeom>
          <a:noFill/>
        </p:spPr>
        <p:txBody>
          <a:bodyPr wrap="none" rtlCol="0">
            <a:spAutoFit/>
          </a:bodyPr>
          <a:lstStyle/>
          <a:p>
            <a:r>
              <a:rPr lang="en-CA" sz="1600" dirty="0">
                <a:solidFill>
                  <a:schemeClr val="bg1"/>
                </a:solidFill>
              </a:rPr>
              <a:t>LINEN MANAGEMENT</a:t>
            </a:r>
          </a:p>
        </p:txBody>
      </p:sp>
      <p:sp>
        <p:nvSpPr>
          <p:cNvPr id="5" name="Rectangle 4"/>
          <p:cNvSpPr/>
          <p:nvPr/>
        </p:nvSpPr>
        <p:spPr>
          <a:xfrm>
            <a:off x="5292080" y="139030"/>
            <a:ext cx="3645045" cy="6463308"/>
          </a:xfrm>
          <a:prstGeom prst="rect">
            <a:avLst/>
          </a:prstGeom>
          <a:noFill/>
        </p:spPr>
        <p:txBody>
          <a:bodyPr wrap="square">
            <a:spAutoFit/>
          </a:bodyPr>
          <a:lstStyle/>
          <a:p>
            <a:r>
              <a:rPr lang="en-US" dirty="0"/>
              <a:t>To handle linen safely</a:t>
            </a:r>
            <a:r>
              <a:rPr lang="en-US" dirty="0" smtClean="0"/>
              <a:t>:</a:t>
            </a:r>
          </a:p>
          <a:p>
            <a:pPr marL="285750" indent="-285750">
              <a:buFont typeface="Arial" panose="020B0604020202020204" pitchFamily="34" charset="0"/>
              <a:buChar char="•"/>
            </a:pPr>
            <a:r>
              <a:rPr lang="en-CA" b="1" dirty="0"/>
              <a:t>wear PPE according to your risk assessment</a:t>
            </a:r>
          </a:p>
          <a:p>
            <a:pPr marL="285750" indent="-285750">
              <a:buFont typeface="Arial" panose="020B0604020202020204" pitchFamily="34" charset="0"/>
              <a:buChar char="•"/>
            </a:pPr>
            <a:r>
              <a:rPr lang="en-CA" dirty="0">
                <a:solidFill>
                  <a:schemeClr val="bg1">
                    <a:lumMod val="85000"/>
                  </a:schemeClr>
                </a:solidFill>
              </a:rPr>
              <a:t>remove gross soil using a gloved hand and dispose of the gross soil into the toilet or hopper</a:t>
            </a:r>
          </a:p>
          <a:p>
            <a:pPr marL="285750" indent="-285750">
              <a:buFont typeface="Arial" panose="020B0604020202020204" pitchFamily="34" charset="0"/>
              <a:buChar char="•"/>
            </a:pPr>
            <a:r>
              <a:rPr lang="en-CA" dirty="0">
                <a:solidFill>
                  <a:schemeClr val="bg1">
                    <a:lumMod val="85000"/>
                  </a:schemeClr>
                </a:solidFill>
              </a:rPr>
              <a:t>handle soiled linen away from your body</a:t>
            </a:r>
          </a:p>
          <a:p>
            <a:pPr marL="285750" indent="-285750">
              <a:buFont typeface="Arial" panose="020B0604020202020204" pitchFamily="34" charset="0"/>
              <a:buChar char="•"/>
            </a:pPr>
            <a:r>
              <a:rPr lang="en-CA" dirty="0">
                <a:solidFill>
                  <a:schemeClr val="bg1">
                    <a:lumMod val="85000"/>
                  </a:schemeClr>
                </a:solidFill>
              </a:rPr>
              <a:t>roll up soiled linen and bag it at the source</a:t>
            </a:r>
          </a:p>
          <a:p>
            <a:pPr marL="285750" indent="-285750">
              <a:buFont typeface="Arial" panose="020B0604020202020204" pitchFamily="34" charset="0"/>
              <a:buChar char="•"/>
            </a:pPr>
            <a:r>
              <a:rPr lang="en-CA" dirty="0">
                <a:solidFill>
                  <a:schemeClr val="bg1">
                    <a:lumMod val="85000"/>
                  </a:schemeClr>
                </a:solidFill>
              </a:rPr>
              <a:t>contain wet linen in a dry sheet or towel before putting it in the linen bag</a:t>
            </a:r>
          </a:p>
          <a:p>
            <a:pPr marL="285750" indent="-285750">
              <a:buFont typeface="Arial" panose="020B0604020202020204" pitchFamily="34" charset="0"/>
              <a:buChar char="•"/>
            </a:pPr>
            <a:r>
              <a:rPr lang="en-CA" dirty="0">
                <a:solidFill>
                  <a:schemeClr val="bg1">
                    <a:lumMod val="85000"/>
                  </a:schemeClr>
                </a:solidFill>
              </a:rPr>
              <a:t>place soiled linen in the linen bag gently  (without shaking)</a:t>
            </a:r>
          </a:p>
          <a:p>
            <a:pPr marL="285750" indent="-285750">
              <a:buFont typeface="Arial" panose="020B0604020202020204" pitchFamily="34" charset="0"/>
              <a:buChar char="•"/>
            </a:pPr>
            <a:r>
              <a:rPr lang="en-CA" dirty="0">
                <a:solidFill>
                  <a:schemeClr val="bg1">
                    <a:lumMod val="85000"/>
                  </a:schemeClr>
                </a:solidFill>
              </a:rPr>
              <a:t>tie bags securely but do not overfill them</a:t>
            </a:r>
          </a:p>
          <a:p>
            <a:pPr marL="285750" indent="-285750">
              <a:buFont typeface="Arial" panose="020B0604020202020204" pitchFamily="34" charset="0"/>
              <a:buChar char="•"/>
            </a:pPr>
            <a:r>
              <a:rPr lang="en-CA" dirty="0">
                <a:solidFill>
                  <a:schemeClr val="bg1">
                    <a:lumMod val="85000"/>
                  </a:schemeClr>
                </a:solidFill>
              </a:rPr>
              <a:t>handle bags by the tie and don’t allow the bags to contact your body</a:t>
            </a:r>
          </a:p>
          <a:p>
            <a:pPr marL="285750" indent="-285750">
              <a:buFont typeface="Arial" panose="020B0604020202020204" pitchFamily="34" charset="0"/>
              <a:buChar char="•"/>
            </a:pPr>
            <a:r>
              <a:rPr lang="en-CA" b="1" dirty="0">
                <a:solidFill>
                  <a:schemeClr val="bg1">
                    <a:lumMod val="85000"/>
                  </a:schemeClr>
                </a:solidFill>
              </a:rPr>
              <a:t>do not </a:t>
            </a:r>
            <a:r>
              <a:rPr lang="en-CA" dirty="0">
                <a:solidFill>
                  <a:schemeClr val="bg1">
                    <a:lumMod val="85000"/>
                  </a:schemeClr>
                </a:solidFill>
              </a:rPr>
              <a:t>double bag linen or use water soluble bags</a:t>
            </a:r>
          </a:p>
          <a:p>
            <a:endParaRPr lang="en-US" dirty="0"/>
          </a:p>
        </p:txBody>
      </p:sp>
    </p:spTree>
    <p:extLst>
      <p:ext uri="{BB962C8B-B14F-4D97-AF65-F5344CB8AC3E}">
        <p14:creationId xmlns:p14="http://schemas.microsoft.com/office/powerpoint/2010/main" val="278834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10670" r="447"/>
          <a:stretch/>
        </p:blipFill>
        <p:spPr>
          <a:xfrm>
            <a:off x="-4248" y="0"/>
            <a:ext cx="9138788" cy="6858000"/>
          </a:xfrm>
          <a:prstGeom prst="rect">
            <a:avLst/>
          </a:prstGeom>
        </p:spPr>
      </p:pic>
      <p:sp>
        <p:nvSpPr>
          <p:cNvPr id="10" name="Rectangle 9"/>
          <p:cNvSpPr/>
          <p:nvPr/>
        </p:nvSpPr>
        <p:spPr>
          <a:xfrm>
            <a:off x="5076056" y="0"/>
            <a:ext cx="4058483"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048061" cy="338554"/>
          </a:xfrm>
          <a:prstGeom prst="rect">
            <a:avLst/>
          </a:prstGeom>
          <a:noFill/>
        </p:spPr>
        <p:txBody>
          <a:bodyPr wrap="none" rtlCol="0">
            <a:spAutoFit/>
          </a:bodyPr>
          <a:lstStyle/>
          <a:p>
            <a:r>
              <a:rPr lang="en-CA" sz="1600" dirty="0">
                <a:solidFill>
                  <a:schemeClr val="bg1"/>
                </a:solidFill>
              </a:rPr>
              <a:t>LINEN MANAGEMENT</a:t>
            </a:r>
          </a:p>
        </p:txBody>
      </p:sp>
      <p:sp>
        <p:nvSpPr>
          <p:cNvPr id="5" name="Rectangle 4"/>
          <p:cNvSpPr/>
          <p:nvPr/>
        </p:nvSpPr>
        <p:spPr>
          <a:xfrm>
            <a:off x="5292080" y="139030"/>
            <a:ext cx="3645045" cy="6463308"/>
          </a:xfrm>
          <a:prstGeom prst="rect">
            <a:avLst/>
          </a:prstGeom>
          <a:noFill/>
        </p:spPr>
        <p:txBody>
          <a:bodyPr wrap="square">
            <a:spAutoFit/>
          </a:bodyPr>
          <a:lstStyle/>
          <a:p>
            <a:r>
              <a:rPr lang="en-US" dirty="0"/>
              <a:t>To handle linen safely</a:t>
            </a:r>
            <a:r>
              <a:rPr lang="en-US" dirty="0" smtClean="0"/>
              <a:t>:</a:t>
            </a:r>
          </a:p>
          <a:p>
            <a:pPr marL="285750" indent="-285750">
              <a:buFont typeface="Arial" panose="020B0604020202020204" pitchFamily="34" charset="0"/>
              <a:buChar char="•"/>
            </a:pPr>
            <a:r>
              <a:rPr lang="en-CA" dirty="0"/>
              <a:t>wear PPE according to your risk assessment</a:t>
            </a:r>
          </a:p>
          <a:p>
            <a:pPr marL="285750" indent="-285750">
              <a:buFont typeface="Arial" panose="020B0604020202020204" pitchFamily="34" charset="0"/>
              <a:buChar char="•"/>
            </a:pPr>
            <a:r>
              <a:rPr lang="en-CA" b="1" dirty="0"/>
              <a:t>remove gross soil using a gloved hand and dispose of the gross soil into the toilet or hopper</a:t>
            </a:r>
          </a:p>
          <a:p>
            <a:pPr marL="285750" indent="-285750">
              <a:buFont typeface="Arial" panose="020B0604020202020204" pitchFamily="34" charset="0"/>
              <a:buChar char="•"/>
            </a:pPr>
            <a:r>
              <a:rPr lang="en-CA" dirty="0">
                <a:solidFill>
                  <a:schemeClr val="bg1">
                    <a:lumMod val="85000"/>
                  </a:schemeClr>
                </a:solidFill>
              </a:rPr>
              <a:t>handle soiled linen away from your body</a:t>
            </a:r>
          </a:p>
          <a:p>
            <a:pPr marL="285750" indent="-285750">
              <a:buFont typeface="Arial" panose="020B0604020202020204" pitchFamily="34" charset="0"/>
              <a:buChar char="•"/>
            </a:pPr>
            <a:r>
              <a:rPr lang="en-CA" dirty="0">
                <a:solidFill>
                  <a:schemeClr val="bg1">
                    <a:lumMod val="85000"/>
                  </a:schemeClr>
                </a:solidFill>
              </a:rPr>
              <a:t>roll up soiled linen and bag it at the source</a:t>
            </a:r>
          </a:p>
          <a:p>
            <a:pPr marL="285750" indent="-285750">
              <a:buFont typeface="Arial" panose="020B0604020202020204" pitchFamily="34" charset="0"/>
              <a:buChar char="•"/>
            </a:pPr>
            <a:r>
              <a:rPr lang="en-CA" dirty="0">
                <a:solidFill>
                  <a:schemeClr val="bg1">
                    <a:lumMod val="85000"/>
                  </a:schemeClr>
                </a:solidFill>
              </a:rPr>
              <a:t>contain wet linen in a dry sheet or towel before putting it in the linen bag</a:t>
            </a:r>
          </a:p>
          <a:p>
            <a:pPr marL="285750" indent="-285750">
              <a:buFont typeface="Arial" panose="020B0604020202020204" pitchFamily="34" charset="0"/>
              <a:buChar char="•"/>
            </a:pPr>
            <a:r>
              <a:rPr lang="en-CA" dirty="0">
                <a:solidFill>
                  <a:schemeClr val="bg1">
                    <a:lumMod val="85000"/>
                  </a:schemeClr>
                </a:solidFill>
              </a:rPr>
              <a:t>place soiled linen in the linen bag gently  (without shaking)</a:t>
            </a:r>
          </a:p>
          <a:p>
            <a:pPr marL="285750" indent="-285750">
              <a:buFont typeface="Arial" panose="020B0604020202020204" pitchFamily="34" charset="0"/>
              <a:buChar char="•"/>
            </a:pPr>
            <a:r>
              <a:rPr lang="en-CA" dirty="0">
                <a:solidFill>
                  <a:schemeClr val="bg1">
                    <a:lumMod val="85000"/>
                  </a:schemeClr>
                </a:solidFill>
              </a:rPr>
              <a:t>tie bags securely but do not overfill them</a:t>
            </a:r>
          </a:p>
          <a:p>
            <a:pPr marL="285750" indent="-285750">
              <a:buFont typeface="Arial" panose="020B0604020202020204" pitchFamily="34" charset="0"/>
              <a:buChar char="•"/>
            </a:pPr>
            <a:r>
              <a:rPr lang="en-CA" dirty="0">
                <a:solidFill>
                  <a:schemeClr val="bg1">
                    <a:lumMod val="85000"/>
                  </a:schemeClr>
                </a:solidFill>
              </a:rPr>
              <a:t>handle bags by the tie and don’t allow the bags to contact your body</a:t>
            </a:r>
          </a:p>
          <a:p>
            <a:pPr marL="285750" indent="-285750">
              <a:buFont typeface="Arial" panose="020B0604020202020204" pitchFamily="34" charset="0"/>
              <a:buChar char="•"/>
            </a:pPr>
            <a:r>
              <a:rPr lang="en-CA" b="1" dirty="0">
                <a:solidFill>
                  <a:schemeClr val="bg1">
                    <a:lumMod val="85000"/>
                  </a:schemeClr>
                </a:solidFill>
              </a:rPr>
              <a:t>do not </a:t>
            </a:r>
            <a:r>
              <a:rPr lang="en-CA" dirty="0">
                <a:solidFill>
                  <a:schemeClr val="bg1">
                    <a:lumMod val="85000"/>
                  </a:schemeClr>
                </a:solidFill>
              </a:rPr>
              <a:t>double bag linen or use water soluble bags</a:t>
            </a:r>
          </a:p>
          <a:p>
            <a:endParaRPr lang="en-US" dirty="0"/>
          </a:p>
        </p:txBody>
      </p:sp>
    </p:spTree>
    <p:extLst>
      <p:ext uri="{BB962C8B-B14F-4D97-AF65-F5344CB8AC3E}">
        <p14:creationId xmlns:p14="http://schemas.microsoft.com/office/powerpoint/2010/main" val="283318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8570" r="2415"/>
          <a:stretch/>
        </p:blipFill>
        <p:spPr>
          <a:xfrm>
            <a:off x="-4249" y="0"/>
            <a:ext cx="9152497" cy="6858000"/>
          </a:xfrm>
          <a:prstGeom prst="rect">
            <a:avLst/>
          </a:prstGeom>
        </p:spPr>
      </p:pic>
      <p:sp>
        <p:nvSpPr>
          <p:cNvPr id="10" name="Rectangle 9"/>
          <p:cNvSpPr/>
          <p:nvPr/>
        </p:nvSpPr>
        <p:spPr>
          <a:xfrm>
            <a:off x="5076056" y="0"/>
            <a:ext cx="4058483"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048061" cy="338554"/>
          </a:xfrm>
          <a:prstGeom prst="rect">
            <a:avLst/>
          </a:prstGeom>
          <a:noFill/>
        </p:spPr>
        <p:txBody>
          <a:bodyPr wrap="none" rtlCol="0">
            <a:spAutoFit/>
          </a:bodyPr>
          <a:lstStyle/>
          <a:p>
            <a:r>
              <a:rPr lang="en-CA" sz="1600" dirty="0">
                <a:solidFill>
                  <a:schemeClr val="bg1"/>
                </a:solidFill>
              </a:rPr>
              <a:t>LINEN MANAGEMENT</a:t>
            </a:r>
          </a:p>
        </p:txBody>
      </p:sp>
      <p:sp>
        <p:nvSpPr>
          <p:cNvPr id="5" name="Rectangle 4"/>
          <p:cNvSpPr/>
          <p:nvPr/>
        </p:nvSpPr>
        <p:spPr>
          <a:xfrm>
            <a:off x="5292080" y="139030"/>
            <a:ext cx="3645045" cy="6463308"/>
          </a:xfrm>
          <a:prstGeom prst="rect">
            <a:avLst/>
          </a:prstGeom>
          <a:noFill/>
        </p:spPr>
        <p:txBody>
          <a:bodyPr wrap="square">
            <a:spAutoFit/>
          </a:bodyPr>
          <a:lstStyle/>
          <a:p>
            <a:r>
              <a:rPr lang="en-US" dirty="0"/>
              <a:t>To handle linen safely</a:t>
            </a:r>
            <a:r>
              <a:rPr lang="en-US" dirty="0" smtClean="0"/>
              <a:t>:</a:t>
            </a:r>
          </a:p>
          <a:p>
            <a:pPr marL="285750" indent="-285750">
              <a:buFont typeface="Arial" panose="020B0604020202020204" pitchFamily="34" charset="0"/>
              <a:buChar char="•"/>
            </a:pPr>
            <a:r>
              <a:rPr lang="en-CA" dirty="0"/>
              <a:t>wear PPE according to your risk assessment</a:t>
            </a:r>
          </a:p>
          <a:p>
            <a:pPr marL="285750" indent="-285750">
              <a:buFont typeface="Arial" panose="020B0604020202020204" pitchFamily="34" charset="0"/>
              <a:buChar char="•"/>
            </a:pPr>
            <a:r>
              <a:rPr lang="en-CA" dirty="0"/>
              <a:t>remove gross soil using a gloved hand and dispose of the gross soil into the toilet or hopper</a:t>
            </a:r>
          </a:p>
          <a:p>
            <a:pPr marL="285750" indent="-285750">
              <a:buFont typeface="Arial" panose="020B0604020202020204" pitchFamily="34" charset="0"/>
              <a:buChar char="•"/>
            </a:pPr>
            <a:r>
              <a:rPr lang="en-CA" b="1" dirty="0"/>
              <a:t>handle soiled linen away from your body</a:t>
            </a:r>
          </a:p>
          <a:p>
            <a:pPr marL="285750" indent="-285750">
              <a:buFont typeface="Arial" panose="020B0604020202020204" pitchFamily="34" charset="0"/>
              <a:buChar char="•"/>
            </a:pPr>
            <a:r>
              <a:rPr lang="en-CA" dirty="0">
                <a:solidFill>
                  <a:schemeClr val="bg1">
                    <a:lumMod val="85000"/>
                  </a:schemeClr>
                </a:solidFill>
              </a:rPr>
              <a:t>roll up soiled linen and bag it at the source</a:t>
            </a:r>
          </a:p>
          <a:p>
            <a:pPr marL="285750" indent="-285750">
              <a:buFont typeface="Arial" panose="020B0604020202020204" pitchFamily="34" charset="0"/>
              <a:buChar char="•"/>
            </a:pPr>
            <a:r>
              <a:rPr lang="en-CA" dirty="0">
                <a:solidFill>
                  <a:schemeClr val="bg1">
                    <a:lumMod val="85000"/>
                  </a:schemeClr>
                </a:solidFill>
              </a:rPr>
              <a:t>contain wet linen in a dry sheet or towel before putting it in the linen bag</a:t>
            </a:r>
          </a:p>
          <a:p>
            <a:pPr marL="285750" indent="-285750">
              <a:buFont typeface="Arial" panose="020B0604020202020204" pitchFamily="34" charset="0"/>
              <a:buChar char="•"/>
            </a:pPr>
            <a:r>
              <a:rPr lang="en-CA" dirty="0">
                <a:solidFill>
                  <a:schemeClr val="bg1">
                    <a:lumMod val="85000"/>
                  </a:schemeClr>
                </a:solidFill>
              </a:rPr>
              <a:t>place soiled linen in the linen bag gently  (without shaking)</a:t>
            </a:r>
          </a:p>
          <a:p>
            <a:pPr marL="285750" indent="-285750">
              <a:buFont typeface="Arial" panose="020B0604020202020204" pitchFamily="34" charset="0"/>
              <a:buChar char="•"/>
            </a:pPr>
            <a:r>
              <a:rPr lang="en-CA" dirty="0">
                <a:solidFill>
                  <a:schemeClr val="bg1">
                    <a:lumMod val="85000"/>
                  </a:schemeClr>
                </a:solidFill>
              </a:rPr>
              <a:t>tie bags securely but do not overfill them</a:t>
            </a:r>
          </a:p>
          <a:p>
            <a:pPr marL="285750" indent="-285750">
              <a:buFont typeface="Arial" panose="020B0604020202020204" pitchFamily="34" charset="0"/>
              <a:buChar char="•"/>
            </a:pPr>
            <a:r>
              <a:rPr lang="en-CA" dirty="0">
                <a:solidFill>
                  <a:schemeClr val="bg1">
                    <a:lumMod val="85000"/>
                  </a:schemeClr>
                </a:solidFill>
              </a:rPr>
              <a:t>handle bags by the tie and don’t allow the bags to contact your body</a:t>
            </a:r>
          </a:p>
          <a:p>
            <a:pPr marL="285750" indent="-285750">
              <a:buFont typeface="Arial" panose="020B0604020202020204" pitchFamily="34" charset="0"/>
              <a:buChar char="•"/>
            </a:pPr>
            <a:r>
              <a:rPr lang="en-CA" b="1" dirty="0">
                <a:solidFill>
                  <a:schemeClr val="bg1">
                    <a:lumMod val="85000"/>
                  </a:schemeClr>
                </a:solidFill>
              </a:rPr>
              <a:t>do not </a:t>
            </a:r>
            <a:r>
              <a:rPr lang="en-CA" dirty="0">
                <a:solidFill>
                  <a:schemeClr val="bg1">
                    <a:lumMod val="85000"/>
                  </a:schemeClr>
                </a:solidFill>
              </a:rPr>
              <a:t>double bag linen or use water soluble bags</a:t>
            </a:r>
          </a:p>
          <a:p>
            <a:endParaRPr lang="en-US" dirty="0"/>
          </a:p>
        </p:txBody>
      </p:sp>
    </p:spTree>
    <p:extLst>
      <p:ext uri="{BB962C8B-B14F-4D97-AF65-F5344CB8AC3E}">
        <p14:creationId xmlns:p14="http://schemas.microsoft.com/office/powerpoint/2010/main" val="169526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35430" t="11839" r="727" b="16409"/>
          <a:stretch/>
        </p:blipFill>
        <p:spPr>
          <a:xfrm>
            <a:off x="-4248" y="-1"/>
            <a:ext cx="9148250" cy="6858001"/>
          </a:xfrm>
          <a:prstGeom prst="rect">
            <a:avLst/>
          </a:prstGeom>
        </p:spPr>
      </p:pic>
      <p:sp>
        <p:nvSpPr>
          <p:cNvPr id="10" name="Rectangle 9"/>
          <p:cNvSpPr/>
          <p:nvPr/>
        </p:nvSpPr>
        <p:spPr>
          <a:xfrm>
            <a:off x="5076056" y="0"/>
            <a:ext cx="4058483"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048061" cy="338554"/>
          </a:xfrm>
          <a:prstGeom prst="rect">
            <a:avLst/>
          </a:prstGeom>
          <a:noFill/>
        </p:spPr>
        <p:txBody>
          <a:bodyPr wrap="none" rtlCol="0">
            <a:spAutoFit/>
          </a:bodyPr>
          <a:lstStyle/>
          <a:p>
            <a:r>
              <a:rPr lang="en-CA" sz="1600" dirty="0">
                <a:solidFill>
                  <a:schemeClr val="bg1"/>
                </a:solidFill>
              </a:rPr>
              <a:t>LINEN MANAGEMENT</a:t>
            </a:r>
          </a:p>
        </p:txBody>
      </p:sp>
      <p:sp>
        <p:nvSpPr>
          <p:cNvPr id="5" name="Rectangle 4"/>
          <p:cNvSpPr/>
          <p:nvPr/>
        </p:nvSpPr>
        <p:spPr>
          <a:xfrm>
            <a:off x="5292080" y="139030"/>
            <a:ext cx="3645045" cy="6463308"/>
          </a:xfrm>
          <a:prstGeom prst="rect">
            <a:avLst/>
          </a:prstGeom>
          <a:noFill/>
        </p:spPr>
        <p:txBody>
          <a:bodyPr wrap="square">
            <a:spAutoFit/>
          </a:bodyPr>
          <a:lstStyle/>
          <a:p>
            <a:r>
              <a:rPr lang="en-US" dirty="0"/>
              <a:t>To handle linen safely</a:t>
            </a:r>
            <a:r>
              <a:rPr lang="en-US" dirty="0" smtClean="0"/>
              <a:t>:</a:t>
            </a:r>
          </a:p>
          <a:p>
            <a:pPr marL="285750" indent="-285750">
              <a:buFont typeface="Arial" panose="020B0604020202020204" pitchFamily="34" charset="0"/>
              <a:buChar char="•"/>
            </a:pPr>
            <a:r>
              <a:rPr lang="en-CA" dirty="0"/>
              <a:t>wear PPE according to your risk assessment</a:t>
            </a:r>
          </a:p>
          <a:p>
            <a:pPr marL="285750" indent="-285750">
              <a:buFont typeface="Arial" panose="020B0604020202020204" pitchFamily="34" charset="0"/>
              <a:buChar char="•"/>
            </a:pPr>
            <a:r>
              <a:rPr lang="en-CA" dirty="0"/>
              <a:t>remove gross soil using a gloved hand and dispose of the gross soil into the toilet or hopper</a:t>
            </a:r>
          </a:p>
          <a:p>
            <a:pPr marL="285750" indent="-285750">
              <a:buFont typeface="Arial" panose="020B0604020202020204" pitchFamily="34" charset="0"/>
              <a:buChar char="•"/>
            </a:pPr>
            <a:r>
              <a:rPr lang="en-CA" dirty="0"/>
              <a:t>handle soiled linen away from your body</a:t>
            </a:r>
          </a:p>
          <a:p>
            <a:pPr marL="285750" indent="-285750">
              <a:buFont typeface="Arial" panose="020B0604020202020204" pitchFamily="34" charset="0"/>
              <a:buChar char="•"/>
            </a:pPr>
            <a:r>
              <a:rPr lang="en-CA" b="1" dirty="0"/>
              <a:t>roll up soiled linen and bag it at the source</a:t>
            </a:r>
          </a:p>
          <a:p>
            <a:pPr marL="285750" indent="-285750">
              <a:buFont typeface="Arial" panose="020B0604020202020204" pitchFamily="34" charset="0"/>
              <a:buChar char="•"/>
            </a:pPr>
            <a:r>
              <a:rPr lang="en-CA" dirty="0">
                <a:solidFill>
                  <a:schemeClr val="bg1">
                    <a:lumMod val="85000"/>
                  </a:schemeClr>
                </a:solidFill>
              </a:rPr>
              <a:t>contain wet linen in a dry sheet or towel before putting it in the linen bag</a:t>
            </a:r>
          </a:p>
          <a:p>
            <a:pPr marL="285750" indent="-285750">
              <a:buFont typeface="Arial" panose="020B0604020202020204" pitchFamily="34" charset="0"/>
              <a:buChar char="•"/>
            </a:pPr>
            <a:r>
              <a:rPr lang="en-CA" dirty="0">
                <a:solidFill>
                  <a:schemeClr val="bg1">
                    <a:lumMod val="85000"/>
                  </a:schemeClr>
                </a:solidFill>
              </a:rPr>
              <a:t>place soiled linen in the linen bag gently  (without shaking)</a:t>
            </a:r>
          </a:p>
          <a:p>
            <a:pPr marL="285750" indent="-285750">
              <a:buFont typeface="Arial" panose="020B0604020202020204" pitchFamily="34" charset="0"/>
              <a:buChar char="•"/>
            </a:pPr>
            <a:r>
              <a:rPr lang="en-CA" dirty="0">
                <a:solidFill>
                  <a:schemeClr val="bg1">
                    <a:lumMod val="85000"/>
                  </a:schemeClr>
                </a:solidFill>
              </a:rPr>
              <a:t>tie bags securely but do not overfill them</a:t>
            </a:r>
          </a:p>
          <a:p>
            <a:pPr marL="285750" indent="-285750">
              <a:buFont typeface="Arial" panose="020B0604020202020204" pitchFamily="34" charset="0"/>
              <a:buChar char="•"/>
            </a:pPr>
            <a:r>
              <a:rPr lang="en-CA" dirty="0">
                <a:solidFill>
                  <a:schemeClr val="bg1">
                    <a:lumMod val="85000"/>
                  </a:schemeClr>
                </a:solidFill>
              </a:rPr>
              <a:t>handle bags by the tie and don’t allow the bags to contact your body</a:t>
            </a:r>
          </a:p>
          <a:p>
            <a:pPr marL="285750" indent="-285750">
              <a:buFont typeface="Arial" panose="020B0604020202020204" pitchFamily="34" charset="0"/>
              <a:buChar char="•"/>
            </a:pPr>
            <a:r>
              <a:rPr lang="en-CA" b="1" dirty="0">
                <a:solidFill>
                  <a:schemeClr val="bg1">
                    <a:lumMod val="85000"/>
                  </a:schemeClr>
                </a:solidFill>
              </a:rPr>
              <a:t>do not </a:t>
            </a:r>
            <a:r>
              <a:rPr lang="en-CA" dirty="0">
                <a:solidFill>
                  <a:schemeClr val="bg1">
                    <a:lumMod val="85000"/>
                  </a:schemeClr>
                </a:solidFill>
              </a:rPr>
              <a:t>double bag linen or use water soluble bags</a:t>
            </a:r>
          </a:p>
          <a:p>
            <a:endParaRPr lang="en-US" dirty="0"/>
          </a:p>
        </p:txBody>
      </p:sp>
    </p:spTree>
    <p:extLst>
      <p:ext uri="{BB962C8B-B14F-4D97-AF65-F5344CB8AC3E}">
        <p14:creationId xmlns:p14="http://schemas.microsoft.com/office/powerpoint/2010/main" val="301079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4" name="Picture 3"/>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52497" cy="6858000"/>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0" name="Rectangle 9"/>
          <p:cNvSpPr/>
          <p:nvPr/>
        </p:nvSpPr>
        <p:spPr>
          <a:xfrm>
            <a:off x="4139952" y="0"/>
            <a:ext cx="5004048" cy="6525344"/>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76248" y="1196752"/>
            <a:ext cx="3925755" cy="369332"/>
          </a:xfrm>
          <a:prstGeom prst="rect">
            <a:avLst/>
          </a:prstGeom>
        </p:spPr>
        <p:txBody>
          <a:bodyPr wrap="none">
            <a:spAutoFit/>
          </a:bodyPr>
          <a:lstStyle/>
          <a:p>
            <a:r>
              <a:rPr lang="en-CA" dirty="0">
                <a:solidFill>
                  <a:schemeClr val="bg1"/>
                </a:solidFill>
              </a:rPr>
              <a:t>In this component, you will learn about:</a:t>
            </a:r>
          </a:p>
        </p:txBody>
      </p:sp>
      <p:sp>
        <p:nvSpPr>
          <p:cNvPr id="6" name="Rectangle 5"/>
          <p:cNvSpPr/>
          <p:nvPr/>
        </p:nvSpPr>
        <p:spPr>
          <a:xfrm>
            <a:off x="4571999" y="1916832"/>
            <a:ext cx="4572000" cy="1754326"/>
          </a:xfrm>
          <a:prstGeom prst="rect">
            <a:avLst/>
          </a:prstGeom>
        </p:spPr>
        <p:txBody>
          <a:bodyPr>
            <a:spAutoFit/>
          </a:bodyPr>
          <a:lstStyle/>
          <a:p>
            <a:pPr marL="285750" indent="-285750">
              <a:buFont typeface="Arial" panose="020B0604020202020204" pitchFamily="34" charset="0"/>
              <a:buChar char="•"/>
            </a:pPr>
            <a:r>
              <a:rPr lang="en-CA" dirty="0" smtClean="0">
                <a:solidFill>
                  <a:schemeClr val="bg1"/>
                </a:solidFill>
              </a:rPr>
              <a:t>how </a:t>
            </a:r>
            <a:r>
              <a:rPr lang="en-CA" dirty="0">
                <a:solidFill>
                  <a:schemeClr val="bg1"/>
                </a:solidFill>
              </a:rPr>
              <a:t>controlling the environment can help prevent </a:t>
            </a:r>
            <a:r>
              <a:rPr lang="en-CA" dirty="0" smtClean="0">
                <a:solidFill>
                  <a:schemeClr val="bg1"/>
                </a:solidFill>
              </a:rPr>
              <a:t>infections</a:t>
            </a:r>
          </a:p>
          <a:p>
            <a:pPr marL="285750" indent="-285750">
              <a:buFont typeface="Arial" panose="020B0604020202020204" pitchFamily="34" charset="0"/>
              <a:buChar char="•"/>
            </a:pPr>
            <a:r>
              <a:rPr lang="en-CA" dirty="0">
                <a:solidFill>
                  <a:schemeClr val="bg1"/>
                </a:solidFill>
              </a:rPr>
              <a:t>effective cleaning of the environment and equipment </a:t>
            </a:r>
          </a:p>
          <a:p>
            <a:pPr marL="285750" indent="-285750">
              <a:buFont typeface="Arial" panose="020B0604020202020204" pitchFamily="34" charset="0"/>
              <a:buChar char="•"/>
            </a:pPr>
            <a:r>
              <a:rPr lang="en-US" dirty="0">
                <a:solidFill>
                  <a:schemeClr val="bg1"/>
                </a:solidFill>
              </a:rPr>
              <a:t>Engineering Controls</a:t>
            </a:r>
          </a:p>
          <a:p>
            <a:pPr marL="285750" indent="-285750">
              <a:buFont typeface="Arial" panose="020B0604020202020204" pitchFamily="34" charset="0"/>
              <a:buChar char="•"/>
            </a:pPr>
            <a:endParaRPr lang="en-CA" dirty="0">
              <a:solidFill>
                <a:schemeClr val="bg1"/>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3131840" cy="736508"/>
          </a:xfrm>
          <a:prstGeom prst="rect">
            <a:avLst/>
          </a:prstGeom>
        </p:spPr>
      </p:pic>
      <p:sp>
        <p:nvSpPr>
          <p:cNvPr id="14" name="TextBox 13"/>
          <p:cNvSpPr txBox="1"/>
          <p:nvPr/>
        </p:nvSpPr>
        <p:spPr>
          <a:xfrm>
            <a:off x="0" y="488388"/>
            <a:ext cx="1097865" cy="338554"/>
          </a:xfrm>
          <a:prstGeom prst="rect">
            <a:avLst/>
          </a:prstGeom>
          <a:noFill/>
        </p:spPr>
        <p:txBody>
          <a:bodyPr wrap="none" rtlCol="0">
            <a:spAutoFit/>
          </a:bodyPr>
          <a:lstStyle/>
          <a:p>
            <a:r>
              <a:rPr lang="en-US" sz="1600" dirty="0" smtClean="0">
                <a:solidFill>
                  <a:schemeClr val="bg1"/>
                </a:solidFill>
                <a:latin typeface="+mj-lt"/>
              </a:rPr>
              <a:t>OVERVIEW</a:t>
            </a:r>
            <a:endParaRPr lang="en-US" sz="1600" dirty="0">
              <a:solidFill>
                <a:schemeClr val="bg1"/>
              </a:solidFill>
              <a:latin typeface="+mj-lt"/>
            </a:endParaRPr>
          </a:p>
        </p:txBody>
      </p:sp>
    </p:spTree>
    <p:extLst>
      <p:ext uri="{BB962C8B-B14F-4D97-AF65-F5344CB8AC3E}">
        <p14:creationId xmlns:p14="http://schemas.microsoft.com/office/powerpoint/2010/main" val="357069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12127" b="1090"/>
          <a:stretch/>
        </p:blipFill>
        <p:spPr>
          <a:xfrm>
            <a:off x="0" y="0"/>
            <a:ext cx="9134538" cy="6858000"/>
          </a:xfrm>
          <a:prstGeom prst="rect">
            <a:avLst/>
          </a:prstGeom>
        </p:spPr>
      </p:pic>
      <p:sp>
        <p:nvSpPr>
          <p:cNvPr id="10" name="Rectangle 9"/>
          <p:cNvSpPr/>
          <p:nvPr/>
        </p:nvSpPr>
        <p:spPr>
          <a:xfrm>
            <a:off x="5076056" y="0"/>
            <a:ext cx="4058483"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048061" cy="338554"/>
          </a:xfrm>
          <a:prstGeom prst="rect">
            <a:avLst/>
          </a:prstGeom>
          <a:noFill/>
        </p:spPr>
        <p:txBody>
          <a:bodyPr wrap="none" rtlCol="0">
            <a:spAutoFit/>
          </a:bodyPr>
          <a:lstStyle/>
          <a:p>
            <a:r>
              <a:rPr lang="en-CA" sz="1600" dirty="0">
                <a:solidFill>
                  <a:schemeClr val="bg1"/>
                </a:solidFill>
              </a:rPr>
              <a:t>LINEN MANAGEMENT</a:t>
            </a:r>
          </a:p>
        </p:txBody>
      </p:sp>
      <p:sp>
        <p:nvSpPr>
          <p:cNvPr id="5" name="Rectangle 4"/>
          <p:cNvSpPr/>
          <p:nvPr/>
        </p:nvSpPr>
        <p:spPr>
          <a:xfrm>
            <a:off x="5292080" y="139030"/>
            <a:ext cx="3645045" cy="6463308"/>
          </a:xfrm>
          <a:prstGeom prst="rect">
            <a:avLst/>
          </a:prstGeom>
          <a:noFill/>
        </p:spPr>
        <p:txBody>
          <a:bodyPr wrap="square">
            <a:spAutoFit/>
          </a:bodyPr>
          <a:lstStyle/>
          <a:p>
            <a:r>
              <a:rPr lang="en-US" dirty="0"/>
              <a:t>To handle linen safely</a:t>
            </a:r>
            <a:r>
              <a:rPr lang="en-US" dirty="0" smtClean="0"/>
              <a:t>:</a:t>
            </a:r>
          </a:p>
          <a:p>
            <a:pPr marL="285750" indent="-285750">
              <a:buFont typeface="Arial" panose="020B0604020202020204" pitchFamily="34" charset="0"/>
              <a:buChar char="•"/>
            </a:pPr>
            <a:r>
              <a:rPr lang="en-CA" dirty="0"/>
              <a:t>wear PPE according to your risk assessment</a:t>
            </a:r>
          </a:p>
          <a:p>
            <a:pPr marL="285750" indent="-285750">
              <a:buFont typeface="Arial" panose="020B0604020202020204" pitchFamily="34" charset="0"/>
              <a:buChar char="•"/>
            </a:pPr>
            <a:r>
              <a:rPr lang="en-CA" dirty="0"/>
              <a:t>remove gross soil using a gloved hand and dispose of the gross soil into the toilet or hopper</a:t>
            </a:r>
          </a:p>
          <a:p>
            <a:pPr marL="285750" indent="-285750">
              <a:buFont typeface="Arial" panose="020B0604020202020204" pitchFamily="34" charset="0"/>
              <a:buChar char="•"/>
            </a:pPr>
            <a:r>
              <a:rPr lang="en-CA" dirty="0"/>
              <a:t>handle soiled linen away from your body</a:t>
            </a:r>
          </a:p>
          <a:p>
            <a:pPr marL="285750" indent="-285750">
              <a:buFont typeface="Arial" panose="020B0604020202020204" pitchFamily="34" charset="0"/>
              <a:buChar char="•"/>
            </a:pPr>
            <a:r>
              <a:rPr lang="en-CA" dirty="0"/>
              <a:t>roll up soiled linen and bag it at the source</a:t>
            </a:r>
          </a:p>
          <a:p>
            <a:pPr marL="285750" indent="-285750">
              <a:buFont typeface="Arial" panose="020B0604020202020204" pitchFamily="34" charset="0"/>
              <a:buChar char="•"/>
            </a:pPr>
            <a:r>
              <a:rPr lang="en-CA" b="1" dirty="0"/>
              <a:t>contain wet linen in a dry sheet or towel before putting it in the linen bag</a:t>
            </a:r>
          </a:p>
          <a:p>
            <a:pPr marL="285750" indent="-285750">
              <a:buFont typeface="Arial" panose="020B0604020202020204" pitchFamily="34" charset="0"/>
              <a:buChar char="•"/>
            </a:pPr>
            <a:r>
              <a:rPr lang="en-CA" dirty="0">
                <a:solidFill>
                  <a:schemeClr val="bg1">
                    <a:lumMod val="85000"/>
                  </a:schemeClr>
                </a:solidFill>
              </a:rPr>
              <a:t>place soiled linen in the linen bag gently  (without shaking)</a:t>
            </a:r>
          </a:p>
          <a:p>
            <a:pPr marL="285750" indent="-285750">
              <a:buFont typeface="Arial" panose="020B0604020202020204" pitchFamily="34" charset="0"/>
              <a:buChar char="•"/>
            </a:pPr>
            <a:r>
              <a:rPr lang="en-CA" dirty="0">
                <a:solidFill>
                  <a:schemeClr val="bg1">
                    <a:lumMod val="85000"/>
                  </a:schemeClr>
                </a:solidFill>
              </a:rPr>
              <a:t>tie bags securely but do not overfill them</a:t>
            </a:r>
          </a:p>
          <a:p>
            <a:pPr marL="285750" indent="-285750">
              <a:buFont typeface="Arial" panose="020B0604020202020204" pitchFamily="34" charset="0"/>
              <a:buChar char="•"/>
            </a:pPr>
            <a:r>
              <a:rPr lang="en-CA" dirty="0">
                <a:solidFill>
                  <a:schemeClr val="bg1">
                    <a:lumMod val="85000"/>
                  </a:schemeClr>
                </a:solidFill>
              </a:rPr>
              <a:t>handle bags by the tie and don’t allow the bags to contact your body</a:t>
            </a:r>
          </a:p>
          <a:p>
            <a:pPr marL="285750" indent="-285750">
              <a:buFont typeface="Arial" panose="020B0604020202020204" pitchFamily="34" charset="0"/>
              <a:buChar char="•"/>
            </a:pPr>
            <a:r>
              <a:rPr lang="en-CA" b="1" dirty="0">
                <a:solidFill>
                  <a:schemeClr val="bg1">
                    <a:lumMod val="85000"/>
                  </a:schemeClr>
                </a:solidFill>
              </a:rPr>
              <a:t>do not </a:t>
            </a:r>
            <a:r>
              <a:rPr lang="en-CA" dirty="0">
                <a:solidFill>
                  <a:schemeClr val="bg1">
                    <a:lumMod val="85000"/>
                  </a:schemeClr>
                </a:solidFill>
              </a:rPr>
              <a:t>double bag linen or use water soluble bags</a:t>
            </a:r>
          </a:p>
          <a:p>
            <a:endParaRPr lang="en-US" dirty="0"/>
          </a:p>
        </p:txBody>
      </p:sp>
    </p:spTree>
    <p:extLst>
      <p:ext uri="{BB962C8B-B14F-4D97-AF65-F5344CB8AC3E}">
        <p14:creationId xmlns:p14="http://schemas.microsoft.com/office/powerpoint/2010/main" val="230969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r="15018"/>
          <a:stretch/>
        </p:blipFill>
        <p:spPr>
          <a:xfrm flipH="1">
            <a:off x="-1" y="1"/>
            <a:ext cx="9148247" cy="6858000"/>
          </a:xfrm>
          <a:prstGeom prst="rect">
            <a:avLst/>
          </a:prstGeom>
        </p:spPr>
      </p:pic>
      <p:sp>
        <p:nvSpPr>
          <p:cNvPr id="10" name="Rectangle 9"/>
          <p:cNvSpPr/>
          <p:nvPr/>
        </p:nvSpPr>
        <p:spPr>
          <a:xfrm>
            <a:off x="5076056" y="0"/>
            <a:ext cx="4058483"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048061" cy="338554"/>
          </a:xfrm>
          <a:prstGeom prst="rect">
            <a:avLst/>
          </a:prstGeom>
          <a:noFill/>
        </p:spPr>
        <p:txBody>
          <a:bodyPr wrap="none" rtlCol="0">
            <a:spAutoFit/>
          </a:bodyPr>
          <a:lstStyle/>
          <a:p>
            <a:r>
              <a:rPr lang="en-CA" sz="1600" dirty="0">
                <a:solidFill>
                  <a:schemeClr val="bg1"/>
                </a:solidFill>
              </a:rPr>
              <a:t>LINEN MANAGEMENT</a:t>
            </a:r>
          </a:p>
        </p:txBody>
      </p:sp>
      <p:sp>
        <p:nvSpPr>
          <p:cNvPr id="5" name="Rectangle 4"/>
          <p:cNvSpPr/>
          <p:nvPr/>
        </p:nvSpPr>
        <p:spPr>
          <a:xfrm>
            <a:off x="5292080" y="139030"/>
            <a:ext cx="3645045" cy="6463308"/>
          </a:xfrm>
          <a:prstGeom prst="rect">
            <a:avLst/>
          </a:prstGeom>
          <a:noFill/>
        </p:spPr>
        <p:txBody>
          <a:bodyPr wrap="square">
            <a:spAutoFit/>
          </a:bodyPr>
          <a:lstStyle/>
          <a:p>
            <a:r>
              <a:rPr lang="en-US" dirty="0"/>
              <a:t>To handle linen safely</a:t>
            </a:r>
            <a:r>
              <a:rPr lang="en-US" dirty="0" smtClean="0"/>
              <a:t>:</a:t>
            </a:r>
          </a:p>
          <a:p>
            <a:pPr marL="285750" indent="-285750">
              <a:buFont typeface="Arial" panose="020B0604020202020204" pitchFamily="34" charset="0"/>
              <a:buChar char="•"/>
            </a:pPr>
            <a:r>
              <a:rPr lang="en-CA" dirty="0"/>
              <a:t>wear PPE according to your risk assessment</a:t>
            </a:r>
          </a:p>
          <a:p>
            <a:pPr marL="285750" indent="-285750">
              <a:buFont typeface="Arial" panose="020B0604020202020204" pitchFamily="34" charset="0"/>
              <a:buChar char="•"/>
            </a:pPr>
            <a:r>
              <a:rPr lang="en-CA" dirty="0"/>
              <a:t>remove gross soil using a gloved hand and dispose of the gross soil into the toilet or hopper</a:t>
            </a:r>
          </a:p>
          <a:p>
            <a:pPr marL="285750" indent="-285750">
              <a:buFont typeface="Arial" panose="020B0604020202020204" pitchFamily="34" charset="0"/>
              <a:buChar char="•"/>
            </a:pPr>
            <a:r>
              <a:rPr lang="en-CA" dirty="0"/>
              <a:t>handle soiled linen away from your body</a:t>
            </a:r>
          </a:p>
          <a:p>
            <a:pPr marL="285750" indent="-285750">
              <a:buFont typeface="Arial" panose="020B0604020202020204" pitchFamily="34" charset="0"/>
              <a:buChar char="•"/>
            </a:pPr>
            <a:r>
              <a:rPr lang="en-CA" dirty="0"/>
              <a:t>roll up soiled linen and bag it at the source</a:t>
            </a:r>
          </a:p>
          <a:p>
            <a:pPr marL="285750" indent="-285750">
              <a:buFont typeface="Arial" panose="020B0604020202020204" pitchFamily="34" charset="0"/>
              <a:buChar char="•"/>
            </a:pPr>
            <a:r>
              <a:rPr lang="en-CA" dirty="0"/>
              <a:t>contain wet linen in a dry sheet or towel before putting it in the linen bag</a:t>
            </a:r>
          </a:p>
          <a:p>
            <a:pPr marL="285750" indent="-285750">
              <a:buFont typeface="Arial" panose="020B0604020202020204" pitchFamily="34" charset="0"/>
              <a:buChar char="•"/>
            </a:pPr>
            <a:r>
              <a:rPr lang="en-CA" b="1" dirty="0"/>
              <a:t>place soiled linen in the linen bag gently  (without shaking)</a:t>
            </a:r>
          </a:p>
          <a:p>
            <a:pPr marL="285750" indent="-285750">
              <a:buFont typeface="Arial" panose="020B0604020202020204" pitchFamily="34" charset="0"/>
              <a:buChar char="•"/>
            </a:pPr>
            <a:r>
              <a:rPr lang="en-CA" dirty="0">
                <a:solidFill>
                  <a:schemeClr val="bg1">
                    <a:lumMod val="85000"/>
                  </a:schemeClr>
                </a:solidFill>
              </a:rPr>
              <a:t>tie bags securely but do not overfill them</a:t>
            </a:r>
          </a:p>
          <a:p>
            <a:pPr marL="285750" indent="-285750">
              <a:buFont typeface="Arial" panose="020B0604020202020204" pitchFamily="34" charset="0"/>
              <a:buChar char="•"/>
            </a:pPr>
            <a:r>
              <a:rPr lang="en-CA" dirty="0">
                <a:solidFill>
                  <a:schemeClr val="bg1">
                    <a:lumMod val="85000"/>
                  </a:schemeClr>
                </a:solidFill>
              </a:rPr>
              <a:t>handle bags by the tie and don’t allow the bags to contact your body</a:t>
            </a:r>
          </a:p>
          <a:p>
            <a:pPr marL="285750" indent="-285750">
              <a:buFont typeface="Arial" panose="020B0604020202020204" pitchFamily="34" charset="0"/>
              <a:buChar char="•"/>
            </a:pPr>
            <a:r>
              <a:rPr lang="en-CA" b="1" dirty="0">
                <a:solidFill>
                  <a:schemeClr val="bg1">
                    <a:lumMod val="85000"/>
                  </a:schemeClr>
                </a:solidFill>
              </a:rPr>
              <a:t>do not </a:t>
            </a:r>
            <a:r>
              <a:rPr lang="en-CA" dirty="0">
                <a:solidFill>
                  <a:schemeClr val="bg1">
                    <a:lumMod val="85000"/>
                  </a:schemeClr>
                </a:solidFill>
              </a:rPr>
              <a:t>double bag linen or use water soluble bags</a:t>
            </a:r>
          </a:p>
          <a:p>
            <a:endParaRPr lang="en-US" dirty="0"/>
          </a:p>
        </p:txBody>
      </p:sp>
    </p:spTree>
    <p:extLst>
      <p:ext uri="{BB962C8B-B14F-4D97-AF65-F5344CB8AC3E}">
        <p14:creationId xmlns:p14="http://schemas.microsoft.com/office/powerpoint/2010/main" val="133960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11673"/>
          <a:stretch/>
        </p:blipFill>
        <p:spPr>
          <a:xfrm>
            <a:off x="-1" y="-11875"/>
            <a:ext cx="9134539" cy="6897978"/>
          </a:xfrm>
          <a:prstGeom prst="rect">
            <a:avLst/>
          </a:prstGeom>
        </p:spPr>
      </p:pic>
      <p:sp>
        <p:nvSpPr>
          <p:cNvPr id="10" name="Rectangle 9"/>
          <p:cNvSpPr/>
          <p:nvPr/>
        </p:nvSpPr>
        <p:spPr>
          <a:xfrm>
            <a:off x="5076056" y="0"/>
            <a:ext cx="4058483"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048061" cy="338554"/>
          </a:xfrm>
          <a:prstGeom prst="rect">
            <a:avLst/>
          </a:prstGeom>
          <a:noFill/>
        </p:spPr>
        <p:txBody>
          <a:bodyPr wrap="none" rtlCol="0">
            <a:spAutoFit/>
          </a:bodyPr>
          <a:lstStyle/>
          <a:p>
            <a:r>
              <a:rPr lang="en-CA" sz="1600" dirty="0">
                <a:solidFill>
                  <a:schemeClr val="bg1"/>
                </a:solidFill>
              </a:rPr>
              <a:t>LINEN MANAGEMENT</a:t>
            </a:r>
          </a:p>
        </p:txBody>
      </p:sp>
      <p:sp>
        <p:nvSpPr>
          <p:cNvPr id="5" name="Rectangle 4"/>
          <p:cNvSpPr/>
          <p:nvPr/>
        </p:nvSpPr>
        <p:spPr>
          <a:xfrm>
            <a:off x="5292080" y="139030"/>
            <a:ext cx="3645045" cy="6463308"/>
          </a:xfrm>
          <a:prstGeom prst="rect">
            <a:avLst/>
          </a:prstGeom>
          <a:noFill/>
        </p:spPr>
        <p:txBody>
          <a:bodyPr wrap="square">
            <a:spAutoFit/>
          </a:bodyPr>
          <a:lstStyle/>
          <a:p>
            <a:r>
              <a:rPr lang="en-US" dirty="0"/>
              <a:t>To handle linen safely</a:t>
            </a:r>
            <a:r>
              <a:rPr lang="en-US" dirty="0" smtClean="0"/>
              <a:t>:</a:t>
            </a:r>
          </a:p>
          <a:p>
            <a:pPr marL="285750" indent="-285750">
              <a:buFont typeface="Arial" panose="020B0604020202020204" pitchFamily="34" charset="0"/>
              <a:buChar char="•"/>
            </a:pPr>
            <a:r>
              <a:rPr lang="en-CA" dirty="0"/>
              <a:t>wear PPE according to your risk assessment</a:t>
            </a:r>
          </a:p>
          <a:p>
            <a:pPr marL="285750" indent="-285750">
              <a:buFont typeface="Arial" panose="020B0604020202020204" pitchFamily="34" charset="0"/>
              <a:buChar char="•"/>
            </a:pPr>
            <a:r>
              <a:rPr lang="en-CA" dirty="0"/>
              <a:t>remove gross soil using a gloved hand and dispose of the gross soil into the toilet or hopper</a:t>
            </a:r>
          </a:p>
          <a:p>
            <a:pPr marL="285750" indent="-285750">
              <a:buFont typeface="Arial" panose="020B0604020202020204" pitchFamily="34" charset="0"/>
              <a:buChar char="•"/>
            </a:pPr>
            <a:r>
              <a:rPr lang="en-CA" dirty="0"/>
              <a:t>handle soiled linen away from your body</a:t>
            </a:r>
          </a:p>
          <a:p>
            <a:pPr marL="285750" indent="-285750">
              <a:buFont typeface="Arial" panose="020B0604020202020204" pitchFamily="34" charset="0"/>
              <a:buChar char="•"/>
            </a:pPr>
            <a:r>
              <a:rPr lang="en-CA" dirty="0"/>
              <a:t>roll up soiled linen and bag it at the source</a:t>
            </a:r>
          </a:p>
          <a:p>
            <a:pPr marL="285750" indent="-285750">
              <a:buFont typeface="Arial" panose="020B0604020202020204" pitchFamily="34" charset="0"/>
              <a:buChar char="•"/>
            </a:pPr>
            <a:r>
              <a:rPr lang="en-CA" dirty="0"/>
              <a:t>contain wet linen in a dry sheet or towel before putting it in the linen bag</a:t>
            </a:r>
          </a:p>
          <a:p>
            <a:pPr marL="285750" indent="-285750">
              <a:buFont typeface="Arial" panose="020B0604020202020204" pitchFamily="34" charset="0"/>
              <a:buChar char="•"/>
            </a:pPr>
            <a:r>
              <a:rPr lang="en-CA" dirty="0"/>
              <a:t>place soiled linen in the linen bag gently  (without shaking)</a:t>
            </a:r>
          </a:p>
          <a:p>
            <a:pPr marL="285750" indent="-285750">
              <a:buFont typeface="Arial" panose="020B0604020202020204" pitchFamily="34" charset="0"/>
              <a:buChar char="•"/>
            </a:pPr>
            <a:r>
              <a:rPr lang="en-CA" b="1" dirty="0"/>
              <a:t>tie bags securely but do not overfill them</a:t>
            </a:r>
          </a:p>
          <a:p>
            <a:pPr marL="285750" indent="-285750">
              <a:buFont typeface="Arial" panose="020B0604020202020204" pitchFamily="34" charset="0"/>
              <a:buChar char="•"/>
            </a:pPr>
            <a:r>
              <a:rPr lang="en-CA" dirty="0">
                <a:solidFill>
                  <a:schemeClr val="bg1">
                    <a:lumMod val="85000"/>
                  </a:schemeClr>
                </a:solidFill>
              </a:rPr>
              <a:t>handle bags by the tie and don’t allow the bags to contact your body</a:t>
            </a:r>
          </a:p>
          <a:p>
            <a:pPr marL="285750" indent="-285750">
              <a:buFont typeface="Arial" panose="020B0604020202020204" pitchFamily="34" charset="0"/>
              <a:buChar char="•"/>
            </a:pPr>
            <a:r>
              <a:rPr lang="en-CA" b="1" dirty="0">
                <a:solidFill>
                  <a:schemeClr val="bg1">
                    <a:lumMod val="85000"/>
                  </a:schemeClr>
                </a:solidFill>
              </a:rPr>
              <a:t>do not </a:t>
            </a:r>
            <a:r>
              <a:rPr lang="en-CA" dirty="0">
                <a:solidFill>
                  <a:schemeClr val="bg1">
                    <a:lumMod val="85000"/>
                  </a:schemeClr>
                </a:solidFill>
              </a:rPr>
              <a:t>double bag linen or use water soluble bags</a:t>
            </a:r>
          </a:p>
          <a:p>
            <a:endParaRPr lang="en-US" dirty="0"/>
          </a:p>
        </p:txBody>
      </p:sp>
    </p:spTree>
    <p:extLst>
      <p:ext uri="{BB962C8B-B14F-4D97-AF65-F5344CB8AC3E}">
        <p14:creationId xmlns:p14="http://schemas.microsoft.com/office/powerpoint/2010/main" val="105221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10820"/>
          <a:stretch/>
        </p:blipFill>
        <p:spPr>
          <a:xfrm>
            <a:off x="-4250" y="12618"/>
            <a:ext cx="9152497" cy="6845382"/>
          </a:xfrm>
          <a:prstGeom prst="rect">
            <a:avLst/>
          </a:prstGeom>
        </p:spPr>
      </p:pic>
      <p:sp>
        <p:nvSpPr>
          <p:cNvPr id="10" name="Rectangle 9"/>
          <p:cNvSpPr/>
          <p:nvPr/>
        </p:nvSpPr>
        <p:spPr>
          <a:xfrm>
            <a:off x="5076056" y="0"/>
            <a:ext cx="4058483"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048061" cy="338554"/>
          </a:xfrm>
          <a:prstGeom prst="rect">
            <a:avLst/>
          </a:prstGeom>
          <a:noFill/>
        </p:spPr>
        <p:txBody>
          <a:bodyPr wrap="none" rtlCol="0">
            <a:spAutoFit/>
          </a:bodyPr>
          <a:lstStyle/>
          <a:p>
            <a:r>
              <a:rPr lang="en-CA" sz="1600" dirty="0">
                <a:solidFill>
                  <a:schemeClr val="bg1"/>
                </a:solidFill>
              </a:rPr>
              <a:t>LINEN MANAGEMENT</a:t>
            </a:r>
          </a:p>
        </p:txBody>
      </p:sp>
      <p:sp>
        <p:nvSpPr>
          <p:cNvPr id="5" name="Rectangle 4"/>
          <p:cNvSpPr/>
          <p:nvPr/>
        </p:nvSpPr>
        <p:spPr>
          <a:xfrm>
            <a:off x="5292080" y="139030"/>
            <a:ext cx="3645045" cy="6463308"/>
          </a:xfrm>
          <a:prstGeom prst="rect">
            <a:avLst/>
          </a:prstGeom>
          <a:noFill/>
        </p:spPr>
        <p:txBody>
          <a:bodyPr wrap="square">
            <a:spAutoFit/>
          </a:bodyPr>
          <a:lstStyle/>
          <a:p>
            <a:r>
              <a:rPr lang="en-US" dirty="0"/>
              <a:t>To handle linen safely</a:t>
            </a:r>
            <a:r>
              <a:rPr lang="en-US" dirty="0" smtClean="0"/>
              <a:t>:</a:t>
            </a:r>
          </a:p>
          <a:p>
            <a:pPr marL="285750" indent="-285750">
              <a:buFont typeface="Arial" panose="020B0604020202020204" pitchFamily="34" charset="0"/>
              <a:buChar char="•"/>
            </a:pPr>
            <a:r>
              <a:rPr lang="en-CA" dirty="0"/>
              <a:t>wear PPE according to your risk assessment</a:t>
            </a:r>
          </a:p>
          <a:p>
            <a:pPr marL="285750" indent="-285750">
              <a:buFont typeface="Arial" panose="020B0604020202020204" pitchFamily="34" charset="0"/>
              <a:buChar char="•"/>
            </a:pPr>
            <a:r>
              <a:rPr lang="en-CA" dirty="0"/>
              <a:t>remove gross soil using a gloved hand and dispose of the gross soil into the toilet or hopper</a:t>
            </a:r>
          </a:p>
          <a:p>
            <a:pPr marL="285750" indent="-285750">
              <a:buFont typeface="Arial" panose="020B0604020202020204" pitchFamily="34" charset="0"/>
              <a:buChar char="•"/>
            </a:pPr>
            <a:r>
              <a:rPr lang="en-CA" dirty="0"/>
              <a:t>handle soiled linen away from your body</a:t>
            </a:r>
          </a:p>
          <a:p>
            <a:pPr marL="285750" indent="-285750">
              <a:buFont typeface="Arial" panose="020B0604020202020204" pitchFamily="34" charset="0"/>
              <a:buChar char="•"/>
            </a:pPr>
            <a:r>
              <a:rPr lang="en-CA" dirty="0"/>
              <a:t>roll up soiled linen and bag it at the source</a:t>
            </a:r>
          </a:p>
          <a:p>
            <a:pPr marL="285750" indent="-285750">
              <a:buFont typeface="Arial" panose="020B0604020202020204" pitchFamily="34" charset="0"/>
              <a:buChar char="•"/>
            </a:pPr>
            <a:r>
              <a:rPr lang="en-CA" dirty="0"/>
              <a:t>contain wet linen in a dry sheet or towel before putting it in the linen bag</a:t>
            </a:r>
          </a:p>
          <a:p>
            <a:pPr marL="285750" indent="-285750">
              <a:buFont typeface="Arial" panose="020B0604020202020204" pitchFamily="34" charset="0"/>
              <a:buChar char="•"/>
            </a:pPr>
            <a:r>
              <a:rPr lang="en-CA" dirty="0"/>
              <a:t>place soiled linen in the linen bag gently  (without shaking)</a:t>
            </a:r>
          </a:p>
          <a:p>
            <a:pPr marL="285750" indent="-285750">
              <a:buFont typeface="Arial" panose="020B0604020202020204" pitchFamily="34" charset="0"/>
              <a:buChar char="•"/>
            </a:pPr>
            <a:r>
              <a:rPr lang="en-CA" dirty="0"/>
              <a:t>tie bags securely but do not overfill them</a:t>
            </a:r>
          </a:p>
          <a:p>
            <a:pPr marL="285750" indent="-285750">
              <a:buFont typeface="Arial" panose="020B0604020202020204" pitchFamily="34" charset="0"/>
              <a:buChar char="•"/>
            </a:pPr>
            <a:r>
              <a:rPr lang="en-CA" b="1" dirty="0"/>
              <a:t>handle bags by the tie and don’t allow the bags to contact your body</a:t>
            </a:r>
          </a:p>
          <a:p>
            <a:pPr marL="285750" indent="-285750">
              <a:buFont typeface="Arial" panose="020B0604020202020204" pitchFamily="34" charset="0"/>
              <a:buChar char="•"/>
            </a:pPr>
            <a:r>
              <a:rPr lang="en-CA" b="1" dirty="0">
                <a:solidFill>
                  <a:schemeClr val="bg1">
                    <a:lumMod val="85000"/>
                  </a:schemeClr>
                </a:solidFill>
              </a:rPr>
              <a:t>do not </a:t>
            </a:r>
            <a:r>
              <a:rPr lang="en-CA" dirty="0">
                <a:solidFill>
                  <a:schemeClr val="bg1">
                    <a:lumMod val="85000"/>
                  </a:schemeClr>
                </a:solidFill>
              </a:rPr>
              <a:t>double bag linen or use water soluble bags</a:t>
            </a:r>
          </a:p>
          <a:p>
            <a:endParaRPr lang="en-US" dirty="0"/>
          </a:p>
        </p:txBody>
      </p:sp>
    </p:spTree>
    <p:extLst>
      <p:ext uri="{BB962C8B-B14F-4D97-AF65-F5344CB8AC3E}">
        <p14:creationId xmlns:p14="http://schemas.microsoft.com/office/powerpoint/2010/main" val="381501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10820"/>
          <a:stretch/>
        </p:blipFill>
        <p:spPr>
          <a:xfrm>
            <a:off x="-4250" y="12618"/>
            <a:ext cx="9152497" cy="6845382"/>
          </a:xfrm>
          <a:prstGeom prst="rect">
            <a:avLst/>
          </a:prstGeom>
        </p:spPr>
      </p:pic>
      <p:sp>
        <p:nvSpPr>
          <p:cNvPr id="10" name="Rectangle 9"/>
          <p:cNvSpPr/>
          <p:nvPr/>
        </p:nvSpPr>
        <p:spPr>
          <a:xfrm>
            <a:off x="5076056" y="0"/>
            <a:ext cx="4058483"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048061" cy="338554"/>
          </a:xfrm>
          <a:prstGeom prst="rect">
            <a:avLst/>
          </a:prstGeom>
          <a:noFill/>
        </p:spPr>
        <p:txBody>
          <a:bodyPr wrap="none" rtlCol="0">
            <a:spAutoFit/>
          </a:bodyPr>
          <a:lstStyle/>
          <a:p>
            <a:r>
              <a:rPr lang="en-CA" sz="1600" dirty="0">
                <a:solidFill>
                  <a:schemeClr val="bg1"/>
                </a:solidFill>
              </a:rPr>
              <a:t>LINEN MANAGEMENT</a:t>
            </a:r>
          </a:p>
        </p:txBody>
      </p:sp>
      <p:sp>
        <p:nvSpPr>
          <p:cNvPr id="5" name="Rectangle 4"/>
          <p:cNvSpPr/>
          <p:nvPr/>
        </p:nvSpPr>
        <p:spPr>
          <a:xfrm>
            <a:off x="5292080" y="139030"/>
            <a:ext cx="3645045" cy="6463308"/>
          </a:xfrm>
          <a:prstGeom prst="rect">
            <a:avLst/>
          </a:prstGeom>
          <a:noFill/>
        </p:spPr>
        <p:txBody>
          <a:bodyPr wrap="square">
            <a:spAutoFit/>
          </a:bodyPr>
          <a:lstStyle/>
          <a:p>
            <a:r>
              <a:rPr lang="en-US" dirty="0"/>
              <a:t>To handle linen safely</a:t>
            </a:r>
            <a:r>
              <a:rPr lang="en-US" dirty="0" smtClean="0"/>
              <a:t>:</a:t>
            </a:r>
          </a:p>
          <a:p>
            <a:pPr marL="285750" indent="-285750">
              <a:buFont typeface="Arial" panose="020B0604020202020204" pitchFamily="34" charset="0"/>
              <a:buChar char="•"/>
            </a:pPr>
            <a:r>
              <a:rPr lang="en-CA" dirty="0"/>
              <a:t>wear PPE according to your risk assessment</a:t>
            </a:r>
          </a:p>
          <a:p>
            <a:pPr marL="285750" indent="-285750">
              <a:buFont typeface="Arial" panose="020B0604020202020204" pitchFamily="34" charset="0"/>
              <a:buChar char="•"/>
            </a:pPr>
            <a:r>
              <a:rPr lang="en-CA" dirty="0"/>
              <a:t>remove gross soil using a gloved hand and dispose of the gross soil into the toilet or hopper</a:t>
            </a:r>
          </a:p>
          <a:p>
            <a:pPr marL="285750" indent="-285750">
              <a:buFont typeface="Arial" panose="020B0604020202020204" pitchFamily="34" charset="0"/>
              <a:buChar char="•"/>
            </a:pPr>
            <a:r>
              <a:rPr lang="en-CA" dirty="0"/>
              <a:t>handle soiled linen away from your body</a:t>
            </a:r>
          </a:p>
          <a:p>
            <a:pPr marL="285750" indent="-285750">
              <a:buFont typeface="Arial" panose="020B0604020202020204" pitchFamily="34" charset="0"/>
              <a:buChar char="•"/>
            </a:pPr>
            <a:r>
              <a:rPr lang="en-CA" dirty="0"/>
              <a:t>roll up soiled linen and bag it at the source</a:t>
            </a:r>
          </a:p>
          <a:p>
            <a:pPr marL="285750" indent="-285750">
              <a:buFont typeface="Arial" panose="020B0604020202020204" pitchFamily="34" charset="0"/>
              <a:buChar char="•"/>
            </a:pPr>
            <a:r>
              <a:rPr lang="en-CA" dirty="0"/>
              <a:t>contain wet linen in a dry sheet or towel before putting it in the linen bag</a:t>
            </a:r>
          </a:p>
          <a:p>
            <a:pPr marL="285750" indent="-285750">
              <a:buFont typeface="Arial" panose="020B0604020202020204" pitchFamily="34" charset="0"/>
              <a:buChar char="•"/>
            </a:pPr>
            <a:r>
              <a:rPr lang="en-CA" dirty="0"/>
              <a:t>place soiled linen in the linen bag gently  (without shaking)</a:t>
            </a:r>
          </a:p>
          <a:p>
            <a:pPr marL="285750" indent="-285750">
              <a:buFont typeface="Arial" panose="020B0604020202020204" pitchFamily="34" charset="0"/>
              <a:buChar char="•"/>
            </a:pPr>
            <a:r>
              <a:rPr lang="en-CA" dirty="0"/>
              <a:t>tie bags securely but do not overfill them</a:t>
            </a:r>
          </a:p>
          <a:p>
            <a:pPr marL="285750" indent="-285750">
              <a:buFont typeface="Arial" panose="020B0604020202020204" pitchFamily="34" charset="0"/>
              <a:buChar char="•"/>
            </a:pPr>
            <a:r>
              <a:rPr lang="en-CA" dirty="0"/>
              <a:t>handle bags by the tie and don’t allow the bags to contact your body</a:t>
            </a:r>
          </a:p>
          <a:p>
            <a:pPr marL="285750" indent="-285750">
              <a:buFont typeface="Arial" panose="020B0604020202020204" pitchFamily="34" charset="0"/>
              <a:buChar char="•"/>
            </a:pPr>
            <a:r>
              <a:rPr lang="en-CA" b="1" u="sng" dirty="0"/>
              <a:t>do not</a:t>
            </a:r>
            <a:r>
              <a:rPr lang="en-CA" b="1" dirty="0"/>
              <a:t> double bag linen or use water soluble bags</a:t>
            </a:r>
          </a:p>
          <a:p>
            <a:endParaRPr lang="en-US" dirty="0"/>
          </a:p>
        </p:txBody>
      </p:sp>
    </p:spTree>
    <p:extLst>
      <p:ext uri="{BB962C8B-B14F-4D97-AF65-F5344CB8AC3E}">
        <p14:creationId xmlns:p14="http://schemas.microsoft.com/office/powerpoint/2010/main" val="320292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t="50184"/>
          <a:stretch/>
        </p:blipFill>
        <p:spPr>
          <a:xfrm>
            <a:off x="-4249" y="0"/>
            <a:ext cx="9138788" cy="6828947"/>
          </a:xfrm>
          <a:prstGeom prst="rect">
            <a:avLst/>
          </a:prstGeom>
        </p:spPr>
      </p:pic>
      <p:sp>
        <p:nvSpPr>
          <p:cNvPr id="10" name="Rectangle 9"/>
          <p:cNvSpPr/>
          <p:nvPr/>
        </p:nvSpPr>
        <p:spPr>
          <a:xfrm>
            <a:off x="5076056" y="1966528"/>
            <a:ext cx="4058483" cy="3262672"/>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135841" cy="338554"/>
          </a:xfrm>
          <a:prstGeom prst="rect">
            <a:avLst/>
          </a:prstGeom>
          <a:noFill/>
        </p:spPr>
        <p:txBody>
          <a:bodyPr wrap="none" rtlCol="0">
            <a:spAutoFit/>
          </a:bodyPr>
          <a:lstStyle/>
          <a:p>
            <a:r>
              <a:rPr lang="en-CA" sz="1600" dirty="0">
                <a:solidFill>
                  <a:schemeClr val="bg1"/>
                </a:solidFill>
              </a:rPr>
              <a:t>WASTE MANAGEMENT</a:t>
            </a:r>
          </a:p>
        </p:txBody>
      </p:sp>
      <p:sp>
        <p:nvSpPr>
          <p:cNvPr id="5" name="Rectangle 4"/>
          <p:cNvSpPr/>
          <p:nvPr/>
        </p:nvSpPr>
        <p:spPr>
          <a:xfrm>
            <a:off x="5292080" y="2105558"/>
            <a:ext cx="3645045" cy="2862322"/>
          </a:xfrm>
          <a:prstGeom prst="rect">
            <a:avLst/>
          </a:prstGeom>
          <a:noFill/>
        </p:spPr>
        <p:txBody>
          <a:bodyPr wrap="square">
            <a:spAutoFit/>
          </a:bodyPr>
          <a:lstStyle/>
          <a:p>
            <a:r>
              <a:rPr lang="en-CA" dirty="0">
                <a:solidFill>
                  <a:schemeClr val="bg1"/>
                </a:solidFill>
              </a:rPr>
              <a:t>Two common types of waste seen in health care settings are:</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general waste</a:t>
            </a:r>
          </a:p>
          <a:p>
            <a:pPr marL="285750" indent="-285750">
              <a:buFont typeface="Arial" panose="020B0604020202020204" pitchFamily="34" charset="0"/>
              <a:buChar char="•"/>
            </a:pPr>
            <a:r>
              <a:rPr lang="en-US" dirty="0">
                <a:solidFill>
                  <a:schemeClr val="bg1"/>
                </a:solidFill>
              </a:rPr>
              <a:t>biomedical waste </a:t>
            </a:r>
          </a:p>
          <a:p>
            <a:endParaRPr lang="en-US" dirty="0">
              <a:solidFill>
                <a:schemeClr val="bg1"/>
              </a:solidFill>
            </a:endParaRPr>
          </a:p>
          <a:p>
            <a:r>
              <a:rPr lang="en-CA" dirty="0">
                <a:solidFill>
                  <a:schemeClr val="bg1"/>
                </a:solidFill>
              </a:rPr>
              <a:t>Health care organizations must follow relevant legislation and municipal bylaws when handling biomedical waste.</a:t>
            </a:r>
          </a:p>
        </p:txBody>
      </p:sp>
    </p:spTree>
    <p:extLst>
      <p:ext uri="{BB962C8B-B14F-4D97-AF65-F5344CB8AC3E}">
        <p14:creationId xmlns:p14="http://schemas.microsoft.com/office/powerpoint/2010/main" val="34666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Grp="1" noSelect="1" noRot="1" noMove="1" noResize="1" noEditPoints="1" noAdjustHandles="1" noChangeArrowheads="1" noChangeShapeType="1"/>
          </p:cNvPicPr>
          <p:nvPr>
            <p:custDataLst>
              <p:tags r:id="rId1"/>
            </p:custDataLst>
          </p:nvPr>
        </p:nvPicPr>
        <p:blipFill rotWithShape="1">
          <a:blip r:embed="rId6">
            <a:extLst>
              <a:ext uri="{28A0092B-C50C-407E-A947-70E740481C1C}">
                <a14:useLocalDpi xmlns:a14="http://schemas.microsoft.com/office/drawing/2010/main" val="0"/>
              </a:ext>
            </a:extLst>
          </a:blip>
          <a:srcRect t="50184"/>
          <a:stretch/>
        </p:blipFill>
        <p:spPr>
          <a:xfrm>
            <a:off x="-4249" y="0"/>
            <a:ext cx="9138788" cy="6828947"/>
          </a:xfrm>
          <a:prstGeom prst="rect">
            <a:avLst/>
          </a:prstGeom>
        </p:spPr>
      </p:pic>
      <p:sp>
        <p:nvSpPr>
          <p:cNvPr id="13" name="Rectangle 12"/>
          <p:cNvSpPr>
            <a:spLocks noGrp="1" noSelect="1" noRot="1" noMove="1" noResize="1" noEditPoints="1" noAdjustHandles="1" noChangeArrowheads="1" noChangeShapeType="1" noTextEdit="1"/>
          </p:cNvSpPr>
          <p:nvPr>
            <p:custDataLst>
              <p:tags r:id="rId2"/>
            </p:custDataLst>
          </p:nvPr>
        </p:nvSpPr>
        <p:spPr>
          <a:xfrm>
            <a:off x="0" y="-8135"/>
            <a:ext cx="9148248" cy="6533477"/>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135841" cy="338554"/>
          </a:xfrm>
          <a:prstGeom prst="rect">
            <a:avLst/>
          </a:prstGeom>
          <a:noFill/>
        </p:spPr>
        <p:txBody>
          <a:bodyPr wrap="none" rtlCol="0">
            <a:spAutoFit/>
          </a:bodyPr>
          <a:lstStyle/>
          <a:p>
            <a:r>
              <a:rPr lang="en-CA" sz="1600" dirty="0">
                <a:solidFill>
                  <a:schemeClr val="bg1"/>
                </a:solidFill>
              </a:rPr>
              <a:t>WASTE MANAGEMENT</a:t>
            </a:r>
          </a:p>
        </p:txBody>
      </p:sp>
      <p:pic>
        <p:nvPicPr>
          <p:cNvPr id="3" name="Picture 2"/>
          <p:cNvPicPr>
            <a:picLocks noGrp="1" noSelect="1" noRot="1" noMove="1" noResize="1" noEditPoints="1" noAdjustHandles="1" noChangeArrowheads="1" noChangeShapeType="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318031" y="1194079"/>
            <a:ext cx="8507937" cy="4469842"/>
          </a:xfrm>
          <a:prstGeom prst="rect">
            <a:avLst/>
          </a:prstGeom>
        </p:spPr>
      </p:pic>
    </p:spTree>
    <p:extLst>
      <p:ext uri="{BB962C8B-B14F-4D97-AF65-F5344CB8AC3E}">
        <p14:creationId xmlns:p14="http://schemas.microsoft.com/office/powerpoint/2010/main" val="238103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Grp="1" noSelect="1" noRot="1" noMove="1" noResize="1" noEditPoints="1" noAdjustHandles="1" noChangeArrowheads="1" noChangeShapeType="1"/>
          </p:cNvPicPr>
          <p:nvPr>
            <p:custDataLst>
              <p:tags r:id="rId1"/>
            </p:custDataLst>
          </p:nvPr>
        </p:nvPicPr>
        <p:blipFill rotWithShape="1">
          <a:blip r:embed="rId5">
            <a:extLst>
              <a:ext uri="{28A0092B-C50C-407E-A947-70E740481C1C}">
                <a14:useLocalDpi xmlns:a14="http://schemas.microsoft.com/office/drawing/2010/main" val="0"/>
              </a:ext>
            </a:extLst>
          </a:blip>
          <a:srcRect t="50184"/>
          <a:stretch/>
        </p:blipFill>
        <p:spPr>
          <a:xfrm>
            <a:off x="-4249" y="0"/>
            <a:ext cx="9138788" cy="6828947"/>
          </a:xfrm>
          <a:prstGeom prst="rect">
            <a:avLst/>
          </a:prstGeom>
        </p:spPr>
      </p:pic>
      <p:sp>
        <p:nvSpPr>
          <p:cNvPr id="13" name="Rectangle 12"/>
          <p:cNvSpPr/>
          <p:nvPr/>
        </p:nvSpPr>
        <p:spPr>
          <a:xfrm>
            <a:off x="0" y="1628800"/>
            <a:ext cx="9148248" cy="1785673"/>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135841" cy="338554"/>
          </a:xfrm>
          <a:prstGeom prst="rect">
            <a:avLst/>
          </a:prstGeom>
          <a:noFill/>
        </p:spPr>
        <p:txBody>
          <a:bodyPr wrap="none" rtlCol="0">
            <a:spAutoFit/>
          </a:bodyPr>
          <a:lstStyle/>
          <a:p>
            <a:r>
              <a:rPr lang="en-CA" sz="1600" dirty="0">
                <a:solidFill>
                  <a:schemeClr val="bg1"/>
                </a:solidFill>
              </a:rPr>
              <a:t>WASTE MANAGEMENT</a:t>
            </a:r>
          </a:p>
        </p:txBody>
      </p:sp>
      <p:pic>
        <p:nvPicPr>
          <p:cNvPr id="2" name="Picture 1"/>
          <p:cNvPicPr>
            <a:picLocks noGrp="1" noSelect="1" noRot="1" noMove="1" noResize="1" noEditPoints="1" noAdjustHandles="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34752" y="1166134"/>
            <a:ext cx="2105000" cy="2118850"/>
          </a:xfrm>
          <a:prstGeom prst="rect">
            <a:avLst/>
          </a:prstGeom>
        </p:spPr>
      </p:pic>
      <p:sp>
        <p:nvSpPr>
          <p:cNvPr id="4" name="Rectangle 3"/>
          <p:cNvSpPr/>
          <p:nvPr/>
        </p:nvSpPr>
        <p:spPr>
          <a:xfrm>
            <a:off x="251520" y="2895369"/>
            <a:ext cx="2105000" cy="369332"/>
          </a:xfrm>
          <a:prstGeom prst="rect">
            <a:avLst/>
          </a:prstGeom>
        </p:spPr>
        <p:txBody>
          <a:bodyPr wrap="none">
            <a:spAutoFit/>
          </a:bodyPr>
          <a:lstStyle/>
          <a:p>
            <a:r>
              <a:rPr lang="en-CA" dirty="0">
                <a:solidFill>
                  <a:schemeClr val="bg1"/>
                </a:solidFill>
              </a:rPr>
              <a:t>Health care provider</a:t>
            </a:r>
          </a:p>
        </p:txBody>
      </p:sp>
      <p:sp>
        <p:nvSpPr>
          <p:cNvPr id="5" name="Rectangle 4"/>
          <p:cNvSpPr/>
          <p:nvPr/>
        </p:nvSpPr>
        <p:spPr>
          <a:xfrm>
            <a:off x="2915816" y="1787373"/>
            <a:ext cx="4536504" cy="1477328"/>
          </a:xfrm>
          <a:prstGeom prst="rect">
            <a:avLst/>
          </a:prstGeom>
        </p:spPr>
        <p:txBody>
          <a:bodyPr wrap="square">
            <a:spAutoFit/>
          </a:bodyPr>
          <a:lstStyle/>
          <a:p>
            <a:r>
              <a:rPr lang="en-US" dirty="0">
                <a:solidFill>
                  <a:schemeClr val="bg1"/>
                </a:solidFill>
              </a:rPr>
              <a:t>Health care providers should: </a:t>
            </a:r>
          </a:p>
          <a:p>
            <a:pPr marL="285750" indent="-285750">
              <a:buFont typeface="Arial" panose="020B0604020202020204" pitchFamily="34" charset="0"/>
              <a:buChar char="•"/>
            </a:pPr>
            <a:r>
              <a:rPr lang="en-CA" dirty="0">
                <a:solidFill>
                  <a:schemeClr val="bg1"/>
                </a:solidFill>
              </a:rPr>
              <a:t>know the various waste categories </a:t>
            </a:r>
          </a:p>
          <a:p>
            <a:pPr marL="285750" indent="-285750">
              <a:buFont typeface="Arial" panose="020B0604020202020204" pitchFamily="34" charset="0"/>
              <a:buChar char="•"/>
            </a:pPr>
            <a:r>
              <a:rPr lang="en-CA" dirty="0">
                <a:solidFill>
                  <a:schemeClr val="bg1"/>
                </a:solidFill>
              </a:rPr>
              <a:t>handle contaminated waste according to their employer’s procedures </a:t>
            </a:r>
          </a:p>
          <a:p>
            <a:pPr marL="285750" indent="-285750">
              <a:buFont typeface="Arial" panose="020B0604020202020204" pitchFamily="34" charset="0"/>
              <a:buChar char="•"/>
            </a:pPr>
            <a:r>
              <a:rPr lang="en-US" dirty="0">
                <a:solidFill>
                  <a:schemeClr val="bg1"/>
                </a:solidFill>
              </a:rPr>
              <a:t>receive hepatitis B immunization </a:t>
            </a:r>
          </a:p>
        </p:txBody>
      </p:sp>
    </p:spTree>
    <p:extLst>
      <p:ext uri="{BB962C8B-B14F-4D97-AF65-F5344CB8AC3E}">
        <p14:creationId xmlns:p14="http://schemas.microsoft.com/office/powerpoint/2010/main" val="72973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249" y="0"/>
            <a:ext cx="4718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716016" y="0"/>
            <a:ext cx="4432232"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135841" cy="338554"/>
          </a:xfrm>
          <a:prstGeom prst="rect">
            <a:avLst/>
          </a:prstGeom>
          <a:noFill/>
        </p:spPr>
        <p:txBody>
          <a:bodyPr wrap="none" rtlCol="0">
            <a:spAutoFit/>
          </a:bodyPr>
          <a:lstStyle/>
          <a:p>
            <a:r>
              <a:rPr lang="en-CA" sz="1600" dirty="0">
                <a:solidFill>
                  <a:schemeClr val="bg1"/>
                </a:solidFill>
              </a:rPr>
              <a:t>WASTE MANAGEMENT</a:t>
            </a:r>
          </a:p>
        </p:txBody>
      </p:sp>
      <p:sp>
        <p:nvSpPr>
          <p:cNvPr id="5" name="Rectangle 4"/>
          <p:cNvSpPr/>
          <p:nvPr/>
        </p:nvSpPr>
        <p:spPr>
          <a:xfrm>
            <a:off x="5084777" y="826942"/>
            <a:ext cx="3694710" cy="5078313"/>
          </a:xfrm>
          <a:prstGeom prst="rect">
            <a:avLst/>
          </a:prstGeom>
        </p:spPr>
        <p:txBody>
          <a:bodyPr wrap="square">
            <a:spAutoFit/>
          </a:bodyPr>
          <a:lstStyle/>
          <a:p>
            <a:r>
              <a:rPr lang="en-US" dirty="0"/>
              <a:t>When handling waste</a:t>
            </a:r>
            <a:r>
              <a:rPr lang="en-US" dirty="0" smtClean="0"/>
              <a:t>:</a:t>
            </a:r>
          </a:p>
          <a:p>
            <a:pPr marL="285750" indent="-285750">
              <a:buFont typeface="Arial" panose="020B0604020202020204" pitchFamily="34" charset="0"/>
              <a:buChar char="•"/>
            </a:pPr>
            <a:r>
              <a:rPr lang="en-CA" b="1" dirty="0"/>
              <a:t>wear personal protective equipment according to the risk assessment </a:t>
            </a:r>
          </a:p>
          <a:p>
            <a:pPr marL="285750" indent="-285750">
              <a:buFont typeface="Arial" panose="020B0604020202020204" pitchFamily="34" charset="0"/>
              <a:buChar char="•"/>
            </a:pPr>
            <a:r>
              <a:rPr lang="en-CA" dirty="0">
                <a:solidFill>
                  <a:schemeClr val="bg1">
                    <a:lumMod val="85000"/>
                  </a:schemeClr>
                </a:solidFill>
              </a:rPr>
              <a:t>treat waste that contains liquid blood as fluid waste, and dispose of it in a yellow bag </a:t>
            </a:r>
          </a:p>
          <a:p>
            <a:pPr marL="285750" indent="-285750">
              <a:buFont typeface="Arial" panose="020B0604020202020204" pitchFamily="34" charset="0"/>
              <a:buChar char="•"/>
            </a:pPr>
            <a:r>
              <a:rPr lang="en-CA" dirty="0">
                <a:solidFill>
                  <a:schemeClr val="bg1">
                    <a:lumMod val="85000"/>
                  </a:schemeClr>
                </a:solidFill>
              </a:rPr>
              <a:t>close the bag when ¾ full, avoiding </a:t>
            </a:r>
            <a:r>
              <a:rPr lang="en-US" dirty="0" smtClean="0">
                <a:solidFill>
                  <a:schemeClr val="bg1">
                    <a:lumMod val="85000"/>
                  </a:schemeClr>
                </a:solidFill>
              </a:rPr>
              <a:t>compression </a:t>
            </a:r>
            <a:r>
              <a:rPr lang="en-US" dirty="0">
                <a:solidFill>
                  <a:schemeClr val="bg1">
                    <a:lumMod val="85000"/>
                  </a:schemeClr>
                </a:solidFill>
              </a:rPr>
              <a:t>of the contents</a:t>
            </a:r>
          </a:p>
          <a:p>
            <a:pPr marL="285750" indent="-285750">
              <a:buFont typeface="Arial" panose="020B0604020202020204" pitchFamily="34" charset="0"/>
              <a:buChar char="•"/>
            </a:pPr>
            <a:r>
              <a:rPr lang="en-CA" dirty="0">
                <a:solidFill>
                  <a:schemeClr val="bg1">
                    <a:lumMod val="85000"/>
                  </a:schemeClr>
                </a:solidFill>
              </a:rPr>
              <a:t>tie the bag securely before transport </a:t>
            </a:r>
          </a:p>
          <a:p>
            <a:pPr marL="285750" indent="-285750">
              <a:buFont typeface="Arial" panose="020B0604020202020204" pitchFamily="34" charset="0"/>
              <a:buChar char="•"/>
            </a:pPr>
            <a:r>
              <a:rPr lang="en-CA" dirty="0">
                <a:solidFill>
                  <a:schemeClr val="bg1">
                    <a:lumMod val="85000"/>
                  </a:schemeClr>
                </a:solidFill>
              </a:rPr>
              <a:t>know the types of waste and requirements for special disposal</a:t>
            </a:r>
          </a:p>
          <a:p>
            <a:pPr marL="285750" indent="-285750">
              <a:buFont typeface="Arial" panose="020B0604020202020204" pitchFamily="34" charset="0"/>
              <a:buChar char="•"/>
            </a:pPr>
            <a:r>
              <a:rPr lang="en-CA" b="1" dirty="0">
                <a:solidFill>
                  <a:schemeClr val="bg1">
                    <a:lumMod val="85000"/>
                  </a:schemeClr>
                </a:solidFill>
              </a:rPr>
              <a:t>do not</a:t>
            </a:r>
            <a:r>
              <a:rPr lang="en-CA" dirty="0">
                <a:solidFill>
                  <a:schemeClr val="bg1">
                    <a:lumMod val="85000"/>
                  </a:schemeClr>
                </a:solidFill>
              </a:rPr>
              <a:t> double bag waste unless the first bag becomes stretched or damaged</a:t>
            </a:r>
          </a:p>
          <a:p>
            <a:endParaRPr lang="en-US" dirty="0"/>
          </a:p>
        </p:txBody>
      </p:sp>
    </p:spTree>
    <p:extLst>
      <p:ext uri="{BB962C8B-B14F-4D97-AF65-F5344CB8AC3E}">
        <p14:creationId xmlns:p14="http://schemas.microsoft.com/office/powerpoint/2010/main" val="426917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249" y="0"/>
            <a:ext cx="4572000" cy="6858000"/>
          </a:xfrm>
          <a:prstGeom prst="rect">
            <a:avLst/>
          </a:prstGeom>
        </p:spPr>
      </p:pic>
      <p:sp>
        <p:nvSpPr>
          <p:cNvPr id="13" name="Rectangle 12"/>
          <p:cNvSpPr/>
          <p:nvPr/>
        </p:nvSpPr>
        <p:spPr>
          <a:xfrm>
            <a:off x="4716016" y="0"/>
            <a:ext cx="4432232"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135841" cy="338554"/>
          </a:xfrm>
          <a:prstGeom prst="rect">
            <a:avLst/>
          </a:prstGeom>
          <a:noFill/>
        </p:spPr>
        <p:txBody>
          <a:bodyPr wrap="none" rtlCol="0">
            <a:spAutoFit/>
          </a:bodyPr>
          <a:lstStyle/>
          <a:p>
            <a:r>
              <a:rPr lang="en-CA" sz="1600" dirty="0">
                <a:solidFill>
                  <a:schemeClr val="bg1"/>
                </a:solidFill>
              </a:rPr>
              <a:t>WASTE MANAGEMENT</a:t>
            </a:r>
          </a:p>
        </p:txBody>
      </p:sp>
      <p:sp>
        <p:nvSpPr>
          <p:cNvPr id="5" name="Rectangle 4"/>
          <p:cNvSpPr/>
          <p:nvPr/>
        </p:nvSpPr>
        <p:spPr>
          <a:xfrm>
            <a:off x="5084777" y="826942"/>
            <a:ext cx="3694710" cy="5078313"/>
          </a:xfrm>
          <a:prstGeom prst="rect">
            <a:avLst/>
          </a:prstGeom>
        </p:spPr>
        <p:txBody>
          <a:bodyPr wrap="square">
            <a:spAutoFit/>
          </a:bodyPr>
          <a:lstStyle/>
          <a:p>
            <a:r>
              <a:rPr lang="en-US" dirty="0"/>
              <a:t>When handling waste</a:t>
            </a:r>
            <a:r>
              <a:rPr lang="en-US" dirty="0" smtClean="0"/>
              <a:t>:</a:t>
            </a:r>
          </a:p>
          <a:p>
            <a:pPr marL="285750" indent="-285750">
              <a:buFont typeface="Arial" panose="020B0604020202020204" pitchFamily="34" charset="0"/>
              <a:buChar char="•"/>
            </a:pPr>
            <a:r>
              <a:rPr lang="en-CA" dirty="0"/>
              <a:t>wear personal protective equipment according to the risk assessment </a:t>
            </a:r>
          </a:p>
          <a:p>
            <a:pPr marL="285750" indent="-285750">
              <a:buFont typeface="Arial" panose="020B0604020202020204" pitchFamily="34" charset="0"/>
              <a:buChar char="•"/>
            </a:pPr>
            <a:r>
              <a:rPr lang="en-CA" b="1" dirty="0"/>
              <a:t>treat waste that contains liquid blood as fluid waste, and dispose of it in a yellow bag</a:t>
            </a:r>
            <a:r>
              <a:rPr lang="en-CA" b="1" dirty="0">
                <a:solidFill>
                  <a:schemeClr val="bg1">
                    <a:lumMod val="85000"/>
                  </a:schemeClr>
                </a:solidFill>
              </a:rPr>
              <a:t>
							</a:t>
            </a:r>
          </a:p>
          <a:p>
            <a:pPr marL="285750" indent="-285750">
              <a:buFont typeface="Arial" panose="020B0604020202020204" pitchFamily="34" charset="0"/>
              <a:buChar char="•"/>
            </a:pPr>
            <a:r>
              <a:rPr lang="en-CA" dirty="0">
                <a:solidFill>
                  <a:schemeClr val="bg1">
                    <a:lumMod val="85000"/>
                  </a:schemeClr>
                </a:solidFill>
              </a:rPr>
              <a:t>close the bag when ¾ full, avoiding </a:t>
            </a:r>
            <a:r>
              <a:rPr lang="en-US" dirty="0" smtClean="0">
                <a:solidFill>
                  <a:schemeClr val="bg1">
                    <a:lumMod val="85000"/>
                  </a:schemeClr>
                </a:solidFill>
              </a:rPr>
              <a:t>compression </a:t>
            </a:r>
            <a:r>
              <a:rPr lang="en-US" dirty="0">
                <a:solidFill>
                  <a:schemeClr val="bg1">
                    <a:lumMod val="85000"/>
                  </a:schemeClr>
                </a:solidFill>
              </a:rPr>
              <a:t>of the contents</a:t>
            </a:r>
          </a:p>
          <a:p>
            <a:pPr marL="285750" indent="-285750">
              <a:buFont typeface="Arial" panose="020B0604020202020204" pitchFamily="34" charset="0"/>
              <a:buChar char="•"/>
            </a:pPr>
            <a:r>
              <a:rPr lang="en-CA" dirty="0">
                <a:solidFill>
                  <a:schemeClr val="bg1">
                    <a:lumMod val="85000"/>
                  </a:schemeClr>
                </a:solidFill>
              </a:rPr>
              <a:t>tie the bag securely before transport </a:t>
            </a:r>
          </a:p>
          <a:p>
            <a:pPr marL="285750" indent="-285750">
              <a:buFont typeface="Arial" panose="020B0604020202020204" pitchFamily="34" charset="0"/>
              <a:buChar char="•"/>
            </a:pPr>
            <a:r>
              <a:rPr lang="en-CA" dirty="0">
                <a:solidFill>
                  <a:schemeClr val="bg1">
                    <a:lumMod val="85000"/>
                  </a:schemeClr>
                </a:solidFill>
              </a:rPr>
              <a:t>know the types of waste and requirements for special disposal</a:t>
            </a:r>
          </a:p>
          <a:p>
            <a:pPr marL="285750" indent="-285750">
              <a:buFont typeface="Arial" panose="020B0604020202020204" pitchFamily="34" charset="0"/>
              <a:buChar char="•"/>
            </a:pPr>
            <a:r>
              <a:rPr lang="en-CA" b="1" dirty="0">
                <a:solidFill>
                  <a:schemeClr val="bg1">
                    <a:lumMod val="85000"/>
                  </a:schemeClr>
                </a:solidFill>
              </a:rPr>
              <a:t>do not</a:t>
            </a:r>
            <a:r>
              <a:rPr lang="en-CA" dirty="0">
                <a:solidFill>
                  <a:schemeClr val="bg1">
                    <a:lumMod val="85000"/>
                  </a:schemeClr>
                </a:solidFill>
              </a:rPr>
              <a:t> double bag waste unless the first bag becomes stretched or damaged</a:t>
            </a:r>
          </a:p>
          <a:p>
            <a:endParaRPr lang="en-US" dirty="0"/>
          </a:p>
        </p:txBody>
      </p:sp>
    </p:spTree>
    <p:extLst>
      <p:ext uri="{BB962C8B-B14F-4D97-AF65-F5344CB8AC3E}">
        <p14:creationId xmlns:p14="http://schemas.microsoft.com/office/powerpoint/2010/main" val="208004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4" name="Picture 3"/>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52497" cy="6858000"/>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0" name="Rectangle 9"/>
          <p:cNvSpPr/>
          <p:nvPr/>
        </p:nvSpPr>
        <p:spPr>
          <a:xfrm>
            <a:off x="0" y="1270501"/>
            <a:ext cx="9144000" cy="4750787"/>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23728" y="1558533"/>
            <a:ext cx="5293568" cy="646331"/>
          </a:xfrm>
          <a:prstGeom prst="rect">
            <a:avLst/>
          </a:prstGeom>
        </p:spPr>
        <p:txBody>
          <a:bodyPr wrap="square">
            <a:spAutoFit/>
          </a:bodyPr>
          <a:lstStyle/>
          <a:p>
            <a:r>
              <a:rPr lang="en-CA" b="1" dirty="0" smtClean="0">
                <a:solidFill>
                  <a:schemeClr val="bg1"/>
                </a:solidFill>
              </a:rPr>
              <a:t>Objectives:</a:t>
            </a:r>
          </a:p>
          <a:p>
            <a:r>
              <a:rPr lang="en-CA" dirty="0" smtClean="0">
                <a:solidFill>
                  <a:schemeClr val="bg1"/>
                </a:solidFill>
              </a:rPr>
              <a:t>After finishing this component, you will be able to:</a:t>
            </a:r>
            <a:endParaRPr lang="en-CA" dirty="0">
              <a:solidFill>
                <a:schemeClr val="bg1"/>
              </a:solidFill>
            </a:endParaRPr>
          </a:p>
        </p:txBody>
      </p:sp>
      <p:sp>
        <p:nvSpPr>
          <p:cNvPr id="6" name="Rectangle 5"/>
          <p:cNvSpPr/>
          <p:nvPr/>
        </p:nvSpPr>
        <p:spPr>
          <a:xfrm>
            <a:off x="2736776" y="2636912"/>
            <a:ext cx="4572000" cy="923330"/>
          </a:xfrm>
          <a:prstGeom prst="rect">
            <a:avLst/>
          </a:prstGeom>
        </p:spPr>
        <p:txBody>
          <a:bodyPr>
            <a:spAutoFit/>
          </a:bodyPr>
          <a:lstStyle/>
          <a:p>
            <a:r>
              <a:rPr lang="en-CA" dirty="0">
                <a:solidFill>
                  <a:schemeClr val="bg1"/>
                </a:solidFill>
              </a:rPr>
              <a:t>describe factors determining accommodation and placement to prevent the transmission of infection</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728" y="2672344"/>
            <a:ext cx="347443" cy="34744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9933" y="3909077"/>
            <a:ext cx="347443" cy="347443"/>
          </a:xfrm>
          <a:prstGeom prst="rect">
            <a:avLst/>
          </a:prstGeom>
        </p:spPr>
      </p:pic>
      <p:sp>
        <p:nvSpPr>
          <p:cNvPr id="14" name="Rectangle 13"/>
          <p:cNvSpPr/>
          <p:nvPr/>
        </p:nvSpPr>
        <p:spPr>
          <a:xfrm>
            <a:off x="2736776" y="3862789"/>
            <a:ext cx="4572000" cy="646331"/>
          </a:xfrm>
          <a:prstGeom prst="rect">
            <a:avLst/>
          </a:prstGeom>
        </p:spPr>
        <p:txBody>
          <a:bodyPr>
            <a:spAutoFit/>
          </a:bodyPr>
          <a:lstStyle/>
          <a:p>
            <a:r>
              <a:rPr lang="en-CA" dirty="0">
                <a:solidFill>
                  <a:schemeClr val="bg1"/>
                </a:solidFill>
              </a:rPr>
              <a:t>describe how engineering controls and facility design help reduce the risk of infection</a:t>
            </a:r>
          </a:p>
        </p:txBody>
      </p:sp>
      <p:sp>
        <p:nvSpPr>
          <p:cNvPr id="16" name="Rectangle 15"/>
          <p:cNvSpPr/>
          <p:nvPr/>
        </p:nvSpPr>
        <p:spPr>
          <a:xfrm>
            <a:off x="2736776" y="4725144"/>
            <a:ext cx="4572000" cy="646331"/>
          </a:xfrm>
          <a:prstGeom prst="rect">
            <a:avLst/>
          </a:prstGeom>
        </p:spPr>
        <p:txBody>
          <a:bodyPr>
            <a:spAutoFit/>
          </a:bodyPr>
          <a:lstStyle/>
          <a:p>
            <a:r>
              <a:rPr lang="en-CA" dirty="0">
                <a:solidFill>
                  <a:schemeClr val="bg1"/>
                </a:solidFill>
              </a:rPr>
              <a:t>apply appropriate environmental cleaning, linen and waste management strategies </a:t>
            </a: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4800"/>
            <a:ext cx="3131840" cy="736508"/>
          </a:xfrm>
          <a:prstGeom prst="rect">
            <a:avLst/>
          </a:prstGeom>
        </p:spPr>
      </p:pic>
      <p:sp>
        <p:nvSpPr>
          <p:cNvPr id="18" name="TextBox 17"/>
          <p:cNvSpPr txBox="1"/>
          <p:nvPr/>
        </p:nvSpPr>
        <p:spPr>
          <a:xfrm>
            <a:off x="0" y="488388"/>
            <a:ext cx="1097865" cy="338554"/>
          </a:xfrm>
          <a:prstGeom prst="rect">
            <a:avLst/>
          </a:prstGeom>
          <a:noFill/>
        </p:spPr>
        <p:txBody>
          <a:bodyPr wrap="none" rtlCol="0">
            <a:spAutoFit/>
          </a:bodyPr>
          <a:lstStyle/>
          <a:p>
            <a:r>
              <a:rPr lang="en-US" sz="1600" dirty="0" smtClean="0">
                <a:solidFill>
                  <a:schemeClr val="bg1"/>
                </a:solidFill>
                <a:latin typeface="+mj-lt"/>
              </a:rPr>
              <a:t>OVERVIEW</a:t>
            </a:r>
            <a:endParaRPr lang="en-US" sz="1600" dirty="0">
              <a:solidFill>
                <a:schemeClr val="bg1"/>
              </a:solidFill>
              <a:latin typeface="+mj-lt"/>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9712" y="4717008"/>
            <a:ext cx="584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576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249" y="0"/>
            <a:ext cx="4572000" cy="6858000"/>
          </a:xfrm>
          <a:prstGeom prst="rect">
            <a:avLst/>
          </a:prstGeom>
        </p:spPr>
      </p:pic>
      <p:sp>
        <p:nvSpPr>
          <p:cNvPr id="13" name="Rectangle 12"/>
          <p:cNvSpPr/>
          <p:nvPr/>
        </p:nvSpPr>
        <p:spPr>
          <a:xfrm>
            <a:off x="4716016" y="0"/>
            <a:ext cx="4432232"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135841" cy="338554"/>
          </a:xfrm>
          <a:prstGeom prst="rect">
            <a:avLst/>
          </a:prstGeom>
          <a:noFill/>
        </p:spPr>
        <p:txBody>
          <a:bodyPr wrap="none" rtlCol="0">
            <a:spAutoFit/>
          </a:bodyPr>
          <a:lstStyle/>
          <a:p>
            <a:r>
              <a:rPr lang="en-CA" sz="1600" dirty="0">
                <a:solidFill>
                  <a:schemeClr val="bg1"/>
                </a:solidFill>
              </a:rPr>
              <a:t>WASTE MANAGEMENT</a:t>
            </a:r>
          </a:p>
        </p:txBody>
      </p:sp>
      <p:sp>
        <p:nvSpPr>
          <p:cNvPr id="5" name="Rectangle 4"/>
          <p:cNvSpPr/>
          <p:nvPr/>
        </p:nvSpPr>
        <p:spPr>
          <a:xfrm>
            <a:off x="5084777" y="826942"/>
            <a:ext cx="3694710" cy="5078313"/>
          </a:xfrm>
          <a:prstGeom prst="rect">
            <a:avLst/>
          </a:prstGeom>
        </p:spPr>
        <p:txBody>
          <a:bodyPr wrap="square">
            <a:spAutoFit/>
          </a:bodyPr>
          <a:lstStyle/>
          <a:p>
            <a:r>
              <a:rPr lang="en-US" dirty="0"/>
              <a:t>When handling waste</a:t>
            </a:r>
            <a:r>
              <a:rPr lang="en-US" dirty="0" smtClean="0"/>
              <a:t>:</a:t>
            </a:r>
          </a:p>
          <a:p>
            <a:pPr marL="285750" indent="-285750">
              <a:buFont typeface="Arial" panose="020B0604020202020204" pitchFamily="34" charset="0"/>
              <a:buChar char="•"/>
            </a:pPr>
            <a:r>
              <a:rPr lang="en-CA" dirty="0"/>
              <a:t>wear personal protective equipment according to the risk assessment </a:t>
            </a:r>
          </a:p>
          <a:p>
            <a:pPr marL="285750" indent="-285750">
              <a:buFont typeface="Arial" panose="020B0604020202020204" pitchFamily="34" charset="0"/>
              <a:buChar char="•"/>
            </a:pPr>
            <a:r>
              <a:rPr lang="en-CA" dirty="0"/>
              <a:t>treat waste that contains liquid blood as fluid waste, and dispose of it in a yellow bag</a:t>
            </a:r>
            <a:r>
              <a:rPr lang="en-CA" dirty="0">
                <a:solidFill>
                  <a:schemeClr val="bg1">
                    <a:lumMod val="85000"/>
                  </a:schemeClr>
                </a:solidFill>
              </a:rPr>
              <a:t>
							</a:t>
            </a:r>
          </a:p>
          <a:p>
            <a:pPr marL="285750" indent="-285750">
              <a:buFont typeface="Arial" panose="020B0604020202020204" pitchFamily="34" charset="0"/>
              <a:buChar char="•"/>
            </a:pPr>
            <a:r>
              <a:rPr lang="en-CA" b="1" dirty="0"/>
              <a:t>close the bag when ¾ full, avoiding </a:t>
            </a:r>
            <a:r>
              <a:rPr lang="en-US" b="1" dirty="0" smtClean="0"/>
              <a:t>compression </a:t>
            </a:r>
            <a:r>
              <a:rPr lang="en-US" b="1" dirty="0"/>
              <a:t>of the contents</a:t>
            </a:r>
          </a:p>
          <a:p>
            <a:pPr marL="285750" indent="-285750">
              <a:buFont typeface="Arial" panose="020B0604020202020204" pitchFamily="34" charset="0"/>
              <a:buChar char="•"/>
            </a:pPr>
            <a:r>
              <a:rPr lang="en-CA" dirty="0">
                <a:solidFill>
                  <a:schemeClr val="bg1">
                    <a:lumMod val="85000"/>
                  </a:schemeClr>
                </a:solidFill>
              </a:rPr>
              <a:t>tie the bag securely before transport </a:t>
            </a:r>
          </a:p>
          <a:p>
            <a:pPr marL="285750" indent="-285750">
              <a:buFont typeface="Arial" panose="020B0604020202020204" pitchFamily="34" charset="0"/>
              <a:buChar char="•"/>
            </a:pPr>
            <a:r>
              <a:rPr lang="en-CA" dirty="0">
                <a:solidFill>
                  <a:schemeClr val="bg1">
                    <a:lumMod val="85000"/>
                  </a:schemeClr>
                </a:solidFill>
              </a:rPr>
              <a:t>know the types of waste and requirements for special disposal</a:t>
            </a:r>
          </a:p>
          <a:p>
            <a:pPr marL="285750" indent="-285750">
              <a:buFont typeface="Arial" panose="020B0604020202020204" pitchFamily="34" charset="0"/>
              <a:buChar char="•"/>
            </a:pPr>
            <a:r>
              <a:rPr lang="en-CA" b="1" dirty="0">
                <a:solidFill>
                  <a:schemeClr val="bg1">
                    <a:lumMod val="85000"/>
                  </a:schemeClr>
                </a:solidFill>
              </a:rPr>
              <a:t>do not</a:t>
            </a:r>
            <a:r>
              <a:rPr lang="en-CA" dirty="0">
                <a:solidFill>
                  <a:schemeClr val="bg1">
                    <a:lumMod val="85000"/>
                  </a:schemeClr>
                </a:solidFill>
              </a:rPr>
              <a:t> double bag waste unless the first bag becomes stretched or damaged</a:t>
            </a:r>
          </a:p>
          <a:p>
            <a:endParaRPr lang="en-US" dirty="0"/>
          </a:p>
        </p:txBody>
      </p:sp>
    </p:spTree>
    <p:extLst>
      <p:ext uri="{BB962C8B-B14F-4D97-AF65-F5344CB8AC3E}">
        <p14:creationId xmlns:p14="http://schemas.microsoft.com/office/powerpoint/2010/main" val="326543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249" y="0"/>
            <a:ext cx="4572000" cy="6858000"/>
          </a:xfrm>
          <a:prstGeom prst="rect">
            <a:avLst/>
          </a:prstGeom>
        </p:spPr>
      </p:pic>
      <p:sp>
        <p:nvSpPr>
          <p:cNvPr id="13" name="Rectangle 12"/>
          <p:cNvSpPr/>
          <p:nvPr/>
        </p:nvSpPr>
        <p:spPr>
          <a:xfrm>
            <a:off x="4716016" y="0"/>
            <a:ext cx="4432232"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135841" cy="338554"/>
          </a:xfrm>
          <a:prstGeom prst="rect">
            <a:avLst/>
          </a:prstGeom>
          <a:noFill/>
        </p:spPr>
        <p:txBody>
          <a:bodyPr wrap="none" rtlCol="0">
            <a:spAutoFit/>
          </a:bodyPr>
          <a:lstStyle/>
          <a:p>
            <a:r>
              <a:rPr lang="en-CA" sz="1600" dirty="0">
                <a:solidFill>
                  <a:schemeClr val="bg1"/>
                </a:solidFill>
              </a:rPr>
              <a:t>WASTE MANAGEMENT</a:t>
            </a:r>
          </a:p>
        </p:txBody>
      </p:sp>
      <p:sp>
        <p:nvSpPr>
          <p:cNvPr id="5" name="Rectangle 4"/>
          <p:cNvSpPr/>
          <p:nvPr/>
        </p:nvSpPr>
        <p:spPr>
          <a:xfrm>
            <a:off x="5084777" y="826942"/>
            <a:ext cx="3694710" cy="5078313"/>
          </a:xfrm>
          <a:prstGeom prst="rect">
            <a:avLst/>
          </a:prstGeom>
        </p:spPr>
        <p:txBody>
          <a:bodyPr wrap="square">
            <a:spAutoFit/>
          </a:bodyPr>
          <a:lstStyle/>
          <a:p>
            <a:r>
              <a:rPr lang="en-US" dirty="0"/>
              <a:t>When handling waste</a:t>
            </a:r>
            <a:r>
              <a:rPr lang="en-US" dirty="0" smtClean="0"/>
              <a:t>:</a:t>
            </a:r>
          </a:p>
          <a:p>
            <a:pPr marL="285750" indent="-285750">
              <a:buFont typeface="Arial" panose="020B0604020202020204" pitchFamily="34" charset="0"/>
              <a:buChar char="•"/>
            </a:pPr>
            <a:r>
              <a:rPr lang="en-CA" dirty="0"/>
              <a:t>wear personal protective equipment according to the risk assessment </a:t>
            </a:r>
          </a:p>
          <a:p>
            <a:pPr marL="285750" indent="-285750">
              <a:buFont typeface="Arial" panose="020B0604020202020204" pitchFamily="34" charset="0"/>
              <a:buChar char="•"/>
            </a:pPr>
            <a:r>
              <a:rPr lang="en-CA" dirty="0"/>
              <a:t>treat waste that contains liquid blood as fluid waste, and dispose of it in a yellow bag</a:t>
            </a:r>
            <a:r>
              <a:rPr lang="en-CA" dirty="0">
                <a:solidFill>
                  <a:schemeClr val="bg1">
                    <a:lumMod val="85000"/>
                  </a:schemeClr>
                </a:solidFill>
              </a:rPr>
              <a:t>
							</a:t>
            </a:r>
          </a:p>
          <a:p>
            <a:pPr marL="285750" indent="-285750">
              <a:buFont typeface="Arial" panose="020B0604020202020204" pitchFamily="34" charset="0"/>
              <a:buChar char="•"/>
            </a:pPr>
            <a:r>
              <a:rPr lang="en-CA" dirty="0"/>
              <a:t>close the bag when ¾ full, avoiding </a:t>
            </a:r>
            <a:r>
              <a:rPr lang="en-US" dirty="0" smtClean="0"/>
              <a:t>compression </a:t>
            </a:r>
            <a:r>
              <a:rPr lang="en-US" dirty="0"/>
              <a:t>of the contents</a:t>
            </a:r>
          </a:p>
          <a:p>
            <a:pPr marL="285750" indent="-285750">
              <a:buFont typeface="Arial" panose="020B0604020202020204" pitchFamily="34" charset="0"/>
              <a:buChar char="•"/>
            </a:pPr>
            <a:r>
              <a:rPr lang="en-CA" b="1" dirty="0"/>
              <a:t>tie the bag securely before transport </a:t>
            </a:r>
          </a:p>
          <a:p>
            <a:pPr marL="285750" indent="-285750">
              <a:buFont typeface="Arial" panose="020B0604020202020204" pitchFamily="34" charset="0"/>
              <a:buChar char="•"/>
            </a:pPr>
            <a:r>
              <a:rPr lang="en-CA" dirty="0">
                <a:solidFill>
                  <a:schemeClr val="bg1">
                    <a:lumMod val="85000"/>
                  </a:schemeClr>
                </a:solidFill>
              </a:rPr>
              <a:t>know the types of waste and requirements for special disposal</a:t>
            </a:r>
          </a:p>
          <a:p>
            <a:pPr marL="285750" indent="-285750">
              <a:buFont typeface="Arial" panose="020B0604020202020204" pitchFamily="34" charset="0"/>
              <a:buChar char="•"/>
            </a:pPr>
            <a:r>
              <a:rPr lang="en-CA" b="1" dirty="0">
                <a:solidFill>
                  <a:schemeClr val="bg1">
                    <a:lumMod val="85000"/>
                  </a:schemeClr>
                </a:solidFill>
              </a:rPr>
              <a:t>do not</a:t>
            </a:r>
            <a:r>
              <a:rPr lang="en-CA" dirty="0">
                <a:solidFill>
                  <a:schemeClr val="bg1">
                    <a:lumMod val="85000"/>
                  </a:schemeClr>
                </a:solidFill>
              </a:rPr>
              <a:t> double bag waste unless the first bag becomes stretched or damaged</a:t>
            </a:r>
          </a:p>
          <a:p>
            <a:endParaRPr lang="en-US" dirty="0"/>
          </a:p>
        </p:txBody>
      </p:sp>
    </p:spTree>
    <p:extLst>
      <p:ext uri="{BB962C8B-B14F-4D97-AF65-F5344CB8AC3E}">
        <p14:creationId xmlns:p14="http://schemas.microsoft.com/office/powerpoint/2010/main" val="217861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0" y="0"/>
            <a:ext cx="471601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ysClr val="windowText" lastClr="000000"/>
                </a:solidFill>
              </a:ln>
              <a:solidFill>
                <a:sysClr val="windowText" lastClr="000000"/>
              </a:solidFill>
            </a:endParaRPr>
          </a:p>
        </p:txBody>
      </p:sp>
      <p:sp>
        <p:nvSpPr>
          <p:cNvPr id="13" name="Rectangle 12"/>
          <p:cNvSpPr/>
          <p:nvPr/>
        </p:nvSpPr>
        <p:spPr>
          <a:xfrm>
            <a:off x="4716016" y="0"/>
            <a:ext cx="4432232"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135841" cy="338554"/>
          </a:xfrm>
          <a:prstGeom prst="rect">
            <a:avLst/>
          </a:prstGeom>
          <a:noFill/>
        </p:spPr>
        <p:txBody>
          <a:bodyPr wrap="none" rtlCol="0">
            <a:spAutoFit/>
          </a:bodyPr>
          <a:lstStyle/>
          <a:p>
            <a:r>
              <a:rPr lang="en-CA" sz="1600" dirty="0">
                <a:solidFill>
                  <a:schemeClr val="bg1"/>
                </a:solidFill>
              </a:rPr>
              <a:t>WASTE MANAGEMENT</a:t>
            </a:r>
          </a:p>
        </p:txBody>
      </p:sp>
      <p:sp>
        <p:nvSpPr>
          <p:cNvPr id="5" name="Rectangle 4"/>
          <p:cNvSpPr/>
          <p:nvPr/>
        </p:nvSpPr>
        <p:spPr>
          <a:xfrm>
            <a:off x="5084777" y="826942"/>
            <a:ext cx="3694710" cy="5078313"/>
          </a:xfrm>
          <a:prstGeom prst="rect">
            <a:avLst/>
          </a:prstGeom>
        </p:spPr>
        <p:txBody>
          <a:bodyPr wrap="square">
            <a:spAutoFit/>
          </a:bodyPr>
          <a:lstStyle/>
          <a:p>
            <a:r>
              <a:rPr lang="en-US" dirty="0"/>
              <a:t>When handling waste</a:t>
            </a:r>
            <a:r>
              <a:rPr lang="en-US" dirty="0" smtClean="0"/>
              <a:t>:</a:t>
            </a:r>
          </a:p>
          <a:p>
            <a:pPr marL="285750" indent="-285750">
              <a:buFont typeface="Arial" panose="020B0604020202020204" pitchFamily="34" charset="0"/>
              <a:buChar char="•"/>
            </a:pPr>
            <a:r>
              <a:rPr lang="en-CA" dirty="0"/>
              <a:t>wear personal protective equipment according to the risk assessment </a:t>
            </a:r>
          </a:p>
          <a:p>
            <a:pPr marL="285750" indent="-285750">
              <a:buFont typeface="Arial" panose="020B0604020202020204" pitchFamily="34" charset="0"/>
              <a:buChar char="•"/>
            </a:pPr>
            <a:r>
              <a:rPr lang="en-CA" dirty="0"/>
              <a:t>treat waste that contains liquid blood as fluid waste, and dispose of it in a yellow bag</a:t>
            </a:r>
            <a:r>
              <a:rPr lang="en-CA" dirty="0">
                <a:solidFill>
                  <a:schemeClr val="bg1">
                    <a:lumMod val="85000"/>
                  </a:schemeClr>
                </a:solidFill>
              </a:rPr>
              <a:t>
							</a:t>
            </a:r>
          </a:p>
          <a:p>
            <a:pPr marL="285750" indent="-285750">
              <a:buFont typeface="Arial" panose="020B0604020202020204" pitchFamily="34" charset="0"/>
              <a:buChar char="•"/>
            </a:pPr>
            <a:r>
              <a:rPr lang="en-CA" dirty="0"/>
              <a:t>close the bag when ¾ full, avoiding </a:t>
            </a:r>
            <a:r>
              <a:rPr lang="en-US" dirty="0" smtClean="0"/>
              <a:t>compression </a:t>
            </a:r>
            <a:r>
              <a:rPr lang="en-US" dirty="0"/>
              <a:t>of the contents</a:t>
            </a:r>
          </a:p>
          <a:p>
            <a:pPr marL="285750" indent="-285750">
              <a:buFont typeface="Arial" panose="020B0604020202020204" pitchFamily="34" charset="0"/>
              <a:buChar char="•"/>
            </a:pPr>
            <a:r>
              <a:rPr lang="en-CA" dirty="0"/>
              <a:t>tie the bag securely before transport </a:t>
            </a:r>
          </a:p>
          <a:p>
            <a:pPr marL="285750" indent="-285750">
              <a:buFont typeface="Arial" panose="020B0604020202020204" pitchFamily="34" charset="0"/>
              <a:buChar char="•"/>
            </a:pPr>
            <a:r>
              <a:rPr lang="en-CA" b="1" dirty="0"/>
              <a:t>know the types of waste and requirements for special disposal</a:t>
            </a:r>
          </a:p>
          <a:p>
            <a:pPr marL="285750" indent="-285750">
              <a:buFont typeface="Arial" panose="020B0604020202020204" pitchFamily="34" charset="0"/>
              <a:buChar char="•"/>
            </a:pPr>
            <a:r>
              <a:rPr lang="en-CA" b="1" dirty="0">
                <a:solidFill>
                  <a:schemeClr val="bg1">
                    <a:lumMod val="85000"/>
                  </a:schemeClr>
                </a:solidFill>
              </a:rPr>
              <a:t>do not</a:t>
            </a:r>
            <a:r>
              <a:rPr lang="en-CA" dirty="0">
                <a:solidFill>
                  <a:schemeClr val="bg1">
                    <a:lumMod val="85000"/>
                  </a:schemeClr>
                </a:solidFill>
              </a:rPr>
              <a:t> double bag waste unless the first bag becomes stretched or damaged</a:t>
            </a:r>
          </a:p>
          <a:p>
            <a:endParaRPr lang="en-US" dirty="0"/>
          </a:p>
        </p:txBody>
      </p:sp>
      <p:pic>
        <p:nvPicPr>
          <p:cNvPr id="1027" name="Picture 3"/>
          <p:cNvPicPr>
            <a:picLocks noGrp="1" noSelect="1" noRot="1" noMove="1" noResize="1" noEditPoints="1" noAdjustHandles="1" noChangeArrowheads="1" noChangeShapeType="1"/>
          </p:cNvPicPr>
          <p:nvPr>
            <p:custDataLst>
              <p:tags r:id="rId2"/>
            </p:custDataLst>
          </p:nvPr>
        </p:nvPicPr>
        <p:blipFill rotWithShape="1">
          <a:blip r:embed="rId6">
            <a:extLst>
              <a:ext uri="{28A0092B-C50C-407E-A947-70E740481C1C}">
                <a14:useLocalDpi xmlns:a14="http://schemas.microsoft.com/office/drawing/2010/main" val="0"/>
              </a:ext>
            </a:extLst>
          </a:blip>
          <a:srcRect l="-1" r="48299"/>
          <a:stretch/>
        </p:blipFill>
        <p:spPr bwMode="auto">
          <a:xfrm>
            <a:off x="315913" y="1196975"/>
            <a:ext cx="4400103" cy="446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583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716016" y="0"/>
            <a:ext cx="4432232"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5">
            <a:extLst>
              <a:ext uri="{28A0092B-C50C-407E-A947-70E740481C1C}">
                <a14:useLocalDpi xmlns:a14="http://schemas.microsoft.com/office/drawing/2010/main" val="0"/>
              </a:ext>
            </a:extLst>
          </a:blip>
          <a:srcRect t="3054"/>
          <a:stretch/>
        </p:blipFill>
        <p:spPr>
          <a:xfrm>
            <a:off x="0" y="0"/>
            <a:ext cx="4716016" cy="6858000"/>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135841" cy="338554"/>
          </a:xfrm>
          <a:prstGeom prst="rect">
            <a:avLst/>
          </a:prstGeom>
          <a:noFill/>
        </p:spPr>
        <p:txBody>
          <a:bodyPr wrap="none" rtlCol="0">
            <a:spAutoFit/>
          </a:bodyPr>
          <a:lstStyle/>
          <a:p>
            <a:r>
              <a:rPr lang="en-CA" sz="1600" dirty="0">
                <a:solidFill>
                  <a:schemeClr val="bg1"/>
                </a:solidFill>
              </a:rPr>
              <a:t>WASTE MANAGEMENT</a:t>
            </a:r>
          </a:p>
        </p:txBody>
      </p:sp>
      <p:sp>
        <p:nvSpPr>
          <p:cNvPr id="5" name="Rectangle 4"/>
          <p:cNvSpPr/>
          <p:nvPr/>
        </p:nvSpPr>
        <p:spPr>
          <a:xfrm>
            <a:off x="5084777" y="826942"/>
            <a:ext cx="3694710" cy="5078313"/>
          </a:xfrm>
          <a:prstGeom prst="rect">
            <a:avLst/>
          </a:prstGeom>
        </p:spPr>
        <p:txBody>
          <a:bodyPr wrap="square">
            <a:spAutoFit/>
          </a:bodyPr>
          <a:lstStyle/>
          <a:p>
            <a:r>
              <a:rPr lang="en-US" dirty="0"/>
              <a:t>When handling waste</a:t>
            </a:r>
            <a:r>
              <a:rPr lang="en-US" dirty="0" smtClean="0"/>
              <a:t>:</a:t>
            </a:r>
          </a:p>
          <a:p>
            <a:pPr marL="285750" indent="-285750">
              <a:buFont typeface="Arial" panose="020B0604020202020204" pitchFamily="34" charset="0"/>
              <a:buChar char="•"/>
            </a:pPr>
            <a:r>
              <a:rPr lang="en-CA" dirty="0"/>
              <a:t>wear personal protective equipment according to the risk assessment </a:t>
            </a:r>
          </a:p>
          <a:p>
            <a:pPr marL="285750" indent="-285750">
              <a:buFont typeface="Arial" panose="020B0604020202020204" pitchFamily="34" charset="0"/>
              <a:buChar char="•"/>
            </a:pPr>
            <a:r>
              <a:rPr lang="en-CA" dirty="0"/>
              <a:t>treat waste that contains liquid blood as fluid waste, and dispose of it in a yellow bag </a:t>
            </a:r>
          </a:p>
          <a:p>
            <a:pPr marL="285750" indent="-285750">
              <a:buFont typeface="Arial" panose="020B0604020202020204" pitchFamily="34" charset="0"/>
              <a:buChar char="•"/>
            </a:pPr>
            <a:r>
              <a:rPr lang="en-CA" dirty="0"/>
              <a:t>close the bag when ¾ full, avoiding </a:t>
            </a:r>
            <a:r>
              <a:rPr lang="en-US" dirty="0" smtClean="0"/>
              <a:t>compression </a:t>
            </a:r>
            <a:r>
              <a:rPr lang="en-US" dirty="0"/>
              <a:t>of the contents</a:t>
            </a:r>
          </a:p>
          <a:p>
            <a:pPr marL="285750" indent="-285750">
              <a:buFont typeface="Arial" panose="020B0604020202020204" pitchFamily="34" charset="0"/>
              <a:buChar char="•"/>
            </a:pPr>
            <a:r>
              <a:rPr lang="en-CA" dirty="0"/>
              <a:t>tie the bag securely before transport </a:t>
            </a:r>
          </a:p>
          <a:p>
            <a:pPr marL="285750" indent="-285750">
              <a:buFont typeface="Arial" panose="020B0604020202020204" pitchFamily="34" charset="0"/>
              <a:buChar char="•"/>
            </a:pPr>
            <a:r>
              <a:rPr lang="en-CA" dirty="0"/>
              <a:t>know the types of waste and requirements for special disposal</a:t>
            </a:r>
          </a:p>
          <a:p>
            <a:pPr marL="285750" indent="-285750">
              <a:buFont typeface="Arial" panose="020B0604020202020204" pitchFamily="34" charset="0"/>
              <a:buChar char="•"/>
            </a:pPr>
            <a:r>
              <a:rPr lang="en-CA" b="1" dirty="0"/>
              <a:t>do not double bag waste unless the first bag becomes stretched or damaged</a:t>
            </a:r>
          </a:p>
          <a:p>
            <a:endParaRPr lang="en-US" dirty="0"/>
          </a:p>
        </p:txBody>
      </p:sp>
      <p:pic>
        <p:nvPicPr>
          <p:cNvPr id="6" name="Picture 5"/>
          <p:cNvPicPr>
            <a:picLocks noGrp="1" noSelect="1" noRot="1" noMove="1" noResize="1" noEditPoints="1" noAdjustHandles="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773576" y="2708920"/>
            <a:ext cx="2724530" cy="2724530"/>
          </a:xfrm>
          <a:prstGeom prst="rect">
            <a:avLst/>
          </a:prstGeom>
        </p:spPr>
      </p:pic>
    </p:spTree>
    <p:extLst>
      <p:ext uri="{BB962C8B-B14F-4D97-AF65-F5344CB8AC3E}">
        <p14:creationId xmlns:p14="http://schemas.microsoft.com/office/powerpoint/2010/main" val="300138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52497" cy="6858000"/>
          </a:xfrm>
          <a:prstGeom prst="rect">
            <a:avLst/>
          </a:prstGeom>
        </p:spPr>
      </p:pic>
      <p:sp>
        <p:nvSpPr>
          <p:cNvPr id="13" name="Rectangle 12"/>
          <p:cNvSpPr/>
          <p:nvPr/>
        </p:nvSpPr>
        <p:spPr>
          <a:xfrm>
            <a:off x="4716016" y="0"/>
            <a:ext cx="4432232" cy="6525344"/>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1087349" cy="338554"/>
          </a:xfrm>
          <a:prstGeom prst="rect">
            <a:avLst/>
          </a:prstGeom>
          <a:noFill/>
        </p:spPr>
        <p:txBody>
          <a:bodyPr wrap="none" rtlCol="0">
            <a:spAutoFit/>
          </a:bodyPr>
          <a:lstStyle/>
          <a:p>
            <a:r>
              <a:rPr lang="en-CA" sz="1600" dirty="0" smtClean="0">
                <a:solidFill>
                  <a:schemeClr val="bg1"/>
                </a:solidFill>
              </a:rPr>
              <a:t>SUMMARY</a:t>
            </a:r>
            <a:endParaRPr lang="en-CA" sz="1600" dirty="0">
              <a:solidFill>
                <a:schemeClr val="bg1"/>
              </a:solidFill>
            </a:endParaRPr>
          </a:p>
        </p:txBody>
      </p:sp>
      <p:sp>
        <p:nvSpPr>
          <p:cNvPr id="5" name="Rectangle 4"/>
          <p:cNvSpPr/>
          <p:nvPr/>
        </p:nvSpPr>
        <p:spPr>
          <a:xfrm>
            <a:off x="5084777" y="1268760"/>
            <a:ext cx="3694710" cy="2585323"/>
          </a:xfrm>
          <a:prstGeom prst="rect">
            <a:avLst/>
          </a:prstGeom>
        </p:spPr>
        <p:txBody>
          <a:bodyPr wrap="square">
            <a:spAutoFit/>
          </a:bodyPr>
          <a:lstStyle/>
          <a:p>
            <a:r>
              <a:rPr lang="en-US" dirty="0">
                <a:solidFill>
                  <a:schemeClr val="bg1"/>
                </a:solidFill>
              </a:rPr>
              <a:t>Controlling the environment</a:t>
            </a:r>
            <a:r>
              <a:rPr lang="en-US" dirty="0" smtClean="0">
                <a:solidFill>
                  <a:schemeClr val="bg1"/>
                </a:solidFill>
              </a:rPr>
              <a:t>:</a:t>
            </a:r>
          </a:p>
          <a:p>
            <a:pPr marL="285750" indent="-285750">
              <a:buFont typeface="Arial" panose="020B0604020202020204" pitchFamily="34" charset="0"/>
              <a:buChar char="•"/>
            </a:pPr>
            <a:r>
              <a:rPr lang="en-CA" dirty="0">
                <a:solidFill>
                  <a:schemeClr val="bg1"/>
                </a:solidFill>
              </a:rPr>
              <a:t>has been shown to help prevent </a:t>
            </a:r>
            <a:r>
              <a:rPr lang="en-CA" dirty="0" smtClean="0">
                <a:solidFill>
                  <a:schemeClr val="bg1"/>
                </a:solidFill>
              </a:rPr>
              <a:t>infections</a:t>
            </a:r>
            <a:endParaRPr lang="en-US" dirty="0">
              <a:solidFill>
                <a:schemeClr val="bg1"/>
              </a:solidFill>
            </a:endParaRPr>
          </a:p>
          <a:p>
            <a:pPr marL="285750" indent="-285750">
              <a:buFont typeface="Arial" panose="020B0604020202020204" pitchFamily="34" charset="0"/>
              <a:buChar char="•"/>
            </a:pPr>
            <a:r>
              <a:rPr lang="en-CA" dirty="0">
                <a:solidFill>
                  <a:schemeClr val="bg1"/>
                </a:solidFill>
              </a:rPr>
              <a:t>is influenced by the structure and design of the health care setting </a:t>
            </a:r>
          </a:p>
          <a:p>
            <a:pPr marL="285750" indent="-285750">
              <a:buFont typeface="Arial" panose="020B0604020202020204" pitchFamily="34" charset="0"/>
              <a:buChar char="•"/>
            </a:pPr>
            <a:r>
              <a:rPr lang="en-CA" dirty="0">
                <a:solidFill>
                  <a:schemeClr val="bg1"/>
                </a:solidFill>
              </a:rPr>
              <a:t>includes actions by the health care provider to keep the health care environment and equipment clean and </a:t>
            </a:r>
            <a:r>
              <a:rPr lang="en-CA" dirty="0" smtClean="0">
                <a:solidFill>
                  <a:schemeClr val="bg1"/>
                </a:solidFill>
              </a:rPr>
              <a:t>safe</a:t>
            </a:r>
            <a:endParaRPr lang="en-CA" dirty="0">
              <a:solidFill>
                <a:schemeClr val="bg1"/>
              </a:solidFill>
            </a:endParaRPr>
          </a:p>
        </p:txBody>
      </p:sp>
    </p:spTree>
    <p:extLst>
      <p:ext uri="{BB962C8B-B14F-4D97-AF65-F5344CB8AC3E}">
        <p14:creationId xmlns:p14="http://schemas.microsoft.com/office/powerpoint/2010/main" val="1389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Grp="1" noSelect="1" noRot="1" noMove="1" noResize="1" noEditPoints="1" noAdjustHandles="1" noChangeArrowheads="1" noChangeShapeType="1"/>
          </p:cNvPicPr>
          <p:nvPr>
            <p:custDataLst>
              <p:tags r:id="rId1"/>
            </p:custDataLst>
          </p:nvPr>
        </p:nvPicPr>
        <p:blipFill rotWithShape="1">
          <a:blip r:embed="rId10">
            <a:extLst>
              <a:ext uri="{28A0092B-C50C-407E-A947-70E740481C1C}">
                <a14:useLocalDpi xmlns:a14="http://schemas.microsoft.com/office/drawing/2010/main" val="0"/>
              </a:ext>
            </a:extLst>
          </a:blip>
          <a:srcRect r="33301" b="25000"/>
          <a:stretch/>
        </p:blipFill>
        <p:spPr>
          <a:xfrm>
            <a:off x="-379" y="2"/>
            <a:ext cx="9144001" cy="6858000"/>
          </a:xfrm>
          <a:prstGeom prst="rect">
            <a:avLst/>
          </a:prstGeom>
        </p:spPr>
      </p:pic>
      <p:sp>
        <p:nvSpPr>
          <p:cNvPr id="3" name="Content Placeholder 2"/>
          <p:cNvSpPr>
            <a:spLocks noGrp="1" noSelect="1" noRot="1" noMove="1" noResize="1" noEditPoints="1" noAdjustHandles="1" noChangeArrowheads="1" noChangeShapeType="1" noTextEdit="1"/>
          </p:cNvSpPr>
          <p:nvPr>
            <p:ph idx="1"/>
            <p:custDataLst>
              <p:tags r:id="rId2"/>
            </p:custDataLst>
          </p:nvPr>
        </p:nvSpPr>
        <p:spPr>
          <a:xfrm>
            <a:off x="457200" y="2590801"/>
            <a:ext cx="8229600" cy="1219200"/>
          </a:xfrm>
        </p:spPr>
        <p:txBody>
          <a:bodyPr/>
          <a:lstStyle/>
          <a:p>
            <a:pPr marL="0" indent="0" algn="ctr">
              <a:buNone/>
            </a:pPr>
            <a:r>
              <a:rPr lang="en-US" dirty="0" smtClean="0"/>
              <a:t>Thank you</a:t>
            </a:r>
            <a:endParaRPr lang="en-CA" dirty="0"/>
          </a:p>
        </p:txBody>
      </p:sp>
      <p:sp>
        <p:nvSpPr>
          <p:cNvPr id="4" name="Slide Number Placeholder 3"/>
          <p:cNvSpPr>
            <a:spLocks noGrp="1" noSelect="1" noRot="1" noMove="1" noResize="1" noEditPoints="1" noAdjustHandles="1" noChangeArrowheads="1" noChangeShapeType="1" noTextEdit="1"/>
          </p:cNvSpPr>
          <p:nvPr>
            <p:ph type="sldNum" sz="quarter" idx="12"/>
            <p:custDataLst>
              <p:tags r:id="rId3"/>
            </p:custDataLst>
          </p:nvPr>
        </p:nvSpPr>
        <p:spPr/>
        <p:txBody>
          <a:bodyPr/>
          <a:lstStyle/>
          <a:p>
            <a:fld id="{E3729EFC-03C9-41E6-9415-CCB26363A0EB}" type="slidenum">
              <a:rPr lang="en-US" smtClean="0"/>
              <a:t>45</a:t>
            </a:fld>
            <a:endParaRPr lang="en-US"/>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383" y="0"/>
            <a:ext cx="9143997" cy="1219200"/>
          </a:xfrm>
          <a:prstGeom prst="rect">
            <a:avLst/>
          </a:prstGeom>
        </p:spPr>
      </p:pic>
      <p:pic>
        <p:nvPicPr>
          <p:cNvPr id="6" name="Picture 5"/>
          <p:cNvPicPr>
            <a:picLocks noGrp="1" noSelect="1" noRot="1" noMove="1" noResize="1" noEditPoints="1" noAdjustHandles="1" noChangeArrowheads="1" noChangeShapeType="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a:xfrm>
            <a:off x="-384" y="6019800"/>
            <a:ext cx="9143997" cy="857643"/>
          </a:xfrm>
          <a:prstGeom prst="rect">
            <a:avLst/>
          </a:prstGeom>
        </p:spPr>
      </p:pic>
      <p:sp>
        <p:nvSpPr>
          <p:cNvPr id="7" name="TextBox 6"/>
          <p:cNvSpPr txBox="1">
            <a:spLocks noGrp="1" noSelect="1" noRot="1" noMove="1" noResize="1" noEditPoints="1" noAdjustHandles="1" noChangeArrowheads="1" noChangeShapeType="1" noTextEdit="1"/>
          </p:cNvSpPr>
          <p:nvPr>
            <p:custDataLst>
              <p:tags r:id="rId6"/>
            </p:custDataLst>
          </p:nvPr>
        </p:nvSpPr>
        <p:spPr>
          <a:xfrm>
            <a:off x="4004698" y="6411644"/>
            <a:ext cx="1134605" cy="276999"/>
          </a:xfrm>
          <a:prstGeom prst="rect">
            <a:avLst/>
          </a:prstGeom>
          <a:noFill/>
        </p:spPr>
        <p:txBody>
          <a:bodyPr wrap="none" rtlCol="0">
            <a:spAutoFit/>
          </a:bodyPr>
          <a:lstStyle/>
          <a:p>
            <a:pPr algn="r"/>
            <a:r>
              <a:rPr lang="en-US" sz="1200" i="1" dirty="0" smtClean="0">
                <a:solidFill>
                  <a:schemeClr val="bg1"/>
                </a:solidFill>
                <a:latin typeface="+mj-lt"/>
              </a:rPr>
              <a:t>Copyright 2014</a:t>
            </a:r>
          </a:p>
        </p:txBody>
      </p:sp>
      <p:pic>
        <p:nvPicPr>
          <p:cNvPr id="8" name="Picture 7"/>
          <p:cNvPicPr>
            <a:picLocks noGrp="1" noSelect="1" noRot="1" noMove="1" noResize="1" noEditPoints="1" noAdjustHandles="1" noChangeArrowheads="1" noChangeShapeType="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228600" y="161088"/>
            <a:ext cx="3458058" cy="943107"/>
          </a:xfrm>
          <a:prstGeom prst="rect">
            <a:avLst/>
          </a:prstGeom>
        </p:spPr>
      </p:pic>
      <p:pic>
        <p:nvPicPr>
          <p:cNvPr id="9" name="Picture 8"/>
          <p:cNvPicPr>
            <a:picLocks noGrp="1" noSelect="1" noRot="1" noMove="1" noResize="1" noEditPoints="1" noAdjustHandles="1" noChangeArrowheads="1" noChangeShapeType="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8136000" y="6156000"/>
            <a:ext cx="847843" cy="552527"/>
          </a:xfrm>
          <a:prstGeom prst="rect">
            <a:avLst/>
          </a:prstGeom>
        </p:spPr>
      </p:pic>
    </p:spTree>
    <p:extLst>
      <p:ext uri="{BB962C8B-B14F-4D97-AF65-F5344CB8AC3E}">
        <p14:creationId xmlns:p14="http://schemas.microsoft.com/office/powerpoint/2010/main" val="284419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7" name="Picture 6"/>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249" y="-1"/>
            <a:ext cx="9148249" cy="6854817"/>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0" name="Rectangle 9"/>
          <p:cNvSpPr/>
          <p:nvPr/>
        </p:nvSpPr>
        <p:spPr>
          <a:xfrm>
            <a:off x="0" y="1270501"/>
            <a:ext cx="9144000" cy="2014483"/>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3131840" cy="736508"/>
          </a:xfrm>
          <a:prstGeom prst="rect">
            <a:avLst/>
          </a:prstGeom>
        </p:spPr>
      </p:pic>
      <p:sp>
        <p:nvSpPr>
          <p:cNvPr id="12" name="TextBox 11"/>
          <p:cNvSpPr txBox="1"/>
          <p:nvPr/>
        </p:nvSpPr>
        <p:spPr>
          <a:xfrm>
            <a:off x="0" y="488388"/>
            <a:ext cx="1097865" cy="338554"/>
          </a:xfrm>
          <a:prstGeom prst="rect">
            <a:avLst/>
          </a:prstGeom>
          <a:noFill/>
        </p:spPr>
        <p:txBody>
          <a:bodyPr wrap="none" rtlCol="0">
            <a:spAutoFit/>
          </a:bodyPr>
          <a:lstStyle/>
          <a:p>
            <a:r>
              <a:rPr lang="en-US" sz="1600" dirty="0" smtClean="0">
                <a:solidFill>
                  <a:schemeClr val="bg1"/>
                </a:solidFill>
                <a:latin typeface="+mj-lt"/>
              </a:rPr>
              <a:t>OVERVIEW</a:t>
            </a:r>
            <a:endParaRPr lang="en-US" sz="1600" dirty="0">
              <a:solidFill>
                <a:schemeClr val="bg1"/>
              </a:solidFill>
              <a:latin typeface="+mj-lt"/>
            </a:endParaRPr>
          </a:p>
        </p:txBody>
      </p:sp>
      <p:sp>
        <p:nvSpPr>
          <p:cNvPr id="5" name="Rectangle 4"/>
          <p:cNvSpPr/>
          <p:nvPr/>
        </p:nvSpPr>
        <p:spPr>
          <a:xfrm>
            <a:off x="755576" y="1558533"/>
            <a:ext cx="7992888" cy="923330"/>
          </a:xfrm>
          <a:prstGeom prst="rect">
            <a:avLst/>
          </a:prstGeom>
        </p:spPr>
        <p:txBody>
          <a:bodyPr wrap="square">
            <a:spAutoFit/>
          </a:bodyPr>
          <a:lstStyle/>
          <a:p>
            <a:r>
              <a:rPr lang="en-CA" b="1" dirty="0">
                <a:solidFill>
                  <a:schemeClr val="bg1"/>
                </a:solidFill>
              </a:rPr>
              <a:t>Introduction</a:t>
            </a:r>
            <a:endParaRPr lang="en-CA" dirty="0">
              <a:solidFill>
                <a:schemeClr val="bg1"/>
              </a:solidFill>
            </a:endParaRPr>
          </a:p>
          <a:p>
            <a:r>
              <a:rPr lang="en-CA" dirty="0">
                <a:solidFill>
                  <a:schemeClr val="bg1"/>
                </a:solidFill>
              </a:rPr>
              <a:t>The environment in health care is a reservoir for infectious agents. Effective control of the environment helps reduce infections and makes health care settings safer.</a:t>
            </a:r>
          </a:p>
        </p:txBody>
      </p:sp>
    </p:spTree>
    <p:extLst>
      <p:ext uri="{BB962C8B-B14F-4D97-AF65-F5344CB8AC3E}">
        <p14:creationId xmlns:p14="http://schemas.microsoft.com/office/powerpoint/2010/main" val="84900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4" name="Picture 3"/>
          <p:cNvPicPr>
            <a:picLocks noGrp="1" noSelect="1" noRot="1" noMove="1" noResize="1" noEditPoints="1" noAdjustHandles="1" noChangeArrowheads="1" noChangeShapeType="1"/>
          </p:cNvPicPr>
          <p:nvPr>
            <p:custDataLst>
              <p:tags r:id="rId1"/>
            </p:custDataLst>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250" y="-13215"/>
            <a:ext cx="9148249" cy="6861186"/>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0" name="Rectangle 9"/>
          <p:cNvSpPr/>
          <p:nvPr/>
        </p:nvSpPr>
        <p:spPr>
          <a:xfrm>
            <a:off x="0" y="1270501"/>
            <a:ext cx="4932040" cy="2014483"/>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4800"/>
            <a:ext cx="5724128" cy="736508"/>
          </a:xfrm>
          <a:prstGeom prst="rect">
            <a:avLst/>
          </a:prstGeom>
        </p:spPr>
      </p:pic>
      <p:sp>
        <p:nvSpPr>
          <p:cNvPr id="12" name="TextBox 11"/>
          <p:cNvSpPr txBox="1"/>
          <p:nvPr/>
        </p:nvSpPr>
        <p:spPr>
          <a:xfrm>
            <a:off x="0" y="488388"/>
            <a:ext cx="5521448" cy="338554"/>
          </a:xfrm>
          <a:prstGeom prst="rect">
            <a:avLst/>
          </a:prstGeom>
          <a:noFill/>
        </p:spPr>
        <p:txBody>
          <a:bodyPr wrap="none" rtlCol="0">
            <a:spAutoFit/>
          </a:bodyPr>
          <a:lstStyle/>
          <a:p>
            <a:r>
              <a:rPr lang="en-CA" sz="1600" dirty="0">
                <a:solidFill>
                  <a:schemeClr val="bg1"/>
                </a:solidFill>
              </a:rPr>
              <a:t>CONTROL OF THE ENVIRONMENT AND HEALTH CARE SETTINGS</a:t>
            </a:r>
            <a:endParaRPr lang="en-US" sz="1600" dirty="0">
              <a:solidFill>
                <a:schemeClr val="bg1"/>
              </a:solidFill>
              <a:latin typeface="+mj-lt"/>
            </a:endParaRPr>
          </a:p>
        </p:txBody>
      </p:sp>
      <p:sp>
        <p:nvSpPr>
          <p:cNvPr id="5" name="Rectangle 4"/>
          <p:cNvSpPr/>
          <p:nvPr/>
        </p:nvSpPr>
        <p:spPr>
          <a:xfrm>
            <a:off x="521804" y="1539078"/>
            <a:ext cx="3888432" cy="1477328"/>
          </a:xfrm>
          <a:prstGeom prst="rect">
            <a:avLst/>
          </a:prstGeom>
        </p:spPr>
        <p:txBody>
          <a:bodyPr wrap="square">
            <a:spAutoFit/>
          </a:bodyPr>
          <a:lstStyle/>
          <a:p>
            <a:r>
              <a:rPr lang="en-CA" dirty="0">
                <a:solidFill>
                  <a:schemeClr val="bg1"/>
                </a:solidFill>
              </a:rPr>
              <a:t>Control of the Environment applies to:</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health care facilities </a:t>
            </a:r>
          </a:p>
          <a:p>
            <a:pPr marL="285750" indent="-285750">
              <a:buFont typeface="Arial" panose="020B0604020202020204" pitchFamily="34" charset="0"/>
              <a:buChar char="•"/>
            </a:pPr>
            <a:r>
              <a:rPr lang="en-CA" dirty="0">
                <a:solidFill>
                  <a:schemeClr val="bg1"/>
                </a:solidFill>
              </a:rPr>
              <a:t>health care settings that are not in health care facilities</a:t>
            </a:r>
          </a:p>
        </p:txBody>
      </p:sp>
      <p:pic>
        <p:nvPicPr>
          <p:cNvPr id="11" name="Picture 10"/>
          <p:cNvPicPr>
            <a:picLocks noGrp="1" noSelect="1" noRot="1" noMove="1" noResize="1" noEditPoints="1" noAdjustHandles="1" noChangeArrowheads="1" noChangeShapeType="1"/>
          </p:cNvPicPr>
          <p:nvPr>
            <p:custDataLst>
              <p:tags r:id="rId2"/>
            </p:custDataLst>
          </p:nvPr>
        </p:nvPicPr>
        <p:blipFill rotWithShape="1">
          <a:blip r:embed="rId9">
            <a:extLst>
              <a:ext uri="{28A0092B-C50C-407E-A947-70E740481C1C}">
                <a14:useLocalDpi xmlns:a14="http://schemas.microsoft.com/office/drawing/2010/main" val="0"/>
              </a:ext>
            </a:extLst>
          </a:blip>
          <a:srcRect l="2241" r="29338"/>
          <a:stretch/>
        </p:blipFill>
        <p:spPr>
          <a:xfrm>
            <a:off x="5121709" y="1270500"/>
            <a:ext cx="2855494" cy="2783667"/>
          </a:xfrm>
          <a:prstGeom prst="ellipse">
            <a:avLst/>
          </a:prstGeom>
          <a:ln w="38100">
            <a:solidFill>
              <a:schemeClr val="bg1"/>
            </a:solidFill>
          </a:ln>
        </p:spPr>
      </p:pic>
      <p:pic>
        <p:nvPicPr>
          <p:cNvPr id="6" name="Picture 5"/>
          <p:cNvPicPr>
            <a:picLocks noGrp="1" noSelect="1" noRot="1" noMove="1" noResize="1" noEditPoints="1" noAdjustHandles="1" noChangeArrowheads="1" noChangeShapeType="1"/>
          </p:cNvPicPr>
          <p:nvPr>
            <p:custDataLst>
              <p:tags r:id="rId3"/>
            </p:custDataLst>
          </p:nvPr>
        </p:nvPicPr>
        <p:blipFill rotWithShape="1">
          <a:blip r:embed="rId10">
            <a:extLst>
              <a:ext uri="{28A0092B-C50C-407E-A947-70E740481C1C}">
                <a14:useLocalDpi xmlns:a14="http://schemas.microsoft.com/office/drawing/2010/main" val="0"/>
              </a:ext>
            </a:extLst>
          </a:blip>
          <a:srcRect r="32463"/>
          <a:stretch/>
        </p:blipFill>
        <p:spPr>
          <a:xfrm>
            <a:off x="6165364" y="3429000"/>
            <a:ext cx="2831461" cy="2796370"/>
          </a:xfrm>
          <a:prstGeom prst="ellipse">
            <a:avLst/>
          </a:prstGeom>
          <a:ln w="38100">
            <a:solidFill>
              <a:schemeClr val="bg1"/>
            </a:solidFill>
          </a:ln>
        </p:spPr>
      </p:pic>
    </p:spTree>
    <p:extLst>
      <p:ext uri="{BB962C8B-B14F-4D97-AF65-F5344CB8AC3E}">
        <p14:creationId xmlns:p14="http://schemas.microsoft.com/office/powerpoint/2010/main" val="148769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7" name="Picture 6"/>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249" y="0"/>
            <a:ext cx="9152497" cy="6754518"/>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0" name="Rectangle 9"/>
          <p:cNvSpPr/>
          <p:nvPr/>
        </p:nvSpPr>
        <p:spPr>
          <a:xfrm>
            <a:off x="0" y="1274711"/>
            <a:ext cx="4932040" cy="2014483"/>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5724128" cy="736508"/>
          </a:xfrm>
          <a:prstGeom prst="rect">
            <a:avLst/>
          </a:prstGeom>
        </p:spPr>
      </p:pic>
      <p:sp>
        <p:nvSpPr>
          <p:cNvPr id="12" name="TextBox 11"/>
          <p:cNvSpPr txBox="1"/>
          <p:nvPr/>
        </p:nvSpPr>
        <p:spPr>
          <a:xfrm>
            <a:off x="0" y="488388"/>
            <a:ext cx="5521448" cy="338554"/>
          </a:xfrm>
          <a:prstGeom prst="rect">
            <a:avLst/>
          </a:prstGeom>
          <a:noFill/>
        </p:spPr>
        <p:txBody>
          <a:bodyPr wrap="none" rtlCol="0">
            <a:spAutoFit/>
          </a:bodyPr>
          <a:lstStyle/>
          <a:p>
            <a:r>
              <a:rPr lang="en-CA" sz="1600" dirty="0">
                <a:solidFill>
                  <a:schemeClr val="bg1"/>
                </a:solidFill>
              </a:rPr>
              <a:t>CONTROL OF THE ENVIRONMENT AND HEALTH CARE SETTINGS</a:t>
            </a:r>
            <a:endParaRPr lang="en-US" sz="1600" dirty="0">
              <a:solidFill>
                <a:schemeClr val="bg1"/>
              </a:solidFill>
              <a:latin typeface="+mj-lt"/>
            </a:endParaRPr>
          </a:p>
        </p:txBody>
      </p:sp>
      <p:sp>
        <p:nvSpPr>
          <p:cNvPr id="5" name="Rectangle 4"/>
          <p:cNvSpPr/>
          <p:nvPr/>
        </p:nvSpPr>
        <p:spPr>
          <a:xfrm>
            <a:off x="521804" y="1404789"/>
            <a:ext cx="3888432" cy="1754326"/>
          </a:xfrm>
          <a:prstGeom prst="rect">
            <a:avLst/>
          </a:prstGeom>
        </p:spPr>
        <p:txBody>
          <a:bodyPr wrap="square">
            <a:spAutoFit/>
          </a:bodyPr>
          <a:lstStyle/>
          <a:p>
            <a:r>
              <a:rPr lang="en-US" dirty="0">
                <a:solidFill>
                  <a:schemeClr val="bg1"/>
                </a:solidFill>
              </a:rPr>
              <a:t>Controlling the environment includes:</a:t>
            </a:r>
          </a:p>
          <a:p>
            <a:endParaRPr lang="en-US" dirty="0">
              <a:solidFill>
                <a:schemeClr val="bg1"/>
              </a:solidFill>
            </a:endParaRPr>
          </a:p>
          <a:p>
            <a:pPr marL="285750" indent="-285750">
              <a:buFont typeface="Arial" panose="020B0604020202020204" pitchFamily="34" charset="0"/>
              <a:buChar char="•"/>
            </a:pPr>
            <a:r>
              <a:rPr lang="en-CA" dirty="0">
                <a:solidFill>
                  <a:schemeClr val="bg1"/>
                </a:solidFill>
              </a:rPr>
              <a:t>design measures built into the structure (preferred)</a:t>
            </a:r>
          </a:p>
          <a:p>
            <a:pPr marL="285750" indent="-285750">
              <a:buFont typeface="Arial" panose="020B0604020202020204" pitchFamily="34" charset="0"/>
              <a:buChar char="•"/>
            </a:pPr>
            <a:r>
              <a:rPr lang="en-CA" dirty="0">
                <a:solidFill>
                  <a:schemeClr val="bg1"/>
                </a:solidFill>
              </a:rPr>
              <a:t>measures that health care providers implement and use </a:t>
            </a:r>
          </a:p>
        </p:txBody>
      </p:sp>
    </p:spTree>
    <p:extLst>
      <p:ext uri="{BB962C8B-B14F-4D97-AF65-F5344CB8AC3E}">
        <p14:creationId xmlns:p14="http://schemas.microsoft.com/office/powerpoint/2010/main" val="250212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Grp="1" noSelect="1" noRot="1" noMove="1" noResize="1" noEditPoints="1" noAdjustHandles="1" noChangeArrowheads="1" noChangeShapeType="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8606" y="0"/>
            <a:ext cx="9156854" cy="6886770"/>
          </a:xfrm>
          <a:prstGeom prst="rect">
            <a:avLst/>
          </a:prstGeom>
        </p:spPr>
      </p:pic>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0" name="Rectangle 9"/>
          <p:cNvSpPr/>
          <p:nvPr/>
        </p:nvSpPr>
        <p:spPr>
          <a:xfrm>
            <a:off x="-4249" y="1274711"/>
            <a:ext cx="9152497" cy="4458545"/>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4800"/>
            <a:ext cx="5724128" cy="736508"/>
          </a:xfrm>
          <a:prstGeom prst="rect">
            <a:avLst/>
          </a:prstGeom>
        </p:spPr>
      </p:pic>
      <p:sp>
        <p:nvSpPr>
          <p:cNvPr id="12" name="TextBox 11"/>
          <p:cNvSpPr txBox="1"/>
          <p:nvPr/>
        </p:nvSpPr>
        <p:spPr>
          <a:xfrm>
            <a:off x="0" y="488388"/>
            <a:ext cx="5521448" cy="338554"/>
          </a:xfrm>
          <a:prstGeom prst="rect">
            <a:avLst/>
          </a:prstGeom>
          <a:noFill/>
        </p:spPr>
        <p:txBody>
          <a:bodyPr wrap="none" rtlCol="0">
            <a:spAutoFit/>
          </a:bodyPr>
          <a:lstStyle/>
          <a:p>
            <a:r>
              <a:rPr lang="en-CA" sz="1600" dirty="0">
                <a:solidFill>
                  <a:schemeClr val="bg1"/>
                </a:solidFill>
              </a:rPr>
              <a:t>CONTROL OF THE ENVIRONMENT AND HEALTH CARE SETTINGS</a:t>
            </a:r>
            <a:endParaRPr lang="en-US" sz="1600" dirty="0">
              <a:solidFill>
                <a:schemeClr val="bg1"/>
              </a:solidFill>
              <a:latin typeface="+mj-lt"/>
            </a:endParaRPr>
          </a:p>
        </p:txBody>
      </p:sp>
      <p:sp>
        <p:nvSpPr>
          <p:cNvPr id="5" name="Rectangle 4"/>
          <p:cNvSpPr/>
          <p:nvPr/>
        </p:nvSpPr>
        <p:spPr>
          <a:xfrm>
            <a:off x="179512" y="1404789"/>
            <a:ext cx="4999644" cy="369332"/>
          </a:xfrm>
          <a:prstGeom prst="rect">
            <a:avLst/>
          </a:prstGeom>
        </p:spPr>
        <p:txBody>
          <a:bodyPr wrap="square">
            <a:spAutoFit/>
          </a:bodyPr>
          <a:lstStyle/>
          <a:p>
            <a:r>
              <a:rPr lang="en-CA" dirty="0" smtClean="0">
                <a:solidFill>
                  <a:schemeClr val="bg1"/>
                </a:solidFill>
              </a:rPr>
              <a:t>Measures built into the structure include:</a:t>
            </a:r>
            <a:endParaRPr lang="en-CA" dirty="0">
              <a:solidFill>
                <a:schemeClr val="bg1"/>
              </a:solidFill>
            </a:endParaRPr>
          </a:p>
        </p:txBody>
      </p:sp>
      <p:pic>
        <p:nvPicPr>
          <p:cNvPr id="4" name="Picture 3"/>
          <p:cNvPicPr>
            <a:picLocks noGrp="1" noSelect="1" noRot="1" noMove="1" noResize="1" noEditPoints="1" noAdjustHandles="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85388" y="2132857"/>
            <a:ext cx="8573134" cy="2777214"/>
          </a:xfrm>
          <a:prstGeom prst="rect">
            <a:avLst/>
          </a:prstGeom>
        </p:spPr>
      </p:pic>
      <p:sp>
        <p:nvSpPr>
          <p:cNvPr id="6" name="Rectangle 5"/>
          <p:cNvSpPr/>
          <p:nvPr/>
        </p:nvSpPr>
        <p:spPr>
          <a:xfrm>
            <a:off x="298127" y="4941168"/>
            <a:ext cx="3600400" cy="646331"/>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rPr>
              <a:t>accommodation for clients/patients/residents</a:t>
            </a:r>
          </a:p>
        </p:txBody>
      </p:sp>
      <p:sp>
        <p:nvSpPr>
          <p:cNvPr id="11" name="Rectangle 10"/>
          <p:cNvSpPr/>
          <p:nvPr/>
        </p:nvSpPr>
        <p:spPr>
          <a:xfrm>
            <a:off x="4708988" y="4910071"/>
            <a:ext cx="2421432" cy="369332"/>
          </a:xfrm>
          <a:prstGeom prst="rect">
            <a:avLst/>
          </a:prstGeom>
        </p:spPr>
        <p:txBody>
          <a:bodyPr wrap="none">
            <a:spAutoFit/>
          </a:bodyPr>
          <a:lstStyle/>
          <a:p>
            <a:pPr marL="285750" indent="-285750">
              <a:buFont typeface="Arial" panose="020B0604020202020204" pitchFamily="34" charset="0"/>
              <a:buChar char="•"/>
            </a:pPr>
            <a:r>
              <a:rPr lang="en-US" dirty="0">
                <a:solidFill>
                  <a:schemeClr val="bg1"/>
                </a:solidFill>
              </a:rPr>
              <a:t>Engineering Controls</a:t>
            </a:r>
          </a:p>
        </p:txBody>
      </p:sp>
    </p:spTree>
    <p:extLst>
      <p:ext uri="{BB962C8B-B14F-4D97-AF65-F5344CB8AC3E}">
        <p14:creationId xmlns:p14="http://schemas.microsoft.com/office/powerpoint/2010/main" val="131027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7" name="Picture 6"/>
          <p:cNvPicPr>
            <a:picLocks noGrp="1" noSelect="1" noRot="1" noMove="1" noResize="1" noEditPoints="1" noAdjustHandles="1" noChangeArrowheads="1" noChangeShapeType="1"/>
          </p:cNvPicPr>
          <p:nvPr>
            <p:custDataLst>
              <p:tags r:id="rId1"/>
            </p:custDataLst>
          </p:nvPr>
        </p:nvPicPr>
        <p:blipFill rotWithShape="1">
          <a:blip r:embed="rId7">
            <a:extLst>
              <a:ext uri="{28A0092B-C50C-407E-A947-70E740481C1C}">
                <a14:useLocalDpi xmlns:a14="http://schemas.microsoft.com/office/drawing/2010/main" val="0"/>
              </a:ext>
            </a:extLst>
          </a:blip>
          <a:srcRect r="11026"/>
          <a:stretch/>
        </p:blipFill>
        <p:spPr>
          <a:xfrm>
            <a:off x="1" y="0"/>
            <a:ext cx="9148248" cy="6858000"/>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0" name="Rectangle 9"/>
          <p:cNvSpPr>
            <a:spLocks noGrp="1" noSelect="1" noRot="1" noMove="1" noResize="1" noEditPoints="1" noAdjustHandles="1" noChangeArrowheads="1" noChangeShapeType="1" noTextEdit="1"/>
          </p:cNvSpPr>
          <p:nvPr>
            <p:custDataLst>
              <p:tags r:id="rId2"/>
            </p:custDataLst>
          </p:nvPr>
        </p:nvSpPr>
        <p:spPr>
          <a:xfrm>
            <a:off x="-4249" y="0"/>
            <a:ext cx="9152497" cy="6525343"/>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4800"/>
            <a:ext cx="3563888" cy="736508"/>
          </a:xfrm>
          <a:prstGeom prst="rect">
            <a:avLst/>
          </a:prstGeom>
        </p:spPr>
      </p:pic>
      <p:sp>
        <p:nvSpPr>
          <p:cNvPr id="12" name="TextBox 11"/>
          <p:cNvSpPr txBox="1"/>
          <p:nvPr/>
        </p:nvSpPr>
        <p:spPr>
          <a:xfrm>
            <a:off x="0" y="488388"/>
            <a:ext cx="3349058" cy="338554"/>
          </a:xfrm>
          <a:prstGeom prst="rect">
            <a:avLst/>
          </a:prstGeom>
          <a:noFill/>
        </p:spPr>
        <p:txBody>
          <a:bodyPr wrap="none" rtlCol="0">
            <a:spAutoFit/>
          </a:bodyPr>
          <a:lstStyle/>
          <a:p>
            <a:r>
              <a:rPr lang="en-CA" sz="1600" dirty="0">
                <a:solidFill>
                  <a:schemeClr val="bg1"/>
                </a:solidFill>
              </a:rPr>
              <a:t>ACCOMMODATION AND PLACEMENT</a:t>
            </a:r>
            <a:endParaRPr lang="en-US" sz="1600" dirty="0">
              <a:solidFill>
                <a:schemeClr val="bg1"/>
              </a:solidFill>
              <a:latin typeface="+mj-lt"/>
            </a:endParaRPr>
          </a:p>
        </p:txBody>
      </p:sp>
      <p:sp>
        <p:nvSpPr>
          <p:cNvPr id="5" name="Rectangle 4"/>
          <p:cNvSpPr/>
          <p:nvPr/>
        </p:nvSpPr>
        <p:spPr>
          <a:xfrm>
            <a:off x="179512" y="1268760"/>
            <a:ext cx="7992888" cy="646331"/>
          </a:xfrm>
          <a:prstGeom prst="rect">
            <a:avLst/>
          </a:prstGeom>
        </p:spPr>
        <p:txBody>
          <a:bodyPr wrap="square">
            <a:spAutoFit/>
          </a:bodyPr>
          <a:lstStyle/>
          <a:p>
            <a:r>
              <a:rPr lang="en-CA" dirty="0">
                <a:solidFill>
                  <a:schemeClr val="bg1"/>
                </a:solidFill>
              </a:rPr>
              <a:t>The appropriate placement and accommodation helps to minimize the risk of transmission. Some key factors to consider are:</a:t>
            </a:r>
          </a:p>
        </p:txBody>
      </p:sp>
      <p:sp>
        <p:nvSpPr>
          <p:cNvPr id="6" name="Rectangle 5"/>
          <p:cNvSpPr/>
          <p:nvPr/>
        </p:nvSpPr>
        <p:spPr>
          <a:xfrm>
            <a:off x="661397" y="5377243"/>
            <a:ext cx="3600400" cy="923330"/>
          </a:xfrm>
          <a:prstGeom prst="rect">
            <a:avLst/>
          </a:prstGeom>
        </p:spPr>
        <p:txBody>
          <a:bodyPr wrap="square">
            <a:spAutoFit/>
          </a:bodyPr>
          <a:lstStyle/>
          <a:p>
            <a:pPr algn="ctr"/>
            <a:r>
              <a:rPr lang="en-CA" dirty="0">
                <a:solidFill>
                  <a:schemeClr val="bg1"/>
                </a:solidFill>
              </a:rPr>
              <a:t>Clients, patients or residents who soil their environment can place others at risk</a:t>
            </a:r>
          </a:p>
        </p:txBody>
      </p:sp>
      <p:sp>
        <p:nvSpPr>
          <p:cNvPr id="11" name="Rectangle 10"/>
          <p:cNvSpPr/>
          <p:nvPr/>
        </p:nvSpPr>
        <p:spPr>
          <a:xfrm>
            <a:off x="5137338" y="5377243"/>
            <a:ext cx="3035062" cy="369332"/>
          </a:xfrm>
          <a:prstGeom prst="rect">
            <a:avLst/>
          </a:prstGeom>
        </p:spPr>
        <p:txBody>
          <a:bodyPr wrap="none">
            <a:spAutoFit/>
          </a:bodyPr>
          <a:lstStyle/>
          <a:p>
            <a:pPr algn="ctr"/>
            <a:r>
              <a:rPr lang="en-CA" dirty="0">
                <a:solidFill>
                  <a:schemeClr val="bg1"/>
                </a:solidFill>
              </a:rPr>
              <a:t>the availability of single rooms</a:t>
            </a:r>
          </a:p>
        </p:txBody>
      </p:sp>
      <p:pic>
        <p:nvPicPr>
          <p:cNvPr id="13" name="Picture 12"/>
          <p:cNvPicPr>
            <a:picLocks noGrp="1" noSelect="1" noRot="1" noMove="1" noResize="1" noEditPoints="1" noAdjustHandles="1" noChangeArrowheads="1" noChangeShapeType="1"/>
          </p:cNvPicPr>
          <p:nvPr>
            <p:custDataLst>
              <p:tags r:id="rId3"/>
            </p:custDataLst>
          </p:nvPr>
        </p:nvPicPr>
        <p:blipFill rotWithShape="1">
          <a:blip r:embed="rId9">
            <a:extLst>
              <a:ext uri="{28A0092B-C50C-407E-A947-70E740481C1C}">
                <a14:useLocalDpi xmlns:a14="http://schemas.microsoft.com/office/drawing/2010/main" val="0"/>
              </a:ext>
            </a:extLst>
          </a:blip>
          <a:srcRect r="31906"/>
          <a:stretch/>
        </p:blipFill>
        <p:spPr>
          <a:xfrm>
            <a:off x="978480" y="2348880"/>
            <a:ext cx="2966234" cy="2905508"/>
          </a:xfrm>
          <a:prstGeom prst="ellipse">
            <a:avLst/>
          </a:prstGeom>
        </p:spPr>
      </p:pic>
      <p:pic>
        <p:nvPicPr>
          <p:cNvPr id="15" name="Picture 14"/>
          <p:cNvPicPr>
            <a:picLocks noGrp="1" noSelect="1" noRot="1" noMove="1" noResize="1" noEditPoints="1" noAdjustHandles="1" noChangeArrowheads="1" noChangeShapeType="1"/>
          </p:cNvPicPr>
          <p:nvPr>
            <p:custDataLst>
              <p:tags r:id="rId4"/>
            </p:custDataLst>
          </p:nvPr>
        </p:nvPicPr>
        <p:blipFill rotWithShape="1">
          <a:blip r:embed="rId10">
            <a:extLst>
              <a:ext uri="{28A0092B-C50C-407E-A947-70E740481C1C}">
                <a14:useLocalDpi xmlns:a14="http://schemas.microsoft.com/office/drawing/2010/main" val="0"/>
              </a:ext>
            </a:extLst>
          </a:blip>
          <a:srcRect l="41389" t="9604" b="1829"/>
          <a:stretch/>
        </p:blipFill>
        <p:spPr>
          <a:xfrm>
            <a:off x="5286370" y="2348880"/>
            <a:ext cx="2857430" cy="2880000"/>
          </a:xfrm>
          <a:prstGeom prst="ellipse">
            <a:avLst/>
          </a:prstGeom>
        </p:spPr>
      </p:pic>
    </p:spTree>
    <p:extLst>
      <p:ext uri="{BB962C8B-B14F-4D97-AF65-F5344CB8AC3E}">
        <p14:creationId xmlns:p14="http://schemas.microsoft.com/office/powerpoint/2010/main" val="372601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83"/>
</p:tagLst>
</file>

<file path=ppt/tags/tag17.xml><?xml version="1.0" encoding="utf-8"?>
<p:tagLst xmlns:a="http://schemas.openxmlformats.org/drawingml/2006/main" xmlns:r="http://schemas.openxmlformats.org/officeDocument/2006/relationships" xmlns:p="http://schemas.openxmlformats.org/presentationml/2006/main">
  <p:tag name="SHAPE_LOCKS" val="1983"/>
</p:tagLst>
</file>

<file path=ppt/tags/tag18.xml><?xml version="1.0" encoding="utf-8"?>
<p:tagLst xmlns:a="http://schemas.openxmlformats.org/drawingml/2006/main" xmlns:r="http://schemas.openxmlformats.org/officeDocument/2006/relationships" xmlns:p="http://schemas.openxmlformats.org/presentationml/2006/main">
  <p:tag name="SHAPE_LOCKS" val="1983"/>
</p:tagLst>
</file>

<file path=ppt/tags/tag19.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20.xml><?xml version="1.0" encoding="utf-8"?>
<p:tagLst xmlns:a="http://schemas.openxmlformats.org/drawingml/2006/main" xmlns:r="http://schemas.openxmlformats.org/officeDocument/2006/relationships" xmlns:p="http://schemas.openxmlformats.org/presentationml/2006/main">
  <p:tag name="SHAPE_LOCKS" val="1983"/>
</p:tagLst>
</file>

<file path=ppt/tags/tag21.xml><?xml version="1.0" encoding="utf-8"?>
<p:tagLst xmlns:a="http://schemas.openxmlformats.org/drawingml/2006/main" xmlns:r="http://schemas.openxmlformats.org/officeDocument/2006/relationships" xmlns:p="http://schemas.openxmlformats.org/presentationml/2006/main">
  <p:tag name="SHAPE_LOCKS" val="1983"/>
</p:tagLst>
</file>

<file path=ppt/tags/tag22.xml><?xml version="1.0" encoding="utf-8"?>
<p:tagLst xmlns:a="http://schemas.openxmlformats.org/drawingml/2006/main" xmlns:r="http://schemas.openxmlformats.org/officeDocument/2006/relationships" xmlns:p="http://schemas.openxmlformats.org/presentationml/2006/main">
  <p:tag name="SHAPE_LOCKS" val="1983"/>
</p:tagLst>
</file>

<file path=ppt/tags/tag23.xml><?xml version="1.0" encoding="utf-8"?>
<p:tagLst xmlns:a="http://schemas.openxmlformats.org/drawingml/2006/main" xmlns:r="http://schemas.openxmlformats.org/officeDocument/2006/relationships" xmlns:p="http://schemas.openxmlformats.org/presentationml/2006/main">
  <p:tag name="SHAPE_LOCKS" val="1983"/>
</p:tagLst>
</file>

<file path=ppt/tags/tag24.xml><?xml version="1.0" encoding="utf-8"?>
<p:tagLst xmlns:a="http://schemas.openxmlformats.org/drawingml/2006/main" xmlns:r="http://schemas.openxmlformats.org/officeDocument/2006/relationships" xmlns:p="http://schemas.openxmlformats.org/presentationml/2006/main">
  <p:tag name="SHAPE_LOCKS" val="1983"/>
</p:tagLst>
</file>

<file path=ppt/tags/tag25.xml><?xml version="1.0" encoding="utf-8"?>
<p:tagLst xmlns:a="http://schemas.openxmlformats.org/drawingml/2006/main" xmlns:r="http://schemas.openxmlformats.org/officeDocument/2006/relationships" xmlns:p="http://schemas.openxmlformats.org/presentationml/2006/main">
  <p:tag name="SHAPE_LOCKS" val="1983"/>
</p:tagLst>
</file>

<file path=ppt/tags/tag26.xml><?xml version="1.0" encoding="utf-8"?>
<p:tagLst xmlns:a="http://schemas.openxmlformats.org/drawingml/2006/main" xmlns:r="http://schemas.openxmlformats.org/officeDocument/2006/relationships" xmlns:p="http://schemas.openxmlformats.org/presentationml/2006/main">
  <p:tag name="SHAPE_LOCKS" val="1983"/>
</p:tagLst>
</file>

<file path=ppt/tags/tag27.xml><?xml version="1.0" encoding="utf-8"?>
<p:tagLst xmlns:a="http://schemas.openxmlformats.org/drawingml/2006/main" xmlns:r="http://schemas.openxmlformats.org/officeDocument/2006/relationships" xmlns:p="http://schemas.openxmlformats.org/presentationml/2006/main">
  <p:tag name="SHAPE_LOCKS" val="1983"/>
</p:tagLst>
</file>

<file path=ppt/tags/tag28.xml><?xml version="1.0" encoding="utf-8"?>
<p:tagLst xmlns:a="http://schemas.openxmlformats.org/drawingml/2006/main" xmlns:r="http://schemas.openxmlformats.org/officeDocument/2006/relationships" xmlns:p="http://schemas.openxmlformats.org/presentationml/2006/main">
  <p:tag name="SHAPE_LOCKS" val="1983"/>
</p:tagLst>
</file>

<file path=ppt/tags/tag29.xml><?xml version="1.0" encoding="utf-8"?>
<p:tagLst xmlns:a="http://schemas.openxmlformats.org/drawingml/2006/main" xmlns:r="http://schemas.openxmlformats.org/officeDocument/2006/relationships" xmlns:p="http://schemas.openxmlformats.org/presentationml/2006/main">
  <p:tag name="SHAPE_LOCKS" val="1983"/>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83"/>
</p:tagLst>
</file>

<file path=ppt/tags/tag31.xml><?xml version="1.0" encoding="utf-8"?>
<p:tagLst xmlns:a="http://schemas.openxmlformats.org/drawingml/2006/main" xmlns:r="http://schemas.openxmlformats.org/officeDocument/2006/relationships" xmlns:p="http://schemas.openxmlformats.org/presentationml/2006/main">
  <p:tag name="SHAPE_LOCKS" val="1983"/>
</p:tagLst>
</file>

<file path=ppt/tags/tag32.xml><?xml version="1.0" encoding="utf-8"?>
<p:tagLst xmlns:a="http://schemas.openxmlformats.org/drawingml/2006/main" xmlns:r="http://schemas.openxmlformats.org/officeDocument/2006/relationships" xmlns:p="http://schemas.openxmlformats.org/presentationml/2006/main">
  <p:tag name="SHAPE_LOCKS" val="1983"/>
</p:tagLst>
</file>

<file path=ppt/tags/tag33.xml><?xml version="1.0" encoding="utf-8"?>
<p:tagLst xmlns:a="http://schemas.openxmlformats.org/drawingml/2006/main" xmlns:r="http://schemas.openxmlformats.org/officeDocument/2006/relationships" xmlns:p="http://schemas.openxmlformats.org/presentationml/2006/main">
  <p:tag name="SHAPE_LOCKS" val="1983"/>
</p:tagLst>
</file>

<file path=ppt/tags/tag34.xml><?xml version="1.0" encoding="utf-8"?>
<p:tagLst xmlns:a="http://schemas.openxmlformats.org/drawingml/2006/main" xmlns:r="http://schemas.openxmlformats.org/officeDocument/2006/relationships" xmlns:p="http://schemas.openxmlformats.org/presentationml/2006/main">
  <p:tag name="SHAPE_LOCKS" val="1983"/>
</p:tagLst>
</file>

<file path=ppt/tags/tag35.xml><?xml version="1.0" encoding="utf-8"?>
<p:tagLst xmlns:a="http://schemas.openxmlformats.org/drawingml/2006/main" xmlns:r="http://schemas.openxmlformats.org/officeDocument/2006/relationships" xmlns:p="http://schemas.openxmlformats.org/presentationml/2006/main">
  <p:tag name="SHAPE_LOCKS" val="1983"/>
</p:tagLst>
</file>

<file path=ppt/tags/tag36.xml><?xml version="1.0" encoding="utf-8"?>
<p:tagLst xmlns:a="http://schemas.openxmlformats.org/drawingml/2006/main" xmlns:r="http://schemas.openxmlformats.org/officeDocument/2006/relationships" xmlns:p="http://schemas.openxmlformats.org/presentationml/2006/main">
  <p:tag name="SHAPE_LOCKS" val="1983"/>
</p:tagLst>
</file>

<file path=ppt/tags/tag37.xml><?xml version="1.0" encoding="utf-8"?>
<p:tagLst xmlns:a="http://schemas.openxmlformats.org/drawingml/2006/main" xmlns:r="http://schemas.openxmlformats.org/officeDocument/2006/relationships" xmlns:p="http://schemas.openxmlformats.org/presentationml/2006/main">
  <p:tag name="SHAPE_LOCKS" val="1983"/>
</p:tagLst>
</file>

<file path=ppt/tags/tag38.xml><?xml version="1.0" encoding="utf-8"?>
<p:tagLst xmlns:a="http://schemas.openxmlformats.org/drawingml/2006/main" xmlns:r="http://schemas.openxmlformats.org/officeDocument/2006/relationships" xmlns:p="http://schemas.openxmlformats.org/presentationml/2006/main">
  <p:tag name="SHAPE_LOCKS" val="1983"/>
</p:tagLst>
</file>

<file path=ppt/tags/tag39.xml><?xml version="1.0" encoding="utf-8"?>
<p:tagLst xmlns:a="http://schemas.openxmlformats.org/drawingml/2006/main" xmlns:r="http://schemas.openxmlformats.org/officeDocument/2006/relationships" xmlns:p="http://schemas.openxmlformats.org/presentationml/2006/main">
  <p:tag name="SHAPE_LOCKS" val="1983"/>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40.xml><?xml version="1.0" encoding="utf-8"?>
<p:tagLst xmlns:a="http://schemas.openxmlformats.org/drawingml/2006/main" xmlns:r="http://schemas.openxmlformats.org/officeDocument/2006/relationships" xmlns:p="http://schemas.openxmlformats.org/presentationml/2006/main">
  <p:tag name="SHAPE_LOCKS" val="1983"/>
</p:tagLst>
</file>

<file path=ppt/tags/tag41.xml><?xml version="1.0" encoding="utf-8"?>
<p:tagLst xmlns:a="http://schemas.openxmlformats.org/drawingml/2006/main" xmlns:r="http://schemas.openxmlformats.org/officeDocument/2006/relationships" xmlns:p="http://schemas.openxmlformats.org/presentationml/2006/main">
  <p:tag name="SHAPE_LOCKS" val="1983"/>
</p:tagLst>
</file>

<file path=ppt/tags/tag42.xml><?xml version="1.0" encoding="utf-8"?>
<p:tagLst xmlns:a="http://schemas.openxmlformats.org/drawingml/2006/main" xmlns:r="http://schemas.openxmlformats.org/officeDocument/2006/relationships" xmlns:p="http://schemas.openxmlformats.org/presentationml/2006/main">
  <p:tag name="SHAPE_LOCKS" val="1983"/>
</p:tagLst>
</file>

<file path=ppt/tags/tag43.xml><?xml version="1.0" encoding="utf-8"?>
<p:tagLst xmlns:a="http://schemas.openxmlformats.org/drawingml/2006/main" xmlns:r="http://schemas.openxmlformats.org/officeDocument/2006/relationships" xmlns:p="http://schemas.openxmlformats.org/presentationml/2006/main">
  <p:tag name="SHAPE_LOCKS" val="1983"/>
</p:tagLst>
</file>

<file path=ppt/tags/tag44.xml><?xml version="1.0" encoding="utf-8"?>
<p:tagLst xmlns:a="http://schemas.openxmlformats.org/drawingml/2006/main" xmlns:r="http://schemas.openxmlformats.org/officeDocument/2006/relationships" xmlns:p="http://schemas.openxmlformats.org/presentationml/2006/main">
  <p:tag name="SHAPE_LOCKS" val="1983"/>
</p:tagLst>
</file>

<file path=ppt/tags/tag45.xml><?xml version="1.0" encoding="utf-8"?>
<p:tagLst xmlns:a="http://schemas.openxmlformats.org/drawingml/2006/main" xmlns:r="http://schemas.openxmlformats.org/officeDocument/2006/relationships" xmlns:p="http://schemas.openxmlformats.org/presentationml/2006/main">
  <p:tag name="SHAPE_LOCKS" val="1983"/>
</p:tagLst>
</file>

<file path=ppt/tags/tag46.xml><?xml version="1.0" encoding="utf-8"?>
<p:tagLst xmlns:a="http://schemas.openxmlformats.org/drawingml/2006/main" xmlns:r="http://schemas.openxmlformats.org/officeDocument/2006/relationships" xmlns:p="http://schemas.openxmlformats.org/presentationml/2006/main">
  <p:tag name="SHAPE_LOCKS" val="1983"/>
</p:tagLst>
</file>

<file path=ppt/tags/tag47.xml><?xml version="1.0" encoding="utf-8"?>
<p:tagLst xmlns:a="http://schemas.openxmlformats.org/drawingml/2006/main" xmlns:r="http://schemas.openxmlformats.org/officeDocument/2006/relationships" xmlns:p="http://schemas.openxmlformats.org/presentationml/2006/main">
  <p:tag name="SHAPE_LOCKS" val="1983"/>
</p:tagLst>
</file>

<file path=ppt/tags/tag48.xml><?xml version="1.0" encoding="utf-8"?>
<p:tagLst xmlns:a="http://schemas.openxmlformats.org/drawingml/2006/main" xmlns:r="http://schemas.openxmlformats.org/officeDocument/2006/relationships" xmlns:p="http://schemas.openxmlformats.org/presentationml/2006/main">
  <p:tag name="SHAPE_LOCKS" val="1983"/>
</p:tagLst>
</file>

<file path=ppt/tags/tag49.xml><?xml version="1.0" encoding="utf-8"?>
<p:tagLst xmlns:a="http://schemas.openxmlformats.org/drawingml/2006/main" xmlns:r="http://schemas.openxmlformats.org/officeDocument/2006/relationships" xmlns:p="http://schemas.openxmlformats.org/presentationml/2006/main">
  <p:tag name="SHAPE_LOCKS" val="1983"/>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50.xml><?xml version="1.0" encoding="utf-8"?>
<p:tagLst xmlns:a="http://schemas.openxmlformats.org/drawingml/2006/main" xmlns:r="http://schemas.openxmlformats.org/officeDocument/2006/relationships" xmlns:p="http://schemas.openxmlformats.org/presentationml/2006/main">
  <p:tag name="SHAPE_LOCKS" val="1983"/>
</p:tagLst>
</file>

<file path=ppt/tags/tag51.xml><?xml version="1.0" encoding="utf-8"?>
<p:tagLst xmlns:a="http://schemas.openxmlformats.org/drawingml/2006/main" xmlns:r="http://schemas.openxmlformats.org/officeDocument/2006/relationships" xmlns:p="http://schemas.openxmlformats.org/presentationml/2006/main">
  <p:tag name="SHAPE_LOCKS" val="1983"/>
</p:tagLst>
</file>

<file path=ppt/tags/tag52.xml><?xml version="1.0" encoding="utf-8"?>
<p:tagLst xmlns:a="http://schemas.openxmlformats.org/drawingml/2006/main" xmlns:r="http://schemas.openxmlformats.org/officeDocument/2006/relationships" xmlns:p="http://schemas.openxmlformats.org/presentationml/2006/main">
  <p:tag name="SHAPE_LOCKS" val="1983"/>
</p:tagLst>
</file>

<file path=ppt/tags/tag53.xml><?xml version="1.0" encoding="utf-8"?>
<p:tagLst xmlns:a="http://schemas.openxmlformats.org/drawingml/2006/main" xmlns:r="http://schemas.openxmlformats.org/officeDocument/2006/relationships" xmlns:p="http://schemas.openxmlformats.org/presentationml/2006/main">
  <p:tag name="SHAPE_LOCKS" val="1983"/>
</p:tagLst>
</file>

<file path=ppt/tags/tag54.xml><?xml version="1.0" encoding="utf-8"?>
<p:tagLst xmlns:a="http://schemas.openxmlformats.org/drawingml/2006/main" xmlns:r="http://schemas.openxmlformats.org/officeDocument/2006/relationships" xmlns:p="http://schemas.openxmlformats.org/presentationml/2006/main">
  <p:tag name="SHAPE_LOCKS" val="1983"/>
</p:tagLst>
</file>

<file path=ppt/tags/tag55.xml><?xml version="1.0" encoding="utf-8"?>
<p:tagLst xmlns:a="http://schemas.openxmlformats.org/drawingml/2006/main" xmlns:r="http://schemas.openxmlformats.org/officeDocument/2006/relationships" xmlns:p="http://schemas.openxmlformats.org/presentationml/2006/main">
  <p:tag name="SHAPE_LOCKS" val="1983"/>
</p:tagLst>
</file>

<file path=ppt/tags/tag56.xml><?xml version="1.0" encoding="utf-8"?>
<p:tagLst xmlns:a="http://schemas.openxmlformats.org/drawingml/2006/main" xmlns:r="http://schemas.openxmlformats.org/officeDocument/2006/relationships" xmlns:p="http://schemas.openxmlformats.org/presentationml/2006/main">
  <p:tag name="SHAPE_LOCKS" val="1983"/>
</p:tagLst>
</file>

<file path=ppt/tags/tag57.xml><?xml version="1.0" encoding="utf-8"?>
<p:tagLst xmlns:a="http://schemas.openxmlformats.org/drawingml/2006/main" xmlns:r="http://schemas.openxmlformats.org/officeDocument/2006/relationships" xmlns:p="http://schemas.openxmlformats.org/presentationml/2006/main">
  <p:tag name="SHAPE_LOCKS" val="1983"/>
</p:tagLst>
</file>

<file path=ppt/tags/tag58.xml><?xml version="1.0" encoding="utf-8"?>
<p:tagLst xmlns:a="http://schemas.openxmlformats.org/drawingml/2006/main" xmlns:r="http://schemas.openxmlformats.org/officeDocument/2006/relationships" xmlns:p="http://schemas.openxmlformats.org/presentationml/2006/main">
  <p:tag name="SHAPE_LOCKS" val="1983"/>
</p:tagLst>
</file>

<file path=ppt/tags/tag59.xml><?xml version="1.0" encoding="utf-8"?>
<p:tagLst xmlns:a="http://schemas.openxmlformats.org/drawingml/2006/main" xmlns:r="http://schemas.openxmlformats.org/officeDocument/2006/relationships" xmlns:p="http://schemas.openxmlformats.org/presentationml/2006/main">
  <p:tag name="SHAPE_LOCKS" val="1983"/>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60.xml><?xml version="1.0" encoding="utf-8"?>
<p:tagLst xmlns:a="http://schemas.openxmlformats.org/drawingml/2006/main" xmlns:r="http://schemas.openxmlformats.org/officeDocument/2006/relationships" xmlns:p="http://schemas.openxmlformats.org/presentationml/2006/main">
  <p:tag name="SHAPE_LOCKS" val="1983"/>
</p:tagLst>
</file>

<file path=ppt/tags/tag61.xml><?xml version="1.0" encoding="utf-8"?>
<p:tagLst xmlns:a="http://schemas.openxmlformats.org/drawingml/2006/main" xmlns:r="http://schemas.openxmlformats.org/officeDocument/2006/relationships" xmlns:p="http://schemas.openxmlformats.org/presentationml/2006/main">
  <p:tag name="SHAPE_LOCKS" val="1983"/>
</p:tagLst>
</file>

<file path=ppt/tags/tag62.xml><?xml version="1.0" encoding="utf-8"?>
<p:tagLst xmlns:a="http://schemas.openxmlformats.org/drawingml/2006/main" xmlns:r="http://schemas.openxmlformats.org/officeDocument/2006/relationships" xmlns:p="http://schemas.openxmlformats.org/presentationml/2006/main">
  <p:tag name="SHAPE_LOCKS" val="1983"/>
</p:tagLst>
</file>

<file path=ppt/tags/tag63.xml><?xml version="1.0" encoding="utf-8"?>
<p:tagLst xmlns:a="http://schemas.openxmlformats.org/drawingml/2006/main" xmlns:r="http://schemas.openxmlformats.org/officeDocument/2006/relationships" xmlns:p="http://schemas.openxmlformats.org/presentationml/2006/main">
  <p:tag name="SHAPE_LOCKS" val="1983"/>
</p:tagLst>
</file>

<file path=ppt/tags/tag64.xml><?xml version="1.0" encoding="utf-8"?>
<p:tagLst xmlns:a="http://schemas.openxmlformats.org/drawingml/2006/main" xmlns:r="http://schemas.openxmlformats.org/officeDocument/2006/relationships" xmlns:p="http://schemas.openxmlformats.org/presentationml/2006/main">
  <p:tag name="SHAPE_LOCKS" val="1983"/>
</p:tagLst>
</file>

<file path=ppt/tags/tag65.xml><?xml version="1.0" encoding="utf-8"?>
<p:tagLst xmlns:a="http://schemas.openxmlformats.org/drawingml/2006/main" xmlns:r="http://schemas.openxmlformats.org/officeDocument/2006/relationships" xmlns:p="http://schemas.openxmlformats.org/presentationml/2006/main">
  <p:tag name="SHAPE_LOCKS" val="1983"/>
</p:tagLst>
</file>

<file path=ppt/tags/tag66.xml><?xml version="1.0" encoding="utf-8"?>
<p:tagLst xmlns:a="http://schemas.openxmlformats.org/drawingml/2006/main" xmlns:r="http://schemas.openxmlformats.org/officeDocument/2006/relationships" xmlns:p="http://schemas.openxmlformats.org/presentationml/2006/main">
  <p:tag name="SHAPE_LOCKS" val="1983"/>
</p:tagLst>
</file>

<file path=ppt/tags/tag67.xml><?xml version="1.0" encoding="utf-8"?>
<p:tagLst xmlns:a="http://schemas.openxmlformats.org/drawingml/2006/main" xmlns:r="http://schemas.openxmlformats.org/officeDocument/2006/relationships" xmlns:p="http://schemas.openxmlformats.org/presentationml/2006/main">
  <p:tag name="SHAPE_LOCKS" val="1983"/>
</p:tagLst>
</file>

<file path=ppt/tags/tag68.xml><?xml version="1.0" encoding="utf-8"?>
<p:tagLst xmlns:a="http://schemas.openxmlformats.org/drawingml/2006/main" xmlns:r="http://schemas.openxmlformats.org/officeDocument/2006/relationships" xmlns:p="http://schemas.openxmlformats.org/presentationml/2006/main">
  <p:tag name="SHAPE_LOCKS" val="1983"/>
</p:tagLst>
</file>

<file path=ppt/tags/tag69.xml><?xml version="1.0" encoding="utf-8"?>
<p:tagLst xmlns:a="http://schemas.openxmlformats.org/drawingml/2006/main" xmlns:r="http://schemas.openxmlformats.org/officeDocument/2006/relationships" xmlns:p="http://schemas.openxmlformats.org/presentationml/2006/main">
  <p:tag name="SHAPE_LOCKS" val="1983"/>
</p:tagLst>
</file>

<file path=ppt/tags/tag7.xml><?xml version="1.0" encoding="utf-8"?>
<p:tagLst xmlns:a="http://schemas.openxmlformats.org/drawingml/2006/main" xmlns:r="http://schemas.openxmlformats.org/officeDocument/2006/relationships" xmlns:p="http://schemas.openxmlformats.org/presentationml/2006/main">
  <p:tag name="SHAPE_LOCKS" val="1983"/>
</p:tagLst>
</file>

<file path=ppt/tags/tag70.xml><?xml version="1.0" encoding="utf-8"?>
<p:tagLst xmlns:a="http://schemas.openxmlformats.org/drawingml/2006/main" xmlns:r="http://schemas.openxmlformats.org/officeDocument/2006/relationships" xmlns:p="http://schemas.openxmlformats.org/presentationml/2006/main">
  <p:tag name="SHAPE_LOCKS" val="1983"/>
</p:tagLst>
</file>

<file path=ppt/tags/tag71.xml><?xml version="1.0" encoding="utf-8"?>
<p:tagLst xmlns:a="http://schemas.openxmlformats.org/drawingml/2006/main" xmlns:r="http://schemas.openxmlformats.org/officeDocument/2006/relationships" xmlns:p="http://schemas.openxmlformats.org/presentationml/2006/main">
  <p:tag name="SHAPE_LOCKS" val="1983"/>
</p:tagLst>
</file>

<file path=ppt/tags/tag72.xml><?xml version="1.0" encoding="utf-8"?>
<p:tagLst xmlns:a="http://schemas.openxmlformats.org/drawingml/2006/main" xmlns:r="http://schemas.openxmlformats.org/officeDocument/2006/relationships" xmlns:p="http://schemas.openxmlformats.org/presentationml/2006/main">
  <p:tag name="SHAPE_LOCKS" val="1983"/>
</p:tagLst>
</file>

<file path=ppt/tags/tag73.xml><?xml version="1.0" encoding="utf-8"?>
<p:tagLst xmlns:a="http://schemas.openxmlformats.org/drawingml/2006/main" xmlns:r="http://schemas.openxmlformats.org/officeDocument/2006/relationships" xmlns:p="http://schemas.openxmlformats.org/presentationml/2006/main">
  <p:tag name="SHAPE_LOCKS" val="1983"/>
</p:tagLst>
</file>

<file path=ppt/tags/tag74.xml><?xml version="1.0" encoding="utf-8"?>
<p:tagLst xmlns:a="http://schemas.openxmlformats.org/drawingml/2006/main" xmlns:r="http://schemas.openxmlformats.org/officeDocument/2006/relationships" xmlns:p="http://schemas.openxmlformats.org/presentationml/2006/main">
  <p:tag name="SHAPE_LOCKS" val="1983"/>
</p:tagLst>
</file>

<file path=ppt/tags/tag75.xml><?xml version="1.0" encoding="utf-8"?>
<p:tagLst xmlns:a="http://schemas.openxmlformats.org/drawingml/2006/main" xmlns:r="http://schemas.openxmlformats.org/officeDocument/2006/relationships" xmlns:p="http://schemas.openxmlformats.org/presentationml/2006/main">
  <p:tag name="SHAPE_LOCKS" val="1983"/>
</p:tagLst>
</file>

<file path=ppt/tags/tag76.xml><?xml version="1.0" encoding="utf-8"?>
<p:tagLst xmlns:a="http://schemas.openxmlformats.org/drawingml/2006/main" xmlns:r="http://schemas.openxmlformats.org/officeDocument/2006/relationships" xmlns:p="http://schemas.openxmlformats.org/presentationml/2006/main">
  <p:tag name="SHAPE_LOCKS" val="1983"/>
</p:tagLst>
</file>

<file path=ppt/tags/tag77.xml><?xml version="1.0" encoding="utf-8"?>
<p:tagLst xmlns:a="http://schemas.openxmlformats.org/drawingml/2006/main" xmlns:r="http://schemas.openxmlformats.org/officeDocument/2006/relationships" xmlns:p="http://schemas.openxmlformats.org/presentationml/2006/main">
  <p:tag name="SHAPE_LOCKS" val="1983"/>
</p:tagLst>
</file>

<file path=ppt/tags/tag78.xml><?xml version="1.0" encoding="utf-8"?>
<p:tagLst xmlns:a="http://schemas.openxmlformats.org/drawingml/2006/main" xmlns:r="http://schemas.openxmlformats.org/officeDocument/2006/relationships" xmlns:p="http://schemas.openxmlformats.org/presentationml/2006/main">
  <p:tag name="SHAPE_LOCKS" val="1983"/>
</p:tagLst>
</file>

<file path=ppt/tags/tag79.xml><?xml version="1.0" encoding="utf-8"?>
<p:tagLst xmlns:a="http://schemas.openxmlformats.org/drawingml/2006/main" xmlns:r="http://schemas.openxmlformats.org/officeDocument/2006/relationships" xmlns:p="http://schemas.openxmlformats.org/presentationml/2006/main">
  <p:tag name="SHAPE_LOCKS" val="1983"/>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80.xml><?xml version="1.0" encoding="utf-8"?>
<p:tagLst xmlns:a="http://schemas.openxmlformats.org/drawingml/2006/main" xmlns:r="http://schemas.openxmlformats.org/officeDocument/2006/relationships" xmlns:p="http://schemas.openxmlformats.org/presentationml/2006/main">
  <p:tag name="SHAPE_LOCKS" val="1983"/>
</p:tagLst>
</file>

<file path=ppt/tags/tag81.xml><?xml version="1.0" encoding="utf-8"?>
<p:tagLst xmlns:a="http://schemas.openxmlformats.org/drawingml/2006/main" xmlns:r="http://schemas.openxmlformats.org/officeDocument/2006/relationships" xmlns:p="http://schemas.openxmlformats.org/presentationml/2006/main">
  <p:tag name="SHAPE_LOCKS" val="1983"/>
</p:tagLst>
</file>

<file path=ppt/tags/tag82.xml><?xml version="1.0" encoding="utf-8"?>
<p:tagLst xmlns:a="http://schemas.openxmlformats.org/drawingml/2006/main" xmlns:r="http://schemas.openxmlformats.org/officeDocument/2006/relationships" xmlns:p="http://schemas.openxmlformats.org/presentationml/2006/main">
  <p:tag name="SHAPE_LOCKS" val="1983"/>
</p:tagLst>
</file>

<file path=ppt/tags/tag83.xml><?xml version="1.0" encoding="utf-8"?>
<p:tagLst xmlns:a="http://schemas.openxmlformats.org/drawingml/2006/main" xmlns:r="http://schemas.openxmlformats.org/officeDocument/2006/relationships" xmlns:p="http://schemas.openxmlformats.org/presentationml/2006/main">
  <p:tag name="SHAPE_LOCKS" val="1983"/>
</p:tagLst>
</file>

<file path=ppt/tags/tag84.xml><?xml version="1.0" encoding="utf-8"?>
<p:tagLst xmlns:a="http://schemas.openxmlformats.org/drawingml/2006/main" xmlns:r="http://schemas.openxmlformats.org/officeDocument/2006/relationships" xmlns:p="http://schemas.openxmlformats.org/presentationml/2006/main">
  <p:tag name="SHAPE_LOCKS" val="1983"/>
</p:tagLst>
</file>

<file path=ppt/tags/tag85.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DB2E26B20E11F49A0B8886A18B811C9" ma:contentTypeVersion="1" ma:contentTypeDescription="Create a new document." ma:contentTypeScope="" ma:versionID="a289a542a77a469ab52d0b2ade5fda7f">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8E8617-1C17-4223-B059-F42F006A28F5}">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microsoft.com/sharepoint/v3"/>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4221EF4-062D-427F-89CD-A92E4CEF99AD}">
  <ds:schemaRefs>
    <ds:schemaRef ds:uri="http://schemas.microsoft.com/sharepoint/v3/contenttype/forms"/>
  </ds:schemaRefs>
</ds:datastoreItem>
</file>

<file path=customXml/itemProps3.xml><?xml version="1.0" encoding="utf-8"?>
<ds:datastoreItem xmlns:ds="http://schemas.openxmlformats.org/officeDocument/2006/customXml" ds:itemID="{A0A87195-BE69-47E2-859F-9352CFE95F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4456</TotalTime>
  <Words>4714</Words>
  <Application>Microsoft Office PowerPoint</Application>
  <PresentationFormat>On-screen Show (4:3)</PresentationFormat>
  <Paragraphs>475</Paragraphs>
  <Slides>45</Slides>
  <Notes>43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Ontario Agency for Health Protection and Promotion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Plasterer</dc:creator>
  <cp:lastModifiedBy>Janica Adams</cp:lastModifiedBy>
  <cp:revision>91</cp:revision>
  <dcterms:created xsi:type="dcterms:W3CDTF">2014-10-07T20:35:19Z</dcterms:created>
  <dcterms:modified xsi:type="dcterms:W3CDTF">2019-03-05T18:10:06Z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0x010100EDB2E26B20E11F49A0B8886A18B811C9</vt:lpwstr>
  </property>
</Properties>
</file>