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0.xml" ContentType="application/vnd.openxmlformats-officedocument.presentationml.notesSlide+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5.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6.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7.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8.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0.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1.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2.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3.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4.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25.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6.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7.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8.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29.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0.xml" ContentType="application/vnd.openxmlformats-officedocument.presentationml.notesSlide+xml"/>
  <Override PartName="/ppt/tags/tag214.xml" ContentType="application/vnd.openxmlformats-officedocument.presentationml.tags+xml"/>
  <Override PartName="/ppt/notesSlides/notesSlide31.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32.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33.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34.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35.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36.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37.xml" ContentType="application/vnd.openxmlformats-officedocument.presentationml.notesSlide+xml"/>
  <Override PartName="/ppt/tags/tag281.xml" ContentType="application/vnd.openxmlformats-officedocument.presentationml.tags+xml"/>
  <Override PartName="/ppt/notesSlides/notesSlide38.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39.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0.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1.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42.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43.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44.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45.xml" ContentType="application/vnd.openxmlformats-officedocument.presentationml.notesSlid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46.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256" r:id="rId5"/>
    <p:sldId id="257" r:id="rId6"/>
    <p:sldId id="258" r:id="rId7"/>
    <p:sldId id="259" r:id="rId8"/>
    <p:sldId id="260" r:id="rId9"/>
    <p:sldId id="263" r:id="rId10"/>
    <p:sldId id="328" r:id="rId11"/>
    <p:sldId id="324" r:id="rId12"/>
    <p:sldId id="325" r:id="rId13"/>
    <p:sldId id="329" r:id="rId14"/>
    <p:sldId id="326" r:id="rId15"/>
    <p:sldId id="262" r:id="rId16"/>
    <p:sldId id="285" r:id="rId17"/>
    <p:sldId id="266" r:id="rId18"/>
    <p:sldId id="267" r:id="rId19"/>
    <p:sldId id="282" r:id="rId20"/>
    <p:sldId id="283" r:id="rId21"/>
    <p:sldId id="284" r:id="rId22"/>
    <p:sldId id="272" r:id="rId23"/>
    <p:sldId id="286" r:id="rId24"/>
    <p:sldId id="287" r:id="rId25"/>
    <p:sldId id="288" r:id="rId26"/>
    <p:sldId id="317" r:id="rId27"/>
    <p:sldId id="289" r:id="rId28"/>
    <p:sldId id="290" r:id="rId29"/>
    <p:sldId id="291" r:id="rId30"/>
    <p:sldId id="292" r:id="rId31"/>
    <p:sldId id="296" r:id="rId32"/>
    <p:sldId id="318" r:id="rId33"/>
    <p:sldId id="297" r:id="rId34"/>
    <p:sldId id="298" r:id="rId35"/>
    <p:sldId id="299" r:id="rId36"/>
    <p:sldId id="300" r:id="rId37"/>
    <p:sldId id="301" r:id="rId38"/>
    <p:sldId id="302" r:id="rId39"/>
    <p:sldId id="303" r:id="rId40"/>
    <p:sldId id="305" r:id="rId41"/>
    <p:sldId id="319" r:id="rId42"/>
    <p:sldId id="306" r:id="rId43"/>
    <p:sldId id="307" r:id="rId44"/>
    <p:sldId id="320" r:id="rId45"/>
    <p:sldId id="327" r:id="rId46"/>
    <p:sldId id="308" r:id="rId47"/>
    <p:sldId id="309" r:id="rId48"/>
    <p:sldId id="310" r:id="rId49"/>
    <p:sldId id="311" r:id="rId50"/>
    <p:sldId id="312" r:id="rId51"/>
    <p:sldId id="321" r:id="rId52"/>
    <p:sldId id="295" r:id="rId53"/>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911A"/>
    <a:srgbClr val="739AB3"/>
    <a:srgbClr val="80A7D0"/>
    <a:srgbClr val="80A7D6"/>
    <a:srgbClr val="477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18" autoAdjust="0"/>
    <p:restoredTop sz="66609" autoAdjust="0"/>
  </p:normalViewPr>
  <p:slideViewPr>
    <p:cSldViewPr>
      <p:cViewPr varScale="1">
        <p:scale>
          <a:sx n="113" d="100"/>
          <a:sy n="113" d="100"/>
        </p:scale>
        <p:origin x="181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9D6B3-AAD3-41F1-9FFF-EA31B2BD5ECC}" type="datetimeFigureOut">
              <a:rPr lang="en-CA" smtClean="0"/>
              <a:t>2019-03-05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13453F-4382-4D69-AA57-4E93A6A31A48}" type="slidenum">
              <a:rPr lang="en-CA" smtClean="0"/>
              <a:t>‹#›</a:t>
            </a:fld>
            <a:endParaRPr lang="en-CA"/>
          </a:p>
        </p:txBody>
      </p:sp>
    </p:spTree>
    <p:extLst>
      <p:ext uri="{BB962C8B-B14F-4D97-AF65-F5344CB8AC3E}">
        <p14:creationId xmlns:p14="http://schemas.microsoft.com/office/powerpoint/2010/main" val="241881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Welcome to the Infection Prevention and Control Core Competencies - “Additional Precautions”.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1</a:t>
            </a:fld>
            <a:endParaRPr lang="en-CA"/>
          </a:p>
        </p:txBody>
      </p:sp>
    </p:spTree>
    <p:extLst>
      <p:ext uri="{BB962C8B-B14F-4D97-AF65-F5344CB8AC3E}">
        <p14:creationId xmlns:p14="http://schemas.microsoft.com/office/powerpoint/2010/main" val="1060403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do you know about droplets?</a:t>
            </a:r>
          </a:p>
          <a:p>
            <a:r>
              <a:rPr lang="en-CA" dirty="0" smtClean="0"/>
              <a:t>Droplets travel on air currents. Is it true or false?</a:t>
            </a:r>
          </a:p>
          <a:p>
            <a:r>
              <a:rPr lang="en-CA" dirty="0" smtClean="0"/>
              <a:t>Droplets remain on horizontal surfaces?  Is this true or false?</a:t>
            </a:r>
          </a:p>
          <a:p>
            <a:endParaRPr lang="en-CA" dirty="0" smtClean="0"/>
          </a:p>
          <a:p>
            <a:r>
              <a:rPr lang="en-CA" dirty="0" smtClean="0"/>
              <a:t>Here are some key facts about droplet transmission.  When we cough or sneeze, we release droplets. </a:t>
            </a:r>
          </a:p>
          <a:p>
            <a:endParaRPr lang="en-CA" dirty="0" smtClean="0"/>
          </a:p>
          <a:p>
            <a:r>
              <a:rPr lang="en-CA" dirty="0" smtClean="0"/>
              <a:t>Droplets do not remain in the air, may contain infectious agents and usually travel less than two metres. Infectious agents in droplets can land on surfaces, contaminate the environment and can live on surfaces for long periods of time.</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solidFill>
                  <a:prstClr val="black"/>
                </a:solidFill>
              </a:rPr>
              <a:pPr/>
              <a:t>10</a:t>
            </a:fld>
            <a:endParaRPr lang="en-CA">
              <a:solidFill>
                <a:prstClr val="black"/>
              </a:solidFill>
            </a:endParaRPr>
          </a:p>
        </p:txBody>
      </p:sp>
    </p:spTree>
    <p:extLst>
      <p:ext uri="{BB962C8B-B14F-4D97-AF65-F5344CB8AC3E}">
        <p14:creationId xmlns:p14="http://schemas.microsoft.com/office/powerpoint/2010/main" val="300625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Airborne transmission occurs when airborne particles remain suspended in the air, travel on air currents and are then inhaled by susceptible people who may be nearby or some distance away from the infected person.  </a:t>
            </a:r>
          </a:p>
          <a:p>
            <a:endParaRPr lang="en-CA" dirty="0" smtClean="0"/>
          </a:p>
          <a:p>
            <a:r>
              <a:rPr lang="en-CA" dirty="0" smtClean="0"/>
              <a:t>Tuberculosis, chickenpox and measles are airborne.</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11</a:t>
            </a:fld>
            <a:endParaRPr lang="en-CA"/>
          </a:p>
        </p:txBody>
      </p:sp>
    </p:spTree>
    <p:extLst>
      <p:ext uri="{BB962C8B-B14F-4D97-AF65-F5344CB8AC3E}">
        <p14:creationId xmlns:p14="http://schemas.microsoft.com/office/powerpoint/2010/main" val="218593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Additional Precautions are infection prevention and control measures used to manage certain known or suspect infectious agents.</a:t>
            </a:r>
            <a:r>
              <a:rPr lang="en-CA" baseline="0" dirty="0" smtClean="0"/>
              <a:t> </a:t>
            </a:r>
            <a:r>
              <a:rPr lang="en-CA" dirty="0" smtClean="0"/>
              <a:t>They are used when Routine Practices alone are not sufficient to prevent and control spread.  </a:t>
            </a:r>
          </a:p>
          <a:p>
            <a:endParaRPr lang="en-CA" dirty="0" smtClean="0"/>
          </a:p>
          <a:p>
            <a:r>
              <a:rPr lang="en-CA" dirty="0" smtClean="0"/>
              <a:t>Additional Precautions are based on the mode of transmission.  </a:t>
            </a:r>
          </a:p>
          <a:p>
            <a:endParaRPr lang="en-CA" dirty="0" smtClean="0"/>
          </a:p>
          <a:p>
            <a:r>
              <a:rPr lang="en-CA" dirty="0" smtClean="0"/>
              <a:t>There are three categories of Additional Precautions:  Contact Precautions, Droplet Precautions and Airborne Precautions. Sometimes Additional Precautions are combined, depending on the infection or infectious agents.</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12</a:t>
            </a:fld>
            <a:endParaRPr lang="en-CA"/>
          </a:p>
        </p:txBody>
      </p:sp>
    </p:spTree>
    <p:extLst>
      <p:ext uri="{BB962C8B-B14F-4D97-AF65-F5344CB8AC3E}">
        <p14:creationId xmlns:p14="http://schemas.microsoft.com/office/powerpoint/2010/main" val="278692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Now it's time to stop &amp; think. How do Additional Precautions relate to Routine Practices?</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13</a:t>
            </a:fld>
            <a:endParaRPr lang="en-CA"/>
          </a:p>
        </p:txBody>
      </p:sp>
    </p:spTree>
    <p:extLst>
      <p:ext uri="{BB962C8B-B14F-4D97-AF65-F5344CB8AC3E}">
        <p14:creationId xmlns:p14="http://schemas.microsoft.com/office/powerpoint/2010/main" val="4160636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is influenza spread? Which category or categories of Additional Precautions would help to prevent and control the spread of influenza?</a:t>
            </a:r>
          </a:p>
          <a:p>
            <a:endParaRPr lang="en-CA" dirty="0" smtClean="0"/>
          </a:p>
          <a:p>
            <a:r>
              <a:rPr lang="en-CA" dirty="0" smtClean="0"/>
              <a:t>How is croup transmitted? Which category or categories of Additional Precautions would help to prevent and control the transmission of croup?</a:t>
            </a:r>
          </a:p>
          <a:p>
            <a:endParaRPr lang="en-CA" dirty="0" smtClean="0"/>
          </a:p>
          <a:p>
            <a:r>
              <a:rPr lang="en-CA" dirty="0" smtClean="0"/>
              <a:t>Sometimes more than one mode of transmission exists for a particular infectious agent, so, more than one type of precautions would be needed. </a:t>
            </a:r>
          </a:p>
          <a:p>
            <a:endParaRPr lang="en-CA" dirty="0" smtClean="0"/>
          </a:p>
          <a:p>
            <a:r>
              <a:rPr lang="en-CA" dirty="0" smtClean="0"/>
              <a:t>Most respiratory infections need droplet-contact precautions since they are spread by both droplet and contact transmission. </a:t>
            </a:r>
          </a:p>
          <a:p>
            <a:endParaRPr lang="en-CA" dirty="0" smtClean="0"/>
          </a:p>
          <a:p>
            <a:r>
              <a:rPr lang="en-CA" dirty="0" smtClean="0"/>
              <a:t>When combinations of precautions are used, all elements of each type of precautions need to be applied.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14</a:t>
            </a:fld>
            <a:endParaRPr lang="en-CA"/>
          </a:p>
        </p:txBody>
      </p:sp>
    </p:spTree>
    <p:extLst>
      <p:ext uri="{BB962C8B-B14F-4D97-AF65-F5344CB8AC3E}">
        <p14:creationId xmlns:p14="http://schemas.microsoft.com/office/powerpoint/2010/main" val="527623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Additional Precautions must be initiated as soon as symptoms suggestive of a potentially transmissible infection are noted, not only when an infectious disease diagnosis is confirmed. </a:t>
            </a:r>
          </a:p>
          <a:p>
            <a:endParaRPr lang="en-CA" dirty="0" smtClean="0"/>
          </a:p>
          <a:p>
            <a:r>
              <a:rPr lang="en-CA" dirty="0" smtClean="0"/>
              <a:t>The initiation of Additional Precautions can be done be any regulated health care professional. This may include an RN, an RPN, a physician or an Infection Control Professional. </a:t>
            </a:r>
          </a:p>
          <a:p>
            <a:endParaRPr lang="en-CA" dirty="0" smtClean="0"/>
          </a:p>
          <a:p>
            <a:r>
              <a:rPr lang="en-CA" dirty="0" smtClean="0"/>
              <a:t>Each health care setting should have a policy regarding initiation of the appropriate Additional Precautions at the onset of symptoms. </a:t>
            </a:r>
          </a:p>
          <a:p>
            <a:endParaRPr lang="en-CA" dirty="0" smtClean="0"/>
          </a:p>
          <a:p>
            <a:r>
              <a:rPr lang="en-CA" dirty="0" smtClean="0"/>
              <a:t>Do you know the procedure or protocol you need to follow for a rash with no known cause or new onset fever, cough and shortness of breath? </a:t>
            </a:r>
          </a:p>
          <a:p>
            <a:endParaRPr lang="en-CA" dirty="0" smtClean="0"/>
          </a:p>
          <a:p>
            <a:r>
              <a:rPr lang="en-CA" dirty="0" smtClean="0"/>
              <a:t>Whenever Additional Precautions are initiated, the person responsible for infection prevention and control must be notified.  He or she will verify that the precautions are appropriate.</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15</a:t>
            </a:fld>
            <a:endParaRPr lang="en-CA"/>
          </a:p>
        </p:txBody>
      </p:sp>
    </p:spTree>
    <p:extLst>
      <p:ext uri="{BB962C8B-B14F-4D97-AF65-F5344CB8AC3E}">
        <p14:creationId xmlns:p14="http://schemas.microsoft.com/office/powerpoint/2010/main" val="205018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Regular reviews by the person responsible for infection control may be done to determine when there is no longer a risk of transmission.  </a:t>
            </a:r>
          </a:p>
          <a:p>
            <a:endParaRPr lang="en-CA" dirty="0" smtClean="0"/>
          </a:p>
          <a:p>
            <a:r>
              <a:rPr lang="en-CA" dirty="0" smtClean="0"/>
              <a:t>Additional Precautions need to be maintained until they are discontinued by a physician, infection control professional or designate. </a:t>
            </a:r>
          </a:p>
          <a:p>
            <a:endParaRPr lang="en-CA" dirty="0" smtClean="0"/>
          </a:p>
          <a:p>
            <a:r>
              <a:rPr lang="en-CA" dirty="0" smtClean="0"/>
              <a:t>Laboratory results may confirm or rule out the diagnosis.   </a:t>
            </a:r>
          </a:p>
          <a:p>
            <a:endParaRPr lang="en-CA" dirty="0" smtClean="0"/>
          </a:p>
          <a:p>
            <a:r>
              <a:rPr lang="en-CA" dirty="0" smtClean="0"/>
              <a:t>Remember that being placed in a single room or remaining on Additional Precautions may impact a patient or resident’s well-being. All efforts should be made to maintain their quality of care.</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16</a:t>
            </a:fld>
            <a:endParaRPr lang="en-CA"/>
          </a:p>
        </p:txBody>
      </p:sp>
    </p:spTree>
    <p:extLst>
      <p:ext uri="{BB962C8B-B14F-4D97-AF65-F5344CB8AC3E}">
        <p14:creationId xmlns:p14="http://schemas.microsoft.com/office/powerpoint/2010/main" val="3004941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discontinuation of Additional Precautions should be done as soon as safely possible and when the risk of transmission is no longer present. </a:t>
            </a:r>
          </a:p>
          <a:p>
            <a:endParaRPr lang="en-CA" dirty="0" smtClean="0"/>
          </a:p>
          <a:p>
            <a:r>
              <a:rPr lang="en-CA" dirty="0" smtClean="0"/>
              <a:t>Each health care setting should have a policy regarding the factors to consider when discontinuing Additional Precautions. </a:t>
            </a:r>
          </a:p>
          <a:p>
            <a:endParaRPr lang="en-CA" dirty="0" smtClean="0"/>
          </a:p>
          <a:p>
            <a:r>
              <a:rPr lang="en-CA" dirty="0" smtClean="0"/>
              <a:t>The Infection Control Professional must be consulted prior to discontinuation of Additional Precautions and, in some cases, discussion with the attending physician may be needed.</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17</a:t>
            </a:fld>
            <a:endParaRPr lang="en-CA"/>
          </a:p>
        </p:txBody>
      </p:sp>
    </p:spTree>
    <p:extLst>
      <p:ext uri="{BB962C8B-B14F-4D97-AF65-F5344CB8AC3E}">
        <p14:creationId xmlns:p14="http://schemas.microsoft.com/office/powerpoint/2010/main" val="1736257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Policies and procedures related to Additional Precautions may vary from organization to organization. They may depend on the health care setting, the client or patient</a:t>
            </a:r>
            <a:r>
              <a:rPr lang="en-CA" baseline="0" dirty="0" smtClean="0"/>
              <a:t> </a:t>
            </a:r>
            <a:r>
              <a:rPr lang="en-CA" dirty="0" smtClean="0"/>
              <a:t>population, the organization’s history of dealing with infections.</a:t>
            </a:r>
          </a:p>
          <a:p>
            <a:endParaRPr lang="en-CA" dirty="0" smtClean="0"/>
          </a:p>
          <a:p>
            <a:r>
              <a:rPr lang="en-CA" dirty="0" smtClean="0"/>
              <a:t>It may be necessary to modify Additional Precautions for medical or therapeutic purposes. </a:t>
            </a:r>
          </a:p>
          <a:p>
            <a:endParaRPr lang="en-CA" dirty="0" smtClean="0"/>
          </a:p>
          <a:p>
            <a:r>
              <a:rPr lang="en-CA" dirty="0" smtClean="0"/>
              <a:t>Always follow your organization’s policies and procedures and contact your Infection Control Professional or designate to help with decision making.</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18</a:t>
            </a:fld>
            <a:endParaRPr lang="en-CA"/>
          </a:p>
        </p:txBody>
      </p:sp>
    </p:spTree>
    <p:extLst>
      <p:ext uri="{BB962C8B-B14F-4D97-AF65-F5344CB8AC3E}">
        <p14:creationId xmlns:p14="http://schemas.microsoft.com/office/powerpoint/2010/main" val="3274052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In the community clinic setting, clients requiring Contact Precautions need to be identified when they arrive at the clinic and placed into an examination room or cubicle as soon as available. </a:t>
            </a:r>
          </a:p>
          <a:p>
            <a:endParaRPr lang="en-CA" dirty="0" smtClean="0"/>
          </a:p>
          <a:p>
            <a:r>
              <a:rPr lang="en-CA" dirty="0" smtClean="0"/>
              <a:t>In the home health care setting there are no restrictions on accommodation.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19</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Additional Precautions are Infection Prevention and Control or IPAC practices used in addition to Routine Practices.</a:t>
            </a:r>
            <a:r>
              <a:rPr lang="en-CA" i="0" baseline="0" dirty="0" smtClean="0"/>
              <a:t> </a:t>
            </a:r>
            <a:r>
              <a:rPr lang="en-CA" i="0" dirty="0" smtClean="0"/>
              <a:t>Additional Precautions interrupt the transmission of suspected or identified infectious agents.</a:t>
            </a:r>
            <a:r>
              <a:rPr lang="en-CA" i="0" baseline="0" dirty="0" smtClean="0"/>
              <a:t> </a:t>
            </a:r>
            <a:r>
              <a:rPr lang="en-CA" i="0" dirty="0" smtClean="0"/>
              <a:t>When we use Routine Practices and Additional Precautions correctly, we will help protect ourselves AND we will help protect our clients or residents</a:t>
            </a:r>
            <a:r>
              <a:rPr lang="en-CA" i="0" baseline="0" dirty="0" smtClean="0"/>
              <a:t> </a:t>
            </a:r>
            <a:r>
              <a:rPr lang="en-CA" i="0" dirty="0" smtClean="0"/>
              <a:t>from the transmission of infection.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2</a:t>
            </a:fld>
            <a:endParaRPr lang="en-CA"/>
          </a:p>
        </p:txBody>
      </p:sp>
    </p:spTree>
    <p:extLst>
      <p:ext uri="{BB962C8B-B14F-4D97-AF65-F5344CB8AC3E}">
        <p14:creationId xmlns:p14="http://schemas.microsoft.com/office/powerpoint/2010/main" val="674284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Signage</a:t>
            </a:r>
          </a:p>
          <a:p>
            <a:endParaRPr lang="en-CA" dirty="0" smtClean="0"/>
          </a:p>
          <a:p>
            <a:r>
              <a:rPr lang="en-CA" dirty="0" smtClean="0"/>
              <a:t>In clinic settings, flag the chart. In home health care settings, flag the client’s chart. Also flag the client record in the office to alert other service providers about the need for Contact Precautions.</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20</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a:t>
            </a:r>
          </a:p>
          <a:p>
            <a:endParaRPr lang="en-CA" dirty="0" smtClean="0"/>
          </a:p>
          <a:p>
            <a:r>
              <a:rPr lang="en-CA" dirty="0" smtClean="0"/>
              <a:t>In both the clinic setting and home care setting, wear gloves and a gown for direct care where the health care provider’s skin or clothing may come in direct contact with the client or items in the client’s room or bed space.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21</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In the clinic setting, routine environmental cleaning is sufficient. All high-touch surfaces must be cleaned daily. If the client requires Contact Precautions because they have Vancomycin Resistant Enterococcus (VRE) or </a:t>
            </a:r>
            <a:r>
              <a:rPr lang="en-CA" i="1" dirty="0" smtClean="0"/>
              <a:t>Clostridium difficile </a:t>
            </a:r>
            <a:r>
              <a:rPr lang="en-CA" dirty="0" smtClean="0"/>
              <a:t>(</a:t>
            </a:r>
            <a:r>
              <a:rPr lang="en-CA" i="1" dirty="0" smtClean="0"/>
              <a:t>C. difficile</a:t>
            </a:r>
            <a:r>
              <a:rPr lang="en-CA" dirty="0" smtClean="0"/>
              <a:t>) special cleaning will be required. </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22</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In the home setting, routine household cleaning is sufficient. The use of household cleaners or dilute bleach solutions may be used to disinfect the bathroom.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23</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Equipment</a:t>
            </a:r>
          </a:p>
          <a:p>
            <a:endParaRPr lang="en-CA" dirty="0" smtClean="0"/>
          </a:p>
          <a:p>
            <a:r>
              <a:rPr lang="en-CA" dirty="0" smtClean="0"/>
              <a:t>Remember Routine Practices. Any equipment that is shared between clients needs to be cleaned and disinfected after each use and before being used with another client. </a:t>
            </a:r>
          </a:p>
          <a:p>
            <a:endParaRPr lang="en-CA" dirty="0" smtClean="0"/>
          </a:p>
          <a:p>
            <a:r>
              <a:rPr lang="en-CA" dirty="0" smtClean="0"/>
              <a:t>In the home health care setting, equipment that is used for clients on Contact Precautions should be dedicated to that client. As a routine practice, clean and disinfect equipment after each use and before being used with another client.</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24</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Communication</a:t>
            </a:r>
          </a:p>
          <a:p>
            <a:endParaRPr lang="en-CA" dirty="0" smtClean="0"/>
          </a:p>
          <a:p>
            <a:r>
              <a:rPr lang="en-CA" dirty="0" smtClean="0"/>
              <a:t>It is important that you tell patients or clients (and their families if necessary) why Contact Precautions are in place. Teach family members about the use of contact precautions and their risk of exposure.  Also ensure that other departments, facilities or transport service providers are aware of the need for Contact Precautions.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25</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Transport</a:t>
            </a:r>
          </a:p>
          <a:p>
            <a:endParaRPr lang="en-CA" dirty="0" smtClean="0"/>
          </a:p>
          <a:p>
            <a:r>
              <a:rPr lang="en-CA" dirty="0" smtClean="0"/>
              <a:t>If the client needs to be transported by ambulance, transportation staff will need to wear gloves and a gown for direct contact during the transport. As always, clean and disinfect equipment used for transport.</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26</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Visitors</a:t>
            </a:r>
          </a:p>
          <a:p>
            <a:endParaRPr lang="en-CA" dirty="0" smtClean="0"/>
          </a:p>
          <a:p>
            <a:r>
              <a:rPr lang="en-CA" dirty="0" smtClean="0"/>
              <a:t>Visitors should be taught when and how to perform hand hygiene.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27</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In the clinic setting, the patient should self-screen for respiratory symptoms.  This could be done (through use of a poster at the clinic entrance). Respiratory screening needs to be done before they enter the clinic, when making an appointment, or, upon their arrival. If a patient has respiratory symptoms, he or she should be asked to clean their hands, be given a mask to wear, and immediately be moved into an examination room. If this is not possible, maintain a two-metre distance between the symptomatic patient and other waiting patients. See the symptomatic patient as soon as possible.  </a:t>
            </a:r>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28</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In the home health care setting, the client and their household members should be counselled about keeping a two-metre or six-foot distance between the client and others.</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29</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In this course, you will learn about the principles and the categories of Additional Precautions. You will also learn about the elements that comprise each category of Additional Precautions.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3</a:t>
            </a:fld>
            <a:endParaRPr lang="en-CA"/>
          </a:p>
        </p:txBody>
      </p:sp>
    </p:spTree>
    <p:extLst>
      <p:ext uri="{BB962C8B-B14F-4D97-AF65-F5344CB8AC3E}">
        <p14:creationId xmlns:p14="http://schemas.microsoft.com/office/powerpoint/2010/main" val="2044856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Signage</a:t>
            </a:r>
          </a:p>
          <a:p>
            <a:endParaRPr lang="en-CA" dirty="0" smtClean="0"/>
          </a:p>
          <a:p>
            <a:r>
              <a:rPr lang="en-CA" dirty="0" smtClean="0"/>
              <a:t>In clinic settings, flag the chart and post a Droplet Precautions sign at the entrance to the examination room.</a:t>
            </a:r>
          </a:p>
          <a:p>
            <a:endParaRPr lang="en-CA" dirty="0" smtClean="0"/>
          </a:p>
          <a:p>
            <a:r>
              <a:rPr lang="en-CA" dirty="0" smtClean="0"/>
              <a:t>In home health care settings, flag the client’s chart. Also flag the client record in the office to alert other service providers about the need for Droplet Precautions.</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30</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a:t>
            </a:r>
          </a:p>
          <a:p>
            <a:endParaRPr lang="en-CA" dirty="0" smtClean="0"/>
          </a:p>
          <a:p>
            <a:r>
              <a:rPr lang="en-CA" dirty="0" smtClean="0"/>
              <a:t>When you are within two metres of the symptomatic patient or client you must wear a mask and eye protection.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31</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Follow routine environmental cleaning practices.  </a:t>
            </a:r>
          </a:p>
          <a:p>
            <a:endParaRPr lang="en-CA" dirty="0" smtClean="0"/>
          </a:p>
          <a:p>
            <a:r>
              <a:rPr lang="en-CA" dirty="0" smtClean="0"/>
              <a:t>After the patient leaves the examination room, clean high-touch and other surfaces that the patient may have touched, with a low-level disinfectant before placing another patient in the room. </a:t>
            </a:r>
          </a:p>
          <a:p>
            <a:endParaRPr lang="en-CA" dirty="0" smtClean="0"/>
          </a:p>
          <a:p>
            <a:r>
              <a:rPr lang="en-CA" dirty="0" smtClean="0"/>
              <a:t>In the home, follow routine household cleaning practices.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32</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Equipment</a:t>
            </a:r>
          </a:p>
          <a:p>
            <a:endParaRPr lang="en-CA" dirty="0" smtClean="0"/>
          </a:p>
          <a:p>
            <a:r>
              <a:rPr lang="en-CA" dirty="0" smtClean="0"/>
              <a:t>Remember Routine Practices. Any equipment that is shared between patients or clients needs to be cleaned and disinfected after each use and before being used with another client. </a:t>
            </a:r>
          </a:p>
          <a:p>
            <a:endParaRPr lang="en-CA" dirty="0" smtClean="0"/>
          </a:p>
          <a:p>
            <a:r>
              <a:rPr lang="en-CA" dirty="0" smtClean="0"/>
              <a:t>In the home health care setting, equipment that is used for clients on Droplet Precautions should be dedicated to that client. As a routine practice, clean and disinfect equipment after each use and before being used with another</a:t>
            </a:r>
            <a:r>
              <a:rPr lang="en-CA" baseline="0" dirty="0" smtClean="0"/>
              <a:t> </a:t>
            </a:r>
            <a:r>
              <a:rPr lang="en-CA" dirty="0" smtClean="0"/>
              <a:t>client.</a:t>
            </a:r>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33</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Communication</a:t>
            </a:r>
          </a:p>
          <a:p>
            <a:endParaRPr lang="en-CA" dirty="0" smtClean="0"/>
          </a:p>
          <a:p>
            <a:r>
              <a:rPr lang="en-CA" dirty="0" smtClean="0"/>
              <a:t>It is important that you tell patients or clients (and their families if necessary) why Droplet Precautions are in place. Teach family members about the use of Droplet Precautions and their risk of exposure.  Also ensure that other departments, facilities and transport service providers are aware of the need for Droplet Precautions.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34</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Transport</a:t>
            </a:r>
          </a:p>
          <a:p>
            <a:endParaRPr lang="en-CA" dirty="0" smtClean="0"/>
          </a:p>
          <a:p>
            <a:r>
              <a:rPr lang="en-CA" dirty="0" smtClean="0"/>
              <a:t>If the patient or client needs to be transported from the clinic or home setting, they should wear a mask if tolerated. If the patient or client is unable to tolerate the mask, then, the health care staff transporting them must wear a mask and eye protection.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35</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Visitors</a:t>
            </a:r>
          </a:p>
          <a:p>
            <a:endParaRPr lang="en-CA" dirty="0" smtClean="0"/>
          </a:p>
          <a:p>
            <a:r>
              <a:rPr lang="en-CA" dirty="0" smtClean="0"/>
              <a:t>Family members should receive education about hand hygiene and the risk of exposure.  If visitors are present they should be counselled about keeping two metres away from the symptomatic client.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36</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Patients with suspected airborne illnesses should be seen at the end of the day if possible. They should be given a mask to wear while they are within the clinic setting and placed in an airborne infection isolation room. If this is not available, the clinic staff should consider making arrangements to see the patient in a setting where an airborne infection isolation room is available. </a:t>
            </a:r>
          </a:p>
          <a:p>
            <a:endParaRPr lang="en-CA" dirty="0" smtClean="0"/>
          </a:p>
          <a:p>
            <a:r>
              <a:rPr lang="en-CA" dirty="0" smtClean="0"/>
              <a:t>In the clinic setting, the door to the examination room should remain closed until there have been sufficient air exchanges to clear the room of all airborne contaminants. </a:t>
            </a:r>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37</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Airborne infection isolation rooms are not available in homes.  Clients are free to move about their home. </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38</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Signage</a:t>
            </a:r>
          </a:p>
          <a:p>
            <a:endParaRPr lang="en-CA" dirty="0" smtClean="0"/>
          </a:p>
          <a:p>
            <a:r>
              <a:rPr lang="en-CA" dirty="0" smtClean="0"/>
              <a:t>The patient’s chart should be flagged to alert health care providers about the need to follow Airborne Precautions. </a:t>
            </a:r>
          </a:p>
          <a:p>
            <a:endParaRPr lang="en-CA" dirty="0" smtClean="0"/>
          </a:p>
          <a:p>
            <a:r>
              <a:rPr lang="en-CA" dirty="0" smtClean="0"/>
              <a:t>When a patient on Airborne Precautions is in an examination room, there should be an Airborne Precautions or alert sign on the door. </a:t>
            </a:r>
          </a:p>
          <a:p>
            <a:endParaRPr lang="en-CA" dirty="0" smtClean="0"/>
          </a:p>
          <a:p>
            <a:r>
              <a:rPr lang="en-CA" dirty="0" smtClean="0"/>
              <a:t>In home healthcare setting, flag the chart kept in the home and the client record in the office. This helps alert other service providers about the need for Airborne Precautions.</a:t>
            </a:r>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39</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Look at the pictures. Have you ever thought about:</a:t>
            </a:r>
          </a:p>
          <a:p>
            <a:r>
              <a:rPr lang="en-CA" i="0" dirty="0" smtClean="0"/>
              <a:t>Why a sign is  posted on the door of a patient or resident room?</a:t>
            </a:r>
          </a:p>
          <a:p>
            <a:r>
              <a:rPr lang="en-CA" i="0" dirty="0" smtClean="0"/>
              <a:t>Why this health care provider is wearing gloves and a gown before entering the room?</a:t>
            </a:r>
          </a:p>
          <a:p>
            <a:r>
              <a:rPr lang="en-CA" i="0" dirty="0" smtClean="0"/>
              <a:t>Why there is a flag on a chart?</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a:t>
            </a:fld>
            <a:endParaRPr lang="en-CA"/>
          </a:p>
        </p:txBody>
      </p:sp>
    </p:spTree>
    <p:extLst>
      <p:ext uri="{BB962C8B-B14F-4D97-AF65-F5344CB8AC3E}">
        <p14:creationId xmlns:p14="http://schemas.microsoft.com/office/powerpoint/2010/main" val="438780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a:t>
            </a:r>
          </a:p>
          <a:p>
            <a:endParaRPr lang="en-CA" dirty="0" smtClean="0"/>
          </a:p>
          <a:p>
            <a:r>
              <a:rPr lang="en-CA" dirty="0" smtClean="0"/>
              <a:t>The need for PPE while caring for patients or clients on Airborne Precautions will depend on why the patient or client is on precautions. </a:t>
            </a:r>
          </a:p>
          <a:p>
            <a:endParaRPr lang="en-CA" dirty="0" smtClean="0"/>
          </a:p>
          <a:p>
            <a:r>
              <a:rPr lang="en-CA" dirty="0" smtClean="0"/>
              <a:t>For patients or clients with confirmed or suspected tuberculosis (TB) you must wear a fit-tested, seal-checked N95 respirator to enter the clinic examination room or the client’s home. Clients with tuberculosis should wear a mask whenever they leave their home. There is never an indication for patients or clients to wear an N95 respirator.</a:t>
            </a:r>
          </a:p>
          <a:p>
            <a:endParaRPr lang="en-CA" dirty="0" smtClean="0"/>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40</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 </a:t>
            </a:r>
          </a:p>
          <a:p>
            <a:endParaRPr lang="en-CA" dirty="0" smtClean="0"/>
          </a:p>
          <a:p>
            <a:r>
              <a:rPr lang="en-CA" dirty="0" smtClean="0"/>
              <a:t>For patients or clients with measles or varicella (chickenpox), it is preferred that only staff who have documented immunity to the particular disease enters the clinic examination room or client’s home. If you are immune, you do not need to wear an N95 respirator. However, if you do not have documented immunity, then, you must wear a fit-tested, seal-checked N95 respirator.</a:t>
            </a:r>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41</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Follow routine environmental cleaning practices in the clinic and routine household cleaning in the home.</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43</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Equipment</a:t>
            </a:r>
          </a:p>
          <a:p>
            <a:endParaRPr lang="en-CA" dirty="0" smtClean="0"/>
          </a:p>
          <a:p>
            <a:r>
              <a:rPr lang="en-CA" dirty="0" smtClean="0"/>
              <a:t>Follow Routine Practices for use and cleaning of shared medical equipment.  </a:t>
            </a:r>
          </a:p>
        </p:txBody>
      </p:sp>
      <p:sp>
        <p:nvSpPr>
          <p:cNvPr id="4" name="Slide Number Placeholder 3"/>
          <p:cNvSpPr>
            <a:spLocks noGrp="1"/>
          </p:cNvSpPr>
          <p:nvPr>
            <p:ph type="sldNum" sz="quarter" idx="10"/>
          </p:nvPr>
        </p:nvSpPr>
        <p:spPr/>
        <p:txBody>
          <a:bodyPr/>
          <a:lstStyle/>
          <a:p>
            <a:fld id="{EE13453F-4382-4D69-AA57-4E93A6A31A48}" type="slidenum">
              <a:rPr lang="en-CA" smtClean="0"/>
              <a:t>44</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Communication</a:t>
            </a:r>
          </a:p>
          <a:p>
            <a:endParaRPr lang="en-CA" dirty="0" smtClean="0"/>
          </a:p>
          <a:p>
            <a:r>
              <a:rPr lang="en-CA" dirty="0" smtClean="0"/>
              <a:t>It is important that you tell patients or clients (and their families if necessary) why Airborne Precautions are in place. </a:t>
            </a:r>
          </a:p>
          <a:p>
            <a:endParaRPr lang="en-CA" dirty="0" smtClean="0"/>
          </a:p>
          <a:p>
            <a:r>
              <a:rPr lang="en-CA" dirty="0" smtClean="0"/>
              <a:t>Ensure that other departments, facilities and transport service providers are aware of the need for Airborne Precautions.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45</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Transport</a:t>
            </a:r>
          </a:p>
          <a:p>
            <a:endParaRPr lang="en-CA" dirty="0" smtClean="0"/>
          </a:p>
          <a:p>
            <a:r>
              <a:rPr lang="en-CA" dirty="0" smtClean="0"/>
              <a:t>If patients or clients need to be transported, then, they must wear a mask during the transport and staff transporting them must wear an N95 fit-tested, seal-checked respirator during the transport.</a:t>
            </a:r>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46</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Visitors</a:t>
            </a:r>
          </a:p>
          <a:p>
            <a:endParaRPr lang="en-CA" dirty="0" smtClean="0"/>
          </a:p>
          <a:p>
            <a:r>
              <a:rPr lang="en-CA" dirty="0" smtClean="0"/>
              <a:t>Discourage visitors from visiting.</a:t>
            </a:r>
          </a:p>
          <a:p>
            <a:endParaRPr lang="en-CA" dirty="0" smtClean="0"/>
          </a:p>
          <a:p>
            <a:r>
              <a:rPr lang="en-CA" dirty="0" smtClean="0"/>
              <a:t>Visitors should be counselled about their risk and wear an N95 respirator with good fit characteristics. They will need to be taught how to perform a seal-check.</a:t>
            </a:r>
          </a:p>
          <a:p>
            <a:endParaRPr lang="en-CA" dirty="0" smtClean="0"/>
          </a:p>
          <a:p>
            <a:r>
              <a:rPr lang="en-CA" dirty="0" smtClean="0"/>
              <a:t>For clients on precautions due to measles or varicella, visitors who are known to be immune do not need to wear an N95 respirator to visit. </a:t>
            </a:r>
          </a:p>
          <a:p>
            <a:endParaRPr lang="en-CA" dirty="0" smtClean="0"/>
          </a:p>
          <a:p>
            <a:r>
              <a:rPr lang="en-CA" dirty="0" smtClean="0"/>
              <a:t>People who are not household contacts and are not immune should not visit.</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47</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Let’s summarize some of the key principles of Additional Precautions. Additional Precautions are used in addition to Routine Practices when Routine Practices are not sufficient to prevent and control the transmission of infectious agents.</a:t>
            </a:r>
          </a:p>
          <a:p>
            <a:endParaRPr lang="en-CA" dirty="0" smtClean="0"/>
          </a:p>
          <a:p>
            <a:r>
              <a:rPr lang="en-CA" dirty="0" smtClean="0"/>
              <a:t>The three categories of Additional Precautions are Contact, Airborne and Droplet Precautions and these may be used in combination.</a:t>
            </a:r>
          </a:p>
          <a:p>
            <a:endParaRPr lang="en-CA" dirty="0" smtClean="0"/>
          </a:p>
          <a:p>
            <a:r>
              <a:rPr lang="en-CA" dirty="0" smtClean="0"/>
              <a:t>Elements of Additional Precautions may include accommodation, signage, Personal Protective Equipment  or PPE, dedicated equipment, additional cleaning measures, limited transport and communication.</a:t>
            </a:r>
          </a:p>
          <a:p>
            <a:endParaRPr lang="en-CA" dirty="0" smtClean="0"/>
          </a:p>
          <a:p>
            <a:r>
              <a:rPr lang="en-CA" dirty="0" smtClean="0"/>
              <a:t>Initiate Additional Precautions as soon as symptoms suggestive of a transmissible infection are noted, not only when a diagnosis is confirmed.  Additional Precautions should remain in place until there is no longer a risk of transmission of infection.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49</a:t>
            </a:fld>
            <a:endParaRPr lang="en-CA"/>
          </a:p>
        </p:txBody>
      </p:sp>
    </p:spTree>
    <p:extLst>
      <p:ext uri="{BB962C8B-B14F-4D97-AF65-F5344CB8AC3E}">
        <p14:creationId xmlns:p14="http://schemas.microsoft.com/office/powerpoint/2010/main" val="222861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0" kern="1200" dirty="0" smtClean="0">
                <a:solidFill>
                  <a:schemeClr val="tx1"/>
                </a:solidFill>
                <a:effectLst/>
                <a:latin typeface="+mn-lt"/>
                <a:ea typeface="+mn-ea"/>
                <a:cs typeface="+mn-cs"/>
              </a:rPr>
              <a:t>After finishing this course, you will be able to describe the modes of transmission, define and describe the </a:t>
            </a:r>
            <a:r>
              <a:rPr lang="en-US" sz="1200" i="0" kern="1200" dirty="0" smtClean="0">
                <a:solidFill>
                  <a:schemeClr val="tx1"/>
                </a:solidFill>
                <a:effectLst/>
                <a:latin typeface="+mn-lt"/>
                <a:ea typeface="+mn-ea"/>
                <a:cs typeface="+mn-cs"/>
              </a:rPr>
              <a:t>categories of Additional Precautions.  You will know </a:t>
            </a:r>
            <a:r>
              <a:rPr lang="en-US" sz="1200" b="1" i="0" kern="1200" dirty="0" smtClean="0">
                <a:solidFill>
                  <a:schemeClr val="tx1"/>
                </a:solidFill>
                <a:effectLst/>
                <a:latin typeface="+mn-lt"/>
                <a:ea typeface="+mn-ea"/>
                <a:cs typeface="+mn-cs"/>
              </a:rPr>
              <a:t>when</a:t>
            </a:r>
            <a:r>
              <a:rPr lang="en-US" sz="120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how</a:t>
            </a:r>
            <a:r>
              <a:rPr lang="en-US" sz="1200" i="0" kern="1200" dirty="0" smtClean="0">
                <a:solidFill>
                  <a:schemeClr val="tx1"/>
                </a:solidFill>
                <a:effectLst/>
                <a:latin typeface="+mn-lt"/>
                <a:ea typeface="+mn-ea"/>
                <a:cs typeface="+mn-cs"/>
              </a:rPr>
              <a:t> to use Additional Precautions.  You will also be able to apply the principles and elements that comprise Additional Precautions.  </a:t>
            </a:r>
            <a:endParaRPr lang="en-CA" sz="1200" i="0" kern="1200" dirty="0" smtClean="0">
              <a:solidFill>
                <a:schemeClr val="tx1"/>
              </a:solidFill>
              <a:effectLst/>
              <a:latin typeface="+mn-lt"/>
              <a:ea typeface="+mn-ea"/>
              <a:cs typeface="+mn-cs"/>
            </a:endParaRPr>
          </a:p>
          <a:p>
            <a:r>
              <a:rPr lang="en-CA" sz="1200" i="0" kern="1200" dirty="0" smtClean="0">
                <a:solidFill>
                  <a:schemeClr val="tx1"/>
                </a:solidFill>
                <a:effectLst/>
                <a:latin typeface="+mn-lt"/>
                <a:ea typeface="+mn-ea"/>
                <a:cs typeface="+mn-cs"/>
              </a:rPr>
              <a:t> </a:t>
            </a:r>
          </a:p>
          <a:p>
            <a:r>
              <a:rPr lang="en-CA" sz="1200" i="0" kern="1200" dirty="0" smtClean="0">
                <a:solidFill>
                  <a:schemeClr val="tx1"/>
                </a:solidFill>
                <a:effectLst/>
                <a:latin typeface="+mn-lt"/>
                <a:ea typeface="+mn-ea"/>
                <a:cs typeface="+mn-cs"/>
              </a:rPr>
              <a:t>In your workplace you may be called “staff” or “health care provider” or “health care worker”. </a:t>
            </a:r>
          </a:p>
          <a:p>
            <a:r>
              <a:rPr lang="en-CA" sz="1200" i="0" kern="1200" dirty="0" smtClean="0">
                <a:solidFill>
                  <a:schemeClr val="tx1"/>
                </a:solidFill>
                <a:effectLst/>
                <a:latin typeface="+mn-lt"/>
                <a:ea typeface="+mn-ea"/>
                <a:cs typeface="+mn-cs"/>
              </a:rPr>
              <a:t> </a:t>
            </a:r>
          </a:p>
          <a:p>
            <a:r>
              <a:rPr lang="en-CA" sz="1200" i="0" kern="1200" dirty="0" smtClean="0">
                <a:solidFill>
                  <a:schemeClr val="tx1"/>
                </a:solidFill>
                <a:effectLst/>
                <a:latin typeface="+mn-lt"/>
                <a:ea typeface="+mn-ea"/>
                <a:cs typeface="+mn-cs"/>
              </a:rPr>
              <a:t>In this course, we’ll use the term “health care provider”.</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5</a:t>
            </a:fld>
            <a:endParaRPr lang="en-CA"/>
          </a:p>
        </p:txBody>
      </p:sp>
    </p:spTree>
    <p:extLst>
      <p:ext uri="{BB962C8B-B14F-4D97-AF65-F5344CB8AC3E}">
        <p14:creationId xmlns:p14="http://schemas.microsoft.com/office/powerpoint/2010/main" val="3260236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Do you remember the Chain of Transmission in the Routine Practices Core Competencies Course?  In healthcare, there are three common modes of transmission. They are Contact, Droplet and Airborne.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6</a:t>
            </a:fld>
            <a:endParaRPr lang="en-CA"/>
          </a:p>
        </p:txBody>
      </p:sp>
    </p:spTree>
    <p:extLst>
      <p:ext uri="{BB962C8B-B14F-4D97-AF65-F5344CB8AC3E}">
        <p14:creationId xmlns:p14="http://schemas.microsoft.com/office/powerpoint/2010/main" val="287959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are two types of contact transmission:  direct contact and indirect contact. </a:t>
            </a:r>
            <a:endParaRPr lang="en-US" dirty="0" smtClean="0"/>
          </a:p>
          <a:p>
            <a:r>
              <a:rPr lang="en-CA" dirty="0" smtClean="0"/>
              <a:t>Direct contact transmission occurs through one person touching another person.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solidFill>
                  <a:prstClr val="black"/>
                </a:solidFill>
              </a:rPr>
              <a:pPr/>
              <a:t>7</a:t>
            </a:fld>
            <a:endParaRPr lang="en-CA">
              <a:solidFill>
                <a:prstClr val="black"/>
              </a:solidFill>
            </a:endParaRPr>
          </a:p>
        </p:txBody>
      </p:sp>
    </p:spTree>
    <p:extLst>
      <p:ext uri="{BB962C8B-B14F-4D97-AF65-F5344CB8AC3E}">
        <p14:creationId xmlns:p14="http://schemas.microsoft.com/office/powerpoint/2010/main" val="61002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Infectious agents are transferred through contaminated objects or environments.</a:t>
            </a:r>
          </a:p>
          <a:p>
            <a:endParaRPr lang="en-US" dirty="0" smtClean="0"/>
          </a:p>
          <a:p>
            <a:r>
              <a:rPr lang="en-CA" dirty="0" smtClean="0"/>
              <a:t>Examples of organisms that can be transmitted by contact are norovirus and many antibiotic-resistant organisms.</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8</a:t>
            </a:fld>
            <a:endParaRPr lang="en-CA"/>
          </a:p>
        </p:txBody>
      </p:sp>
    </p:spTree>
    <p:extLst>
      <p:ext uri="{BB962C8B-B14F-4D97-AF65-F5344CB8AC3E}">
        <p14:creationId xmlns:p14="http://schemas.microsoft.com/office/powerpoint/2010/main" val="61002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Droplet transmission occurs when droplets carrying an infectious agent exit the respiratory tract of a person and come in contact with the mucous membranes (such as the eyes, nose and mouth) of another person. Mumps and pertussis are examples of droplet transmission.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9</a:t>
            </a:fld>
            <a:endParaRPr lang="en-CA"/>
          </a:p>
        </p:txBody>
      </p:sp>
    </p:spTree>
    <p:extLst>
      <p:ext uri="{BB962C8B-B14F-4D97-AF65-F5344CB8AC3E}">
        <p14:creationId xmlns:p14="http://schemas.microsoft.com/office/powerpoint/2010/main" val="9953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915450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5741129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3378974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3983524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33952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2609F02-144C-463F-8452-612CB741521A}"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1787231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2609F02-144C-463F-8452-612CB741521A}" type="datetimeFigureOut">
              <a:rPr lang="en-CA" smtClean="0"/>
              <a:t>2019-03-05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36882347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2609F02-144C-463F-8452-612CB741521A}" type="datetimeFigureOut">
              <a:rPr lang="en-CA" smtClean="0"/>
              <a:t>2019-03-05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35026009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09F02-144C-463F-8452-612CB741521A}" type="datetimeFigureOut">
              <a:rPr lang="en-CA" smtClean="0"/>
              <a:t>2019-03-05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2023010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9F02-144C-463F-8452-612CB741521A}"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22489515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9F02-144C-463F-8452-612CB741521A}"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8734941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09F02-144C-463F-8452-612CB741521A}" type="datetimeFigureOut">
              <a:rPr lang="en-CA" smtClean="0"/>
              <a:t>2019-03-05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4803E-A180-4D83-BD3F-750D26DCD858}" type="slidenum">
              <a:rPr lang="en-CA" smtClean="0"/>
              <a:t>‹#›</a:t>
            </a:fld>
            <a:endParaRPr lang="en-CA"/>
          </a:p>
        </p:txBody>
      </p:sp>
    </p:spTree>
    <p:extLst>
      <p:ext uri="{BB962C8B-B14F-4D97-AF65-F5344CB8AC3E}">
        <p14:creationId xmlns:p14="http://schemas.microsoft.com/office/powerpoint/2010/main" val="3828948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3.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1.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10.xml"/><Relationship Id="rId5" Type="http://schemas.openxmlformats.org/officeDocument/2006/relationships/tags" Target="../tags/tag44.xml"/><Relationship Id="rId10" Type="http://schemas.openxmlformats.org/officeDocument/2006/relationships/slideLayout" Target="../slideLayouts/slideLayout2.xml"/><Relationship Id="rId4" Type="http://schemas.openxmlformats.org/officeDocument/2006/relationships/tags" Target="../tags/tag43.xml"/><Relationship Id="rId9" Type="http://schemas.openxmlformats.org/officeDocument/2006/relationships/tags" Target="../tags/tag4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hyperlink" Target="http://www.publichealthontario.ca/en/LearningAndDevelopment/OnlineLearning/InfectiousDiseases/IPACCore/Documents/CORE_Trainers_AP_AllVideos.zip" TargetMode="External"/><Relationship Id="rId5" Type="http://schemas.openxmlformats.org/officeDocument/2006/relationships/hyperlink" Target="https://youtu.be/pC41uCF90zI"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3.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5.xml"/><Relationship Id="rId7" Type="http://schemas.openxmlformats.org/officeDocument/2006/relationships/image" Target="../media/image14.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56.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9.xml"/><Relationship Id="rId7" Type="http://schemas.openxmlformats.org/officeDocument/2006/relationships/tags" Target="../tags/tag63.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5" Type="http://schemas.openxmlformats.org/officeDocument/2006/relationships/tags" Target="../tags/tag61.xml"/><Relationship Id="rId10" Type="http://schemas.openxmlformats.org/officeDocument/2006/relationships/image" Target="../media/image3.png"/><Relationship Id="rId4" Type="http://schemas.openxmlformats.org/officeDocument/2006/relationships/tags" Target="../tags/tag60.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6.xml"/><Relationship Id="rId7" Type="http://schemas.openxmlformats.org/officeDocument/2006/relationships/notesSlide" Target="../notesSlides/notesSlide15.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2.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71.xml"/><Relationship Id="rId7" Type="http://schemas.openxmlformats.org/officeDocument/2006/relationships/notesSlide" Target="../notesSlides/notesSlide16.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76.xml"/><Relationship Id="rId7" Type="http://schemas.openxmlformats.org/officeDocument/2006/relationships/notesSlide" Target="../notesSlides/notesSlide17.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2.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81.xml"/><Relationship Id="rId7"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3.png"/><Relationship Id="rId4" Type="http://schemas.openxmlformats.org/officeDocument/2006/relationships/tags" Target="../tags/tag82.xml"/><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notesSlide" Target="../notesSlides/notesSlide19.xml"/><Relationship Id="rId18" Type="http://schemas.openxmlformats.org/officeDocument/2006/relationships/image" Target="../media/image21.png"/><Relationship Id="rId3" Type="http://schemas.openxmlformats.org/officeDocument/2006/relationships/tags" Target="../tags/tag87.xml"/><Relationship Id="rId21" Type="http://schemas.openxmlformats.org/officeDocument/2006/relationships/image" Target="../media/image24.png"/><Relationship Id="rId7" Type="http://schemas.openxmlformats.org/officeDocument/2006/relationships/tags" Target="../tags/tag91.xml"/><Relationship Id="rId12" Type="http://schemas.openxmlformats.org/officeDocument/2006/relationships/slideLayout" Target="../slideLayouts/slideLayout2.xml"/><Relationship Id="rId17" Type="http://schemas.openxmlformats.org/officeDocument/2006/relationships/image" Target="../media/image20.png"/><Relationship Id="rId2" Type="http://schemas.openxmlformats.org/officeDocument/2006/relationships/tags" Target="../tags/tag86.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tags" Target="../tags/tag95.xml"/><Relationship Id="rId5" Type="http://schemas.openxmlformats.org/officeDocument/2006/relationships/tags" Target="../tags/tag89.xml"/><Relationship Id="rId15" Type="http://schemas.openxmlformats.org/officeDocument/2006/relationships/image" Target="../media/image18.png"/><Relationship Id="rId23" Type="http://schemas.openxmlformats.org/officeDocument/2006/relationships/image" Target="../media/image3.png"/><Relationship Id="rId10" Type="http://schemas.openxmlformats.org/officeDocument/2006/relationships/tags" Target="../tags/tag94.xml"/><Relationship Id="rId19" Type="http://schemas.openxmlformats.org/officeDocument/2006/relationships/image" Target="../media/image22.png"/><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slide" Target="slide19.xml"/><Relationship Id="rId22"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xml"/><Relationship Id="rId7" Type="http://schemas.openxmlformats.org/officeDocument/2006/relationships/notesSlide" Target="../notesSlides/notesSlide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notesSlide" Target="../notesSlides/notesSlide20.xml"/><Relationship Id="rId18" Type="http://schemas.openxmlformats.org/officeDocument/2006/relationships/image" Target="../media/image23.png"/><Relationship Id="rId3" Type="http://schemas.openxmlformats.org/officeDocument/2006/relationships/tags" Target="../tags/tag98.xml"/><Relationship Id="rId21" Type="http://schemas.openxmlformats.org/officeDocument/2006/relationships/slide" Target="slide19.xml"/><Relationship Id="rId7" Type="http://schemas.openxmlformats.org/officeDocument/2006/relationships/tags" Target="../tags/tag102.xml"/><Relationship Id="rId12" Type="http://schemas.openxmlformats.org/officeDocument/2006/relationships/slideLayout" Target="../slideLayouts/slideLayout2.xml"/><Relationship Id="rId17" Type="http://schemas.openxmlformats.org/officeDocument/2006/relationships/image" Target="../media/image22.png"/><Relationship Id="rId2" Type="http://schemas.openxmlformats.org/officeDocument/2006/relationships/tags" Target="../tags/tag97.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5" Type="http://schemas.openxmlformats.org/officeDocument/2006/relationships/image" Target="../media/image20.png"/><Relationship Id="rId23" Type="http://schemas.openxmlformats.org/officeDocument/2006/relationships/image" Target="../media/image3.png"/><Relationship Id="rId10" Type="http://schemas.openxmlformats.org/officeDocument/2006/relationships/tags" Target="../tags/tag105.xml"/><Relationship Id="rId19" Type="http://schemas.openxmlformats.org/officeDocument/2006/relationships/image" Target="../media/image24.png"/><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image" Target="../media/image19.png"/><Relationship Id="rId22"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notesSlide" Target="../notesSlides/notesSlide21.xml"/><Relationship Id="rId18" Type="http://schemas.openxmlformats.org/officeDocument/2006/relationships/image" Target="../media/image21.png"/><Relationship Id="rId3" Type="http://schemas.openxmlformats.org/officeDocument/2006/relationships/tags" Target="../tags/tag109.xml"/><Relationship Id="rId21" Type="http://schemas.openxmlformats.org/officeDocument/2006/relationships/image" Target="../media/image24.png"/><Relationship Id="rId7" Type="http://schemas.openxmlformats.org/officeDocument/2006/relationships/tags" Target="../tags/tag113.xml"/><Relationship Id="rId12" Type="http://schemas.openxmlformats.org/officeDocument/2006/relationships/slideLayout" Target="../slideLayouts/slideLayout2.xml"/><Relationship Id="rId17" Type="http://schemas.openxmlformats.org/officeDocument/2006/relationships/image" Target="../media/image20.png"/><Relationship Id="rId2" Type="http://schemas.openxmlformats.org/officeDocument/2006/relationships/tags" Target="../tags/tag108.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5" Type="http://schemas.openxmlformats.org/officeDocument/2006/relationships/image" Target="../media/image18.png"/><Relationship Id="rId23" Type="http://schemas.openxmlformats.org/officeDocument/2006/relationships/image" Target="../media/image3.png"/><Relationship Id="rId10" Type="http://schemas.openxmlformats.org/officeDocument/2006/relationships/tags" Target="../tags/tag116.xml"/><Relationship Id="rId19" Type="http://schemas.openxmlformats.org/officeDocument/2006/relationships/image" Target="../media/image22.png"/><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slide" Target="slide19.xml"/><Relationship Id="rId22"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notesSlide" Target="../notesSlides/notesSlide22.xml"/><Relationship Id="rId18" Type="http://schemas.openxmlformats.org/officeDocument/2006/relationships/image" Target="../media/image20.png"/><Relationship Id="rId3" Type="http://schemas.openxmlformats.org/officeDocument/2006/relationships/tags" Target="../tags/tag120.xml"/><Relationship Id="rId21" Type="http://schemas.openxmlformats.org/officeDocument/2006/relationships/image" Target="../media/image23.png"/><Relationship Id="rId7" Type="http://schemas.openxmlformats.org/officeDocument/2006/relationships/tags" Target="../tags/tag124.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1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27.xml"/><Relationship Id="rId19" Type="http://schemas.openxmlformats.org/officeDocument/2006/relationships/image" Target="../media/image21.pn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image" Target="../media/image3.png"/><Relationship Id="rId22"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image" Target="../media/image3.png"/><Relationship Id="rId18" Type="http://schemas.openxmlformats.org/officeDocument/2006/relationships/image" Target="../media/image21.png"/><Relationship Id="rId3" Type="http://schemas.openxmlformats.org/officeDocument/2006/relationships/tags" Target="../tags/tag131.xml"/><Relationship Id="rId21" Type="http://schemas.openxmlformats.org/officeDocument/2006/relationships/image" Target="../media/image24.png"/><Relationship Id="rId7" Type="http://schemas.openxmlformats.org/officeDocument/2006/relationships/tags" Target="../tags/tag135.xml"/><Relationship Id="rId12" Type="http://schemas.openxmlformats.org/officeDocument/2006/relationships/notesSlide" Target="../notesSlides/notesSlide23.xml"/><Relationship Id="rId17" Type="http://schemas.openxmlformats.org/officeDocument/2006/relationships/image" Target="../media/image20.png"/><Relationship Id="rId2" Type="http://schemas.openxmlformats.org/officeDocument/2006/relationships/tags" Target="../tags/tag130.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slideLayout" Target="../slideLayouts/slideLayout2.xml"/><Relationship Id="rId5" Type="http://schemas.openxmlformats.org/officeDocument/2006/relationships/tags" Target="../tags/tag133.xml"/><Relationship Id="rId15" Type="http://schemas.openxmlformats.org/officeDocument/2006/relationships/image" Target="../media/image18.png"/><Relationship Id="rId10" Type="http://schemas.openxmlformats.org/officeDocument/2006/relationships/tags" Target="../tags/tag138.xml"/><Relationship Id="rId19" Type="http://schemas.openxmlformats.org/officeDocument/2006/relationships/image" Target="../media/image22.png"/><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slide" Target="slide19.xml"/><Relationship Id="rId22"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tags" Target="../tags/tag146.xml"/><Relationship Id="rId13" Type="http://schemas.openxmlformats.org/officeDocument/2006/relationships/notesSlide" Target="../notesSlides/notesSlide24.xml"/><Relationship Id="rId18" Type="http://schemas.openxmlformats.org/officeDocument/2006/relationships/image" Target="../media/image20.png"/><Relationship Id="rId3" Type="http://schemas.openxmlformats.org/officeDocument/2006/relationships/tags" Target="../tags/tag141.xml"/><Relationship Id="rId21" Type="http://schemas.openxmlformats.org/officeDocument/2006/relationships/image" Target="../media/image23.png"/><Relationship Id="rId7" Type="http://schemas.openxmlformats.org/officeDocument/2006/relationships/tags" Target="../tags/tag145.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40.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tags" Target="../tags/tag149.xml"/><Relationship Id="rId5" Type="http://schemas.openxmlformats.org/officeDocument/2006/relationships/tags" Target="../tags/tag143.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48.xml"/><Relationship Id="rId19" Type="http://schemas.openxmlformats.org/officeDocument/2006/relationships/image" Target="../media/image21.png"/><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image" Target="../media/image3.png"/><Relationship Id="rId22"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notesSlide" Target="../notesSlides/notesSlide25.xml"/><Relationship Id="rId18" Type="http://schemas.openxmlformats.org/officeDocument/2006/relationships/image" Target="../media/image20.png"/><Relationship Id="rId3" Type="http://schemas.openxmlformats.org/officeDocument/2006/relationships/tags" Target="../tags/tag152.xml"/><Relationship Id="rId21" Type="http://schemas.openxmlformats.org/officeDocument/2006/relationships/image" Target="../media/image23.png"/><Relationship Id="rId7" Type="http://schemas.openxmlformats.org/officeDocument/2006/relationships/tags" Target="../tags/tag156.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5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tags" Target="../tags/tag160.xml"/><Relationship Id="rId5" Type="http://schemas.openxmlformats.org/officeDocument/2006/relationships/tags" Target="../tags/tag154.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59.xml"/><Relationship Id="rId19" Type="http://schemas.openxmlformats.org/officeDocument/2006/relationships/image" Target="../media/image21.png"/><Relationship Id="rId4" Type="http://schemas.openxmlformats.org/officeDocument/2006/relationships/tags" Target="../tags/tag153.xml"/><Relationship Id="rId9" Type="http://schemas.openxmlformats.org/officeDocument/2006/relationships/tags" Target="../tags/tag158.xml"/><Relationship Id="rId14" Type="http://schemas.openxmlformats.org/officeDocument/2006/relationships/image" Target="../media/image3.png"/><Relationship Id="rId22"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notesSlide" Target="../notesSlides/notesSlide26.xml"/><Relationship Id="rId18" Type="http://schemas.openxmlformats.org/officeDocument/2006/relationships/image" Target="../media/image20.png"/><Relationship Id="rId3" Type="http://schemas.openxmlformats.org/officeDocument/2006/relationships/tags" Target="../tags/tag163.xml"/><Relationship Id="rId21" Type="http://schemas.openxmlformats.org/officeDocument/2006/relationships/image" Target="../media/image23.png"/><Relationship Id="rId7" Type="http://schemas.openxmlformats.org/officeDocument/2006/relationships/tags" Target="../tags/tag167.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6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tags" Target="../tags/tag171.xml"/><Relationship Id="rId5" Type="http://schemas.openxmlformats.org/officeDocument/2006/relationships/tags" Target="../tags/tag165.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70.xml"/><Relationship Id="rId19" Type="http://schemas.openxmlformats.org/officeDocument/2006/relationships/image" Target="../media/image21.png"/><Relationship Id="rId4" Type="http://schemas.openxmlformats.org/officeDocument/2006/relationships/tags" Target="../tags/tag164.xml"/><Relationship Id="rId9" Type="http://schemas.openxmlformats.org/officeDocument/2006/relationships/tags" Target="../tags/tag169.xml"/><Relationship Id="rId14" Type="http://schemas.openxmlformats.org/officeDocument/2006/relationships/image" Target="../media/image3.png"/><Relationship Id="rId22"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notesSlide" Target="../notesSlides/notesSlide27.xml"/><Relationship Id="rId18" Type="http://schemas.openxmlformats.org/officeDocument/2006/relationships/image" Target="../media/image20.png"/><Relationship Id="rId3" Type="http://schemas.openxmlformats.org/officeDocument/2006/relationships/tags" Target="../tags/tag174.xml"/><Relationship Id="rId21" Type="http://schemas.openxmlformats.org/officeDocument/2006/relationships/image" Target="../media/image23.png"/><Relationship Id="rId7" Type="http://schemas.openxmlformats.org/officeDocument/2006/relationships/tags" Target="../tags/tag178.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73.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81.xml"/><Relationship Id="rId19" Type="http://schemas.openxmlformats.org/officeDocument/2006/relationships/image" Target="../media/image21.png"/><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image" Target="../media/image3.png"/><Relationship Id="rId22"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image" Target="../media/image3.png"/><Relationship Id="rId18" Type="http://schemas.openxmlformats.org/officeDocument/2006/relationships/image" Target="../media/image21.png"/><Relationship Id="rId3" Type="http://schemas.openxmlformats.org/officeDocument/2006/relationships/tags" Target="../tags/tag185.xml"/><Relationship Id="rId21" Type="http://schemas.openxmlformats.org/officeDocument/2006/relationships/image" Target="../media/image24.png"/><Relationship Id="rId7" Type="http://schemas.openxmlformats.org/officeDocument/2006/relationships/tags" Target="../tags/tag189.xml"/><Relationship Id="rId12" Type="http://schemas.openxmlformats.org/officeDocument/2006/relationships/notesSlide" Target="../notesSlides/notesSlide28.xml"/><Relationship Id="rId17" Type="http://schemas.openxmlformats.org/officeDocument/2006/relationships/image" Target="../media/image20.png"/><Relationship Id="rId2" Type="http://schemas.openxmlformats.org/officeDocument/2006/relationships/tags" Target="../tags/tag18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2.xml"/><Relationship Id="rId5" Type="http://schemas.openxmlformats.org/officeDocument/2006/relationships/tags" Target="../tags/tag187.xml"/><Relationship Id="rId15" Type="http://schemas.openxmlformats.org/officeDocument/2006/relationships/image" Target="../media/image18.png"/><Relationship Id="rId10" Type="http://schemas.openxmlformats.org/officeDocument/2006/relationships/tags" Target="../tags/tag192.xml"/><Relationship Id="rId19" Type="http://schemas.openxmlformats.org/officeDocument/2006/relationships/image" Target="../media/image22.png"/><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slide" Target="slide19.xml"/><Relationship Id="rId22"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image" Target="../media/image3.png"/><Relationship Id="rId18" Type="http://schemas.openxmlformats.org/officeDocument/2006/relationships/image" Target="../media/image21.png"/><Relationship Id="rId3" Type="http://schemas.openxmlformats.org/officeDocument/2006/relationships/tags" Target="../tags/tag195.xml"/><Relationship Id="rId21" Type="http://schemas.openxmlformats.org/officeDocument/2006/relationships/image" Target="../media/image24.png"/><Relationship Id="rId7" Type="http://schemas.openxmlformats.org/officeDocument/2006/relationships/tags" Target="../tags/tag199.xml"/><Relationship Id="rId12" Type="http://schemas.openxmlformats.org/officeDocument/2006/relationships/notesSlide" Target="../notesSlides/notesSlide29.xml"/><Relationship Id="rId17" Type="http://schemas.openxmlformats.org/officeDocument/2006/relationships/image" Target="../media/image20.png"/><Relationship Id="rId2" Type="http://schemas.openxmlformats.org/officeDocument/2006/relationships/tags" Target="../tags/tag19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slideLayout" Target="../slideLayouts/slideLayout2.xml"/><Relationship Id="rId5" Type="http://schemas.openxmlformats.org/officeDocument/2006/relationships/tags" Target="../tags/tag197.xml"/><Relationship Id="rId15" Type="http://schemas.openxmlformats.org/officeDocument/2006/relationships/image" Target="../media/image18.png"/><Relationship Id="rId10" Type="http://schemas.openxmlformats.org/officeDocument/2006/relationships/tags" Target="../tags/tag202.xml"/><Relationship Id="rId19" Type="http://schemas.openxmlformats.org/officeDocument/2006/relationships/image" Target="../media/image22.png"/><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slide" Target="slide19.xml"/><Relationship Id="rId22"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1.xml"/><Relationship Id="rId7" Type="http://schemas.openxmlformats.org/officeDocument/2006/relationships/image" Target="../media/image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2.xml"/></Relationships>
</file>

<file path=ppt/slides/_rels/slide30.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notesSlide" Target="../notesSlides/notesSlide30.xml"/><Relationship Id="rId18" Type="http://schemas.openxmlformats.org/officeDocument/2006/relationships/image" Target="../media/image22.png"/><Relationship Id="rId3" Type="http://schemas.openxmlformats.org/officeDocument/2006/relationships/tags" Target="../tags/tag205.xml"/><Relationship Id="rId21" Type="http://schemas.openxmlformats.org/officeDocument/2006/relationships/image" Target="../media/image25.png"/><Relationship Id="rId7" Type="http://schemas.openxmlformats.org/officeDocument/2006/relationships/tags" Target="../tags/tag209.xml"/><Relationship Id="rId12" Type="http://schemas.openxmlformats.org/officeDocument/2006/relationships/slideLayout" Target="../slideLayouts/slideLayout2.xml"/><Relationship Id="rId17" Type="http://schemas.openxmlformats.org/officeDocument/2006/relationships/image" Target="../media/image21.png"/><Relationship Id="rId2" Type="http://schemas.openxmlformats.org/officeDocument/2006/relationships/tags" Target="../tags/tag204.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5" Type="http://schemas.openxmlformats.org/officeDocument/2006/relationships/tags" Target="../tags/tag207.xml"/><Relationship Id="rId15" Type="http://schemas.openxmlformats.org/officeDocument/2006/relationships/image" Target="../media/image19.png"/><Relationship Id="rId23" Type="http://schemas.openxmlformats.org/officeDocument/2006/relationships/image" Target="../media/image18.png"/><Relationship Id="rId10" Type="http://schemas.openxmlformats.org/officeDocument/2006/relationships/tags" Target="../tags/tag212.xml"/><Relationship Id="rId19" Type="http://schemas.openxmlformats.org/officeDocument/2006/relationships/image" Target="../media/image23.png"/><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image" Target="../media/image3.png"/><Relationship Id="rId22" Type="http://schemas.openxmlformats.org/officeDocument/2006/relationships/slide" Target="slide19.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notesSlide" Target="../notesSlides/notesSlide31.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slide" Target="slide19.xml"/><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notesSlide" Target="../notesSlides/notesSlide32.xml"/><Relationship Id="rId18" Type="http://schemas.openxmlformats.org/officeDocument/2006/relationships/image" Target="../media/image20.png"/><Relationship Id="rId3" Type="http://schemas.openxmlformats.org/officeDocument/2006/relationships/tags" Target="../tags/tag217.xml"/><Relationship Id="rId21" Type="http://schemas.openxmlformats.org/officeDocument/2006/relationships/image" Target="../media/image23.png"/><Relationship Id="rId7" Type="http://schemas.openxmlformats.org/officeDocument/2006/relationships/tags" Target="../tags/tag221.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1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5" Type="http://schemas.openxmlformats.org/officeDocument/2006/relationships/tags" Target="../tags/tag219.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24.xml"/><Relationship Id="rId19" Type="http://schemas.openxmlformats.org/officeDocument/2006/relationships/image" Target="../media/image21.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image" Target="../media/image3.png"/><Relationship Id="rId22"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tags" Target="../tags/tag233.xml"/><Relationship Id="rId13" Type="http://schemas.openxmlformats.org/officeDocument/2006/relationships/notesSlide" Target="../notesSlides/notesSlide33.xml"/><Relationship Id="rId18" Type="http://schemas.openxmlformats.org/officeDocument/2006/relationships/image" Target="../media/image20.png"/><Relationship Id="rId3" Type="http://schemas.openxmlformats.org/officeDocument/2006/relationships/tags" Target="../tags/tag228.xml"/><Relationship Id="rId21" Type="http://schemas.openxmlformats.org/officeDocument/2006/relationships/image" Target="../media/image23.png"/><Relationship Id="rId7" Type="http://schemas.openxmlformats.org/officeDocument/2006/relationships/tags" Target="../tags/tag232.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2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tags" Target="../tags/tag236.xml"/><Relationship Id="rId5" Type="http://schemas.openxmlformats.org/officeDocument/2006/relationships/tags" Target="../tags/tag230.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35.xml"/><Relationship Id="rId19" Type="http://schemas.openxmlformats.org/officeDocument/2006/relationships/image" Target="../media/image21.png"/><Relationship Id="rId4" Type="http://schemas.openxmlformats.org/officeDocument/2006/relationships/tags" Target="../tags/tag229.xml"/><Relationship Id="rId9" Type="http://schemas.openxmlformats.org/officeDocument/2006/relationships/tags" Target="../tags/tag234.xml"/><Relationship Id="rId14" Type="http://schemas.openxmlformats.org/officeDocument/2006/relationships/image" Target="../media/image3.png"/><Relationship Id="rId22"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tags" Target="../tags/tag244.xml"/><Relationship Id="rId13" Type="http://schemas.openxmlformats.org/officeDocument/2006/relationships/notesSlide" Target="../notesSlides/notesSlide34.xml"/><Relationship Id="rId18" Type="http://schemas.openxmlformats.org/officeDocument/2006/relationships/image" Target="../media/image20.png"/><Relationship Id="rId3" Type="http://schemas.openxmlformats.org/officeDocument/2006/relationships/tags" Target="../tags/tag239.xml"/><Relationship Id="rId21" Type="http://schemas.openxmlformats.org/officeDocument/2006/relationships/image" Target="../media/image23.png"/><Relationship Id="rId7" Type="http://schemas.openxmlformats.org/officeDocument/2006/relationships/tags" Target="../tags/tag243.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38.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tags" Target="../tags/tag247.xml"/><Relationship Id="rId5" Type="http://schemas.openxmlformats.org/officeDocument/2006/relationships/tags" Target="../tags/tag241.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46.xml"/><Relationship Id="rId19" Type="http://schemas.openxmlformats.org/officeDocument/2006/relationships/image" Target="../media/image21.png"/><Relationship Id="rId4" Type="http://schemas.openxmlformats.org/officeDocument/2006/relationships/tags" Target="../tags/tag240.xml"/><Relationship Id="rId9" Type="http://schemas.openxmlformats.org/officeDocument/2006/relationships/tags" Target="../tags/tag245.xml"/><Relationship Id="rId14" Type="http://schemas.openxmlformats.org/officeDocument/2006/relationships/image" Target="../media/image3.png"/><Relationship Id="rId22"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tags" Target="../tags/tag255.xml"/><Relationship Id="rId13" Type="http://schemas.openxmlformats.org/officeDocument/2006/relationships/notesSlide" Target="../notesSlides/notesSlide35.xml"/><Relationship Id="rId18" Type="http://schemas.openxmlformats.org/officeDocument/2006/relationships/image" Target="../media/image20.png"/><Relationship Id="rId3" Type="http://schemas.openxmlformats.org/officeDocument/2006/relationships/tags" Target="../tags/tag250.xml"/><Relationship Id="rId21" Type="http://schemas.openxmlformats.org/officeDocument/2006/relationships/image" Target="../media/image23.png"/><Relationship Id="rId7" Type="http://schemas.openxmlformats.org/officeDocument/2006/relationships/tags" Target="../tags/tag254.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4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tags" Target="../tags/tag258.xml"/><Relationship Id="rId5" Type="http://schemas.openxmlformats.org/officeDocument/2006/relationships/tags" Target="../tags/tag252.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57.xml"/><Relationship Id="rId19" Type="http://schemas.openxmlformats.org/officeDocument/2006/relationships/image" Target="../media/image21.png"/><Relationship Id="rId4" Type="http://schemas.openxmlformats.org/officeDocument/2006/relationships/tags" Target="../tags/tag251.xml"/><Relationship Id="rId9" Type="http://schemas.openxmlformats.org/officeDocument/2006/relationships/tags" Target="../tags/tag256.xml"/><Relationship Id="rId14" Type="http://schemas.openxmlformats.org/officeDocument/2006/relationships/image" Target="../media/image3.png"/><Relationship Id="rId22"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tags" Target="../tags/tag266.xml"/><Relationship Id="rId13" Type="http://schemas.openxmlformats.org/officeDocument/2006/relationships/notesSlide" Target="../notesSlides/notesSlide36.xml"/><Relationship Id="rId18" Type="http://schemas.openxmlformats.org/officeDocument/2006/relationships/image" Target="../media/image20.png"/><Relationship Id="rId3" Type="http://schemas.openxmlformats.org/officeDocument/2006/relationships/tags" Target="../tags/tag261.xml"/><Relationship Id="rId21" Type="http://schemas.openxmlformats.org/officeDocument/2006/relationships/image" Target="../media/image23.png"/><Relationship Id="rId7" Type="http://schemas.openxmlformats.org/officeDocument/2006/relationships/tags" Target="../tags/tag265.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60.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59.xml"/><Relationship Id="rId6" Type="http://schemas.openxmlformats.org/officeDocument/2006/relationships/tags" Target="../tags/tag264.xml"/><Relationship Id="rId11" Type="http://schemas.openxmlformats.org/officeDocument/2006/relationships/tags" Target="../tags/tag269.xml"/><Relationship Id="rId5" Type="http://schemas.openxmlformats.org/officeDocument/2006/relationships/tags" Target="../tags/tag263.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68.xml"/><Relationship Id="rId19" Type="http://schemas.openxmlformats.org/officeDocument/2006/relationships/image" Target="../media/image21.png"/><Relationship Id="rId4" Type="http://schemas.openxmlformats.org/officeDocument/2006/relationships/tags" Target="../tags/tag262.xml"/><Relationship Id="rId9" Type="http://schemas.openxmlformats.org/officeDocument/2006/relationships/tags" Target="../tags/tag267.xml"/><Relationship Id="rId14" Type="http://schemas.openxmlformats.org/officeDocument/2006/relationships/image" Target="../media/image3.png"/><Relationship Id="rId22"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tags" Target="../tags/tag277.xml"/><Relationship Id="rId13" Type="http://schemas.openxmlformats.org/officeDocument/2006/relationships/notesSlide" Target="../notesSlides/notesSlide37.xml"/><Relationship Id="rId18" Type="http://schemas.openxmlformats.org/officeDocument/2006/relationships/image" Target="../media/image20.png"/><Relationship Id="rId3" Type="http://schemas.openxmlformats.org/officeDocument/2006/relationships/tags" Target="../tags/tag272.xml"/><Relationship Id="rId21" Type="http://schemas.openxmlformats.org/officeDocument/2006/relationships/image" Target="../media/image23.png"/><Relationship Id="rId7" Type="http://schemas.openxmlformats.org/officeDocument/2006/relationships/tags" Target="../tags/tag276.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7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70.xml"/><Relationship Id="rId6" Type="http://schemas.openxmlformats.org/officeDocument/2006/relationships/tags" Target="../tags/tag275.xml"/><Relationship Id="rId11" Type="http://schemas.openxmlformats.org/officeDocument/2006/relationships/tags" Target="../tags/tag280.xml"/><Relationship Id="rId5" Type="http://schemas.openxmlformats.org/officeDocument/2006/relationships/tags" Target="../tags/tag274.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79.xml"/><Relationship Id="rId19" Type="http://schemas.openxmlformats.org/officeDocument/2006/relationships/image" Target="../media/image21.png"/><Relationship Id="rId4" Type="http://schemas.openxmlformats.org/officeDocument/2006/relationships/tags" Target="../tags/tag273.xml"/><Relationship Id="rId9" Type="http://schemas.openxmlformats.org/officeDocument/2006/relationships/tags" Target="../tags/tag278.xml"/><Relationship Id="rId14" Type="http://schemas.openxmlformats.org/officeDocument/2006/relationships/image" Target="../media/image3.png"/><Relationship Id="rId22"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notesSlide" Target="../notesSlides/notesSlide38.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8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slide" Target="slide19.xml"/><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notesSlide" Target="../notesSlides/notesSlide39.xml"/><Relationship Id="rId18" Type="http://schemas.openxmlformats.org/officeDocument/2006/relationships/image" Target="../media/image22.png"/><Relationship Id="rId3" Type="http://schemas.openxmlformats.org/officeDocument/2006/relationships/tags" Target="../tags/tag284.xml"/><Relationship Id="rId21" Type="http://schemas.openxmlformats.org/officeDocument/2006/relationships/image" Target="../media/image25.png"/><Relationship Id="rId7" Type="http://schemas.openxmlformats.org/officeDocument/2006/relationships/tags" Target="../tags/tag288.xml"/><Relationship Id="rId12" Type="http://schemas.openxmlformats.org/officeDocument/2006/relationships/slideLayout" Target="../slideLayouts/slideLayout2.xml"/><Relationship Id="rId17" Type="http://schemas.openxmlformats.org/officeDocument/2006/relationships/image" Target="../media/image21.png"/><Relationship Id="rId2" Type="http://schemas.openxmlformats.org/officeDocument/2006/relationships/tags" Target="../tags/tag28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tags" Target="../tags/tag292.xml"/><Relationship Id="rId5" Type="http://schemas.openxmlformats.org/officeDocument/2006/relationships/tags" Target="../tags/tag286.xml"/><Relationship Id="rId15" Type="http://schemas.openxmlformats.org/officeDocument/2006/relationships/image" Target="../media/image19.png"/><Relationship Id="rId23" Type="http://schemas.openxmlformats.org/officeDocument/2006/relationships/image" Target="../media/image18.png"/><Relationship Id="rId10" Type="http://schemas.openxmlformats.org/officeDocument/2006/relationships/tags" Target="../tags/tag291.xml"/><Relationship Id="rId19" Type="http://schemas.openxmlformats.org/officeDocument/2006/relationships/image" Target="../media/image23.png"/><Relationship Id="rId4" Type="http://schemas.openxmlformats.org/officeDocument/2006/relationships/tags" Target="../tags/tag285.xml"/><Relationship Id="rId9" Type="http://schemas.openxmlformats.org/officeDocument/2006/relationships/tags" Target="../tags/tag290.xml"/><Relationship Id="rId14" Type="http://schemas.openxmlformats.org/officeDocument/2006/relationships/image" Target="../media/image3.png"/><Relationship Id="rId22" Type="http://schemas.openxmlformats.org/officeDocument/2006/relationships/slide" Target="slide19.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3.png"/><Relationship Id="rId3" Type="http://schemas.openxmlformats.org/officeDocument/2006/relationships/tags" Target="../tags/tag15.xml"/><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5.png"/><Relationship Id="rId5" Type="http://schemas.openxmlformats.org/officeDocument/2006/relationships/tags" Target="../tags/tag17.xml"/><Relationship Id="rId10" Type="http://schemas.openxmlformats.org/officeDocument/2006/relationships/image" Target="../media/image4.png"/><Relationship Id="rId4" Type="http://schemas.openxmlformats.org/officeDocument/2006/relationships/tags" Target="../tags/tag16.xml"/><Relationship Id="rId9" Type="http://schemas.openxmlformats.org/officeDocument/2006/relationships/image" Target="../media/image1.png"/><Relationship Id="rId1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tags" Target="../tags/tag300.xml"/><Relationship Id="rId13" Type="http://schemas.openxmlformats.org/officeDocument/2006/relationships/notesSlide" Target="../notesSlides/notesSlide40.xml"/><Relationship Id="rId18" Type="http://schemas.openxmlformats.org/officeDocument/2006/relationships/image" Target="../media/image20.png"/><Relationship Id="rId3" Type="http://schemas.openxmlformats.org/officeDocument/2006/relationships/tags" Target="../tags/tag295.xml"/><Relationship Id="rId21" Type="http://schemas.openxmlformats.org/officeDocument/2006/relationships/image" Target="../media/image23.png"/><Relationship Id="rId7" Type="http://schemas.openxmlformats.org/officeDocument/2006/relationships/tags" Target="../tags/tag299.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9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tags" Target="../tags/tag303.xml"/><Relationship Id="rId5" Type="http://schemas.openxmlformats.org/officeDocument/2006/relationships/tags" Target="../tags/tag297.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02.xml"/><Relationship Id="rId19" Type="http://schemas.openxmlformats.org/officeDocument/2006/relationships/image" Target="../media/image21.png"/><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image" Target="../media/image3.png"/><Relationship Id="rId22"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tags" Target="../tags/tag311.xml"/><Relationship Id="rId13" Type="http://schemas.openxmlformats.org/officeDocument/2006/relationships/notesSlide" Target="../notesSlides/notesSlide41.xml"/><Relationship Id="rId18" Type="http://schemas.openxmlformats.org/officeDocument/2006/relationships/image" Target="../media/image20.png"/><Relationship Id="rId3" Type="http://schemas.openxmlformats.org/officeDocument/2006/relationships/tags" Target="../tags/tag306.xml"/><Relationship Id="rId21" Type="http://schemas.openxmlformats.org/officeDocument/2006/relationships/image" Target="../media/image23.png"/><Relationship Id="rId7" Type="http://schemas.openxmlformats.org/officeDocument/2006/relationships/tags" Target="../tags/tag310.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0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tags" Target="../tags/tag314.xml"/><Relationship Id="rId5" Type="http://schemas.openxmlformats.org/officeDocument/2006/relationships/tags" Target="../tags/tag308.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13.xml"/><Relationship Id="rId19" Type="http://schemas.openxmlformats.org/officeDocument/2006/relationships/image" Target="../media/image21.png"/><Relationship Id="rId4" Type="http://schemas.openxmlformats.org/officeDocument/2006/relationships/tags" Target="../tags/tag307.xml"/><Relationship Id="rId9" Type="http://schemas.openxmlformats.org/officeDocument/2006/relationships/tags" Target="../tags/tag312.xml"/><Relationship Id="rId14" Type="http://schemas.openxmlformats.org/officeDocument/2006/relationships/image" Target="../media/image3.png"/><Relationship Id="rId22"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hyperlink" Target="https://youtu.be/iHGFaVrq8SQ"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youtu.be/lqKCeyjjg9o" TargetMode="External"/><Relationship Id="rId5" Type="http://schemas.openxmlformats.org/officeDocument/2006/relationships/hyperlink" Target="https://youtu.be/9Wki4GGU62U" TargetMode="External"/><Relationship Id="rId4" Type="http://schemas.openxmlformats.org/officeDocument/2006/relationships/hyperlink" Target="https://youtu.be/0hYA0IcYZSc" TargetMode="External"/></Relationships>
</file>

<file path=ppt/slides/_rels/slide43.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notesSlide" Target="../notesSlides/notesSlide42.xml"/><Relationship Id="rId18" Type="http://schemas.openxmlformats.org/officeDocument/2006/relationships/image" Target="../media/image20.png"/><Relationship Id="rId3" Type="http://schemas.openxmlformats.org/officeDocument/2006/relationships/tags" Target="../tags/tag317.xml"/><Relationship Id="rId21" Type="http://schemas.openxmlformats.org/officeDocument/2006/relationships/image" Target="../media/image23.png"/><Relationship Id="rId7" Type="http://schemas.openxmlformats.org/officeDocument/2006/relationships/tags" Target="../tags/tag321.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1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tags" Target="../tags/tag325.xml"/><Relationship Id="rId5" Type="http://schemas.openxmlformats.org/officeDocument/2006/relationships/tags" Target="../tags/tag319.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24.xml"/><Relationship Id="rId19" Type="http://schemas.openxmlformats.org/officeDocument/2006/relationships/image" Target="../media/image21.png"/><Relationship Id="rId4" Type="http://schemas.openxmlformats.org/officeDocument/2006/relationships/tags" Target="../tags/tag318.xml"/><Relationship Id="rId9" Type="http://schemas.openxmlformats.org/officeDocument/2006/relationships/tags" Target="../tags/tag323.xml"/><Relationship Id="rId14" Type="http://schemas.openxmlformats.org/officeDocument/2006/relationships/image" Target="../media/image3.png"/><Relationship Id="rId22" Type="http://schemas.openxmlformats.org/officeDocument/2006/relationships/image" Target="../media/image24.png"/></Relationships>
</file>

<file path=ppt/slides/_rels/slide44.xml.rels><?xml version="1.0" encoding="UTF-8" standalone="yes"?>
<Relationships xmlns="http://schemas.openxmlformats.org/package/2006/relationships"><Relationship Id="rId8" Type="http://schemas.openxmlformats.org/officeDocument/2006/relationships/tags" Target="../tags/tag333.xml"/><Relationship Id="rId13" Type="http://schemas.openxmlformats.org/officeDocument/2006/relationships/notesSlide" Target="../notesSlides/notesSlide43.xml"/><Relationship Id="rId18" Type="http://schemas.openxmlformats.org/officeDocument/2006/relationships/image" Target="../media/image20.png"/><Relationship Id="rId3" Type="http://schemas.openxmlformats.org/officeDocument/2006/relationships/tags" Target="../tags/tag328.xml"/><Relationship Id="rId21" Type="http://schemas.openxmlformats.org/officeDocument/2006/relationships/image" Target="../media/image23.png"/><Relationship Id="rId7" Type="http://schemas.openxmlformats.org/officeDocument/2006/relationships/tags" Target="../tags/tag332.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2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26.xml"/><Relationship Id="rId6" Type="http://schemas.openxmlformats.org/officeDocument/2006/relationships/tags" Target="../tags/tag331.xml"/><Relationship Id="rId11" Type="http://schemas.openxmlformats.org/officeDocument/2006/relationships/tags" Target="../tags/tag336.xml"/><Relationship Id="rId5" Type="http://schemas.openxmlformats.org/officeDocument/2006/relationships/tags" Target="../tags/tag330.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35.xml"/><Relationship Id="rId19" Type="http://schemas.openxmlformats.org/officeDocument/2006/relationships/image" Target="../media/image21.png"/><Relationship Id="rId4" Type="http://schemas.openxmlformats.org/officeDocument/2006/relationships/tags" Target="../tags/tag329.xml"/><Relationship Id="rId9" Type="http://schemas.openxmlformats.org/officeDocument/2006/relationships/tags" Target="../tags/tag334.xml"/><Relationship Id="rId14" Type="http://schemas.openxmlformats.org/officeDocument/2006/relationships/image" Target="../media/image3.png"/><Relationship Id="rId22"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tags" Target="../tags/tag344.xml"/><Relationship Id="rId13" Type="http://schemas.openxmlformats.org/officeDocument/2006/relationships/notesSlide" Target="../notesSlides/notesSlide44.xml"/><Relationship Id="rId18" Type="http://schemas.openxmlformats.org/officeDocument/2006/relationships/image" Target="../media/image20.png"/><Relationship Id="rId3" Type="http://schemas.openxmlformats.org/officeDocument/2006/relationships/tags" Target="../tags/tag339.xml"/><Relationship Id="rId21" Type="http://schemas.openxmlformats.org/officeDocument/2006/relationships/image" Target="../media/image23.png"/><Relationship Id="rId7" Type="http://schemas.openxmlformats.org/officeDocument/2006/relationships/tags" Target="../tags/tag343.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38.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tags" Target="../tags/tag347.xml"/><Relationship Id="rId5" Type="http://schemas.openxmlformats.org/officeDocument/2006/relationships/tags" Target="../tags/tag341.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46.xml"/><Relationship Id="rId19" Type="http://schemas.openxmlformats.org/officeDocument/2006/relationships/image" Target="../media/image21.png"/><Relationship Id="rId4" Type="http://schemas.openxmlformats.org/officeDocument/2006/relationships/tags" Target="../tags/tag340.xml"/><Relationship Id="rId9" Type="http://schemas.openxmlformats.org/officeDocument/2006/relationships/tags" Target="../tags/tag345.xml"/><Relationship Id="rId14" Type="http://schemas.openxmlformats.org/officeDocument/2006/relationships/image" Target="../media/image3.png"/><Relationship Id="rId22" Type="http://schemas.openxmlformats.org/officeDocument/2006/relationships/image" Target="../media/image24.png"/></Relationships>
</file>

<file path=ppt/slides/_rels/slide46.xml.rels><?xml version="1.0" encoding="UTF-8" standalone="yes"?>
<Relationships xmlns="http://schemas.openxmlformats.org/package/2006/relationships"><Relationship Id="rId8" Type="http://schemas.openxmlformats.org/officeDocument/2006/relationships/tags" Target="../tags/tag355.xml"/><Relationship Id="rId13" Type="http://schemas.openxmlformats.org/officeDocument/2006/relationships/notesSlide" Target="../notesSlides/notesSlide45.xml"/><Relationship Id="rId18" Type="http://schemas.openxmlformats.org/officeDocument/2006/relationships/image" Target="../media/image20.png"/><Relationship Id="rId3" Type="http://schemas.openxmlformats.org/officeDocument/2006/relationships/tags" Target="../tags/tag350.xml"/><Relationship Id="rId21" Type="http://schemas.openxmlformats.org/officeDocument/2006/relationships/image" Target="../media/image23.png"/><Relationship Id="rId7" Type="http://schemas.openxmlformats.org/officeDocument/2006/relationships/tags" Target="../tags/tag354.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4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tags" Target="../tags/tag358.xml"/><Relationship Id="rId5" Type="http://schemas.openxmlformats.org/officeDocument/2006/relationships/tags" Target="../tags/tag352.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57.xml"/><Relationship Id="rId19" Type="http://schemas.openxmlformats.org/officeDocument/2006/relationships/image" Target="../media/image21.png"/><Relationship Id="rId4" Type="http://schemas.openxmlformats.org/officeDocument/2006/relationships/tags" Target="../tags/tag351.xml"/><Relationship Id="rId9" Type="http://schemas.openxmlformats.org/officeDocument/2006/relationships/tags" Target="../tags/tag356.xml"/><Relationship Id="rId14" Type="http://schemas.openxmlformats.org/officeDocument/2006/relationships/image" Target="../media/image3.png"/><Relationship Id="rId22" Type="http://schemas.openxmlformats.org/officeDocument/2006/relationships/image" Target="../media/image24.png"/></Relationships>
</file>

<file path=ppt/slides/_rels/slide47.xml.rels><?xml version="1.0" encoding="UTF-8" standalone="yes"?>
<Relationships xmlns="http://schemas.openxmlformats.org/package/2006/relationships"><Relationship Id="rId8" Type="http://schemas.openxmlformats.org/officeDocument/2006/relationships/tags" Target="../tags/tag366.xml"/><Relationship Id="rId13" Type="http://schemas.openxmlformats.org/officeDocument/2006/relationships/notesSlide" Target="../notesSlides/notesSlide46.xml"/><Relationship Id="rId18" Type="http://schemas.openxmlformats.org/officeDocument/2006/relationships/image" Target="../media/image20.png"/><Relationship Id="rId3" Type="http://schemas.openxmlformats.org/officeDocument/2006/relationships/tags" Target="../tags/tag361.xml"/><Relationship Id="rId21" Type="http://schemas.openxmlformats.org/officeDocument/2006/relationships/image" Target="../media/image23.png"/><Relationship Id="rId7" Type="http://schemas.openxmlformats.org/officeDocument/2006/relationships/tags" Target="../tags/tag365.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60.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tags" Target="../tags/tag369.xml"/><Relationship Id="rId5" Type="http://schemas.openxmlformats.org/officeDocument/2006/relationships/tags" Target="../tags/tag363.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68.xml"/><Relationship Id="rId19" Type="http://schemas.openxmlformats.org/officeDocument/2006/relationships/image" Target="../media/image21.png"/><Relationship Id="rId4" Type="http://schemas.openxmlformats.org/officeDocument/2006/relationships/tags" Target="../tags/tag362.xml"/><Relationship Id="rId9" Type="http://schemas.openxmlformats.org/officeDocument/2006/relationships/tags" Target="../tags/tag367.xml"/><Relationship Id="rId14" Type="http://schemas.openxmlformats.org/officeDocument/2006/relationships/image" Target="../media/image3.png"/><Relationship Id="rId22"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tags" Target="../tags/tag372.xml"/><Relationship Id="rId7" Type="http://schemas.openxmlformats.org/officeDocument/2006/relationships/image" Target="../media/image14.png"/><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373.xml"/></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76.xml"/><Relationship Id="rId7" Type="http://schemas.openxmlformats.org/officeDocument/2006/relationships/tags" Target="../tags/tag380.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image" Target="../media/image3.png"/><Relationship Id="rId5" Type="http://schemas.openxmlformats.org/officeDocument/2006/relationships/tags" Target="../tags/tag378.xml"/><Relationship Id="rId10" Type="http://schemas.openxmlformats.org/officeDocument/2006/relationships/image" Target="../media/image27.jpeg"/><Relationship Id="rId4" Type="http://schemas.openxmlformats.org/officeDocument/2006/relationships/tags" Target="../tags/tag377.xml"/><Relationship Id="rId9"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1.xml"/><Relationship Id="rId7" Type="http://schemas.openxmlformats.org/officeDocument/2006/relationships/notesSlide" Target="../notesSlides/notesSlide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2.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8.png"/><Relationship Id="rId5" Type="http://schemas.openxmlformats.org/officeDocument/2006/relationships/tags" Target="../tags/tag28.xml"/><Relationship Id="rId10" Type="http://schemas.openxmlformats.org/officeDocument/2006/relationships/image" Target="../media/image3.png"/><Relationship Id="rId4" Type="http://schemas.openxmlformats.org/officeDocument/2006/relationships/tags" Target="../tags/tag27.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hyperlink" Target="https://youtu.be/zPl7HejnQzM" TargetMode="Externa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hyperlink" Target="http://www.publichealthontario.ca/en/LearningAndDevelopment/OnlineLearning/InfectiousDiseases/IPACCore/Documents/CORE_Trainers_AP_AllVideos.zip" TargetMode="Externa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3.png"/><Relationship Id="rId5" Type="http://schemas.openxmlformats.org/officeDocument/2006/relationships/tags" Target="../tags/tag35.xml"/><Relationship Id="rId10" Type="http://schemas.openxmlformats.org/officeDocument/2006/relationships/image" Target="../media/image1.png"/><Relationship Id="rId4" Type="http://schemas.openxmlformats.org/officeDocument/2006/relationships/tags" Target="../tags/tag34.xml"/><Relationship Id="rId9" Type="http://schemas.openxmlformats.org/officeDocument/2006/relationships/notesSlide" Target="../notesSlides/notesSlide7.xml"/><Relationship Id="rId1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hyperlink" Target="http://www.publichealthontario.ca/en/LearningAndDevelopment/OnlineLearning/InfectiousDiseases/IPACCore/Documents/CORE_Trainers_AP_AllVideos.zip" TargetMode="External"/><Relationship Id="rId5" Type="http://schemas.openxmlformats.org/officeDocument/2006/relationships/hyperlink" Target="https://youtu.be/XciiM4lR60k"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s://youtu.be/1Sfkm83vL5o" TargetMode="External"/><Relationship Id="rId5" Type="http://schemas.openxmlformats.org/officeDocument/2006/relationships/hyperlink" Target="http://www.publichealthontario.ca/en/LearningAndDevelopment/OnlineLearning/InfectiousDiseases/IPACCore/Documents/CORE_Trainers_AP_AllVideos.zip"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2" name="Title 1"/>
          <p:cNvSpPr>
            <a:spLocks noGrp="1"/>
          </p:cNvSpPr>
          <p:nvPr>
            <p:ph type="ctrTitle"/>
          </p:nvPr>
        </p:nvSpPr>
        <p:spPr/>
        <p:txBody>
          <a:bodyPr/>
          <a:lstStyle/>
          <a:p>
            <a:endParaRPr lang="en-CA"/>
          </a:p>
        </p:txBody>
      </p:sp>
      <p:sp>
        <p:nvSpPr>
          <p:cNvPr id="6" name="Rectangle 5"/>
          <p:cNvSpPr>
            <a:spLocks noGrp="1" noSelect="1" noRot="1" noMove="1" noResize="1" noEditPoints="1" noAdjustHandles="1" noChangeArrowheads="1" noChangeShapeType="1" noTextEdit="1"/>
          </p:cNvSpPr>
          <p:nvPr>
            <p:custDataLst>
              <p:tags r:id="rId2"/>
            </p:custDataLst>
          </p:nvPr>
        </p:nvSpPr>
        <p:spPr>
          <a:xfrm>
            <a:off x="0" y="1844824"/>
            <a:ext cx="9144000" cy="2592288"/>
          </a:xfrm>
          <a:prstGeom prst="rect">
            <a:avLst/>
          </a:prstGeom>
          <a:solidFill>
            <a:schemeClr val="bg1">
              <a:alpha val="89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ysClr val="windowText" lastClr="000000"/>
                </a:solidFill>
                <a:latin typeface="+mj-lt"/>
              </a:rPr>
              <a:t>CORE COMPETENCY ADDITIONAL PRECAUTIONS</a:t>
            </a:r>
          </a:p>
          <a:p>
            <a:pPr algn="ctr"/>
            <a:r>
              <a:rPr lang="en-US" sz="2800" smtClean="0">
                <a:solidFill>
                  <a:sysClr val="windowText" lastClr="000000"/>
                </a:solidFill>
                <a:latin typeface="+mj-lt"/>
              </a:rPr>
              <a:t>COMMUNITY </a:t>
            </a:r>
            <a:r>
              <a:rPr lang="en-US" sz="2800" dirty="0" smtClean="0">
                <a:solidFill>
                  <a:sysClr val="windowText" lastClr="000000"/>
                </a:solidFill>
                <a:latin typeface="+mj-lt"/>
              </a:rPr>
              <a:t>CARE</a:t>
            </a:r>
            <a:endParaRPr lang="en-CA" sz="2800" dirty="0">
              <a:solidFill>
                <a:sysClr val="windowText" lastClr="000000"/>
              </a:solidFill>
              <a:latin typeface="+mj-lt"/>
            </a:endParaRPr>
          </a:p>
        </p:txBody>
      </p:sp>
    </p:spTree>
    <p:extLst>
      <p:ext uri="{BB962C8B-B14F-4D97-AF65-F5344CB8AC3E}">
        <p14:creationId xmlns:p14="http://schemas.microsoft.com/office/powerpoint/2010/main" val="22021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4" name="Rectangle 13"/>
          <p:cNvSpPr>
            <a:spLocks noGrp="1" noSelect="1" noRot="1" noMove="1" noResize="1" noEditPoints="1" noAdjustHandles="1" noChangeArrowheads="1" noChangeShapeType="1" noTextEdit="1"/>
          </p:cNvSpPr>
          <p:nvPr>
            <p:custDataLst>
              <p:tags r:id="rId1"/>
            </p:custDataLst>
          </p:nvPr>
        </p:nvSpPr>
        <p:spPr>
          <a:xfrm>
            <a:off x="0" y="-25565"/>
            <a:ext cx="9144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4" name="Rectangle 3"/>
          <p:cNvSpPr/>
          <p:nvPr/>
        </p:nvSpPr>
        <p:spPr>
          <a:xfrm>
            <a:off x="0" y="1018469"/>
            <a:ext cx="9144000" cy="527981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2" name="Picture 1"/>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1044068" cy="338554"/>
          </a:xfrm>
          <a:prstGeom prst="rect">
            <a:avLst/>
          </a:prstGeom>
          <a:noFill/>
        </p:spPr>
        <p:txBody>
          <a:bodyPr wrap="none" rtlCol="0">
            <a:spAutoFit/>
          </a:bodyPr>
          <a:lstStyle/>
          <a:p>
            <a:r>
              <a:rPr lang="en-US" sz="1600" dirty="0" smtClean="0">
                <a:solidFill>
                  <a:prstClr val="white"/>
                </a:solidFill>
              </a:rPr>
              <a:t>DROPLETS</a:t>
            </a:r>
            <a:endParaRPr lang="en-US" sz="1600" dirty="0">
              <a:solidFill>
                <a:prstClr val="white"/>
              </a:solidFill>
            </a:endParaRPr>
          </a:p>
        </p:txBody>
      </p:sp>
      <p:sp>
        <p:nvSpPr>
          <p:cNvPr id="5" name="TextBox 4"/>
          <p:cNvSpPr txBox="1">
            <a:spLocks noGrp="1" noSelect="1" noRot="1" noMove="1" noResize="1" noEditPoints="1" noAdjustHandles="1" noChangeArrowheads="1" noChangeShapeType="1" noTextEdit="1"/>
          </p:cNvSpPr>
          <p:nvPr>
            <p:custDataLst>
              <p:tags r:id="rId4"/>
            </p:custDataLst>
          </p:nvPr>
        </p:nvSpPr>
        <p:spPr>
          <a:xfrm>
            <a:off x="2915816" y="1268760"/>
            <a:ext cx="3636404" cy="369332"/>
          </a:xfrm>
          <a:prstGeom prst="rect">
            <a:avLst/>
          </a:prstGeom>
          <a:noFill/>
        </p:spPr>
        <p:txBody>
          <a:bodyPr wrap="square" rtlCol="0">
            <a:spAutoFit/>
          </a:bodyPr>
          <a:lstStyle/>
          <a:p>
            <a:r>
              <a:rPr lang="en-US" dirty="0" smtClean="0">
                <a:solidFill>
                  <a:prstClr val="black"/>
                </a:solidFill>
              </a:rPr>
              <a:t>What do you know about droplets?</a:t>
            </a:r>
            <a:endParaRPr lang="en-CA" dirty="0">
              <a:solidFill>
                <a:prstClr val="black"/>
              </a:solidFill>
            </a:endParaRPr>
          </a:p>
        </p:txBody>
      </p:sp>
      <p:sp>
        <p:nvSpPr>
          <p:cNvPr id="6" name="TextBox 5"/>
          <p:cNvSpPr txBox="1">
            <a:spLocks noGrp="1" noSelect="1" noRot="1" noMove="1" noResize="1" noEditPoints="1" noAdjustHandles="1" noChangeArrowheads="1" noChangeShapeType="1" noTextEdit="1"/>
          </p:cNvSpPr>
          <p:nvPr>
            <p:custDataLst>
              <p:tags r:id="rId5"/>
            </p:custDataLst>
          </p:nvPr>
        </p:nvSpPr>
        <p:spPr>
          <a:xfrm>
            <a:off x="837896" y="2077129"/>
            <a:ext cx="4166152" cy="369332"/>
          </a:xfrm>
          <a:prstGeom prst="rect">
            <a:avLst/>
          </a:prstGeom>
          <a:noFill/>
        </p:spPr>
        <p:txBody>
          <a:bodyPr wrap="square" rtlCol="0">
            <a:spAutoFit/>
          </a:bodyPr>
          <a:lstStyle/>
          <a:p>
            <a:r>
              <a:rPr lang="en-US" dirty="0">
                <a:solidFill>
                  <a:prstClr val="black"/>
                </a:solidFill>
              </a:rPr>
              <a:t>Droplets travel on air currents.</a:t>
            </a:r>
            <a:endParaRPr lang="en-CA" dirty="0">
              <a:solidFill>
                <a:prstClr val="black"/>
              </a:solidFill>
            </a:endParaRPr>
          </a:p>
        </p:txBody>
      </p:sp>
      <p:sp>
        <p:nvSpPr>
          <p:cNvPr id="7" name="TextBox 6"/>
          <p:cNvSpPr txBox="1">
            <a:spLocks noGrp="1" noSelect="1" noRot="1" noMove="1" noResize="1" noEditPoints="1" noAdjustHandles="1" noChangeArrowheads="1" noChangeShapeType="1" noTextEdit="1"/>
          </p:cNvSpPr>
          <p:nvPr>
            <p:custDataLst>
              <p:tags r:id="rId6"/>
            </p:custDataLst>
          </p:nvPr>
        </p:nvSpPr>
        <p:spPr>
          <a:xfrm>
            <a:off x="827584" y="2793573"/>
            <a:ext cx="4248472" cy="369332"/>
          </a:xfrm>
          <a:prstGeom prst="rect">
            <a:avLst/>
          </a:prstGeom>
          <a:noFill/>
        </p:spPr>
        <p:txBody>
          <a:bodyPr wrap="square" rtlCol="0">
            <a:spAutoFit/>
          </a:bodyPr>
          <a:lstStyle/>
          <a:p>
            <a:r>
              <a:rPr lang="en-US" dirty="0">
                <a:solidFill>
                  <a:prstClr val="black"/>
                </a:solidFill>
              </a:rPr>
              <a:t>Droplets remain on horizontal surfaces.</a:t>
            </a:r>
            <a:endParaRPr lang="en-CA" dirty="0">
              <a:solidFill>
                <a:prstClr val="black"/>
              </a:solidFill>
            </a:endParaRPr>
          </a:p>
        </p:txBody>
      </p:sp>
      <p:sp>
        <p:nvSpPr>
          <p:cNvPr id="9" name="TextBox 8"/>
          <p:cNvSpPr txBox="1"/>
          <p:nvPr/>
        </p:nvSpPr>
        <p:spPr>
          <a:xfrm>
            <a:off x="6156176" y="1988840"/>
            <a:ext cx="504056" cy="369332"/>
          </a:xfrm>
          <a:prstGeom prst="rect">
            <a:avLst/>
          </a:prstGeom>
          <a:noFill/>
        </p:spPr>
        <p:txBody>
          <a:bodyPr wrap="square" rtlCol="0">
            <a:spAutoFit/>
          </a:bodyPr>
          <a:lstStyle/>
          <a:p>
            <a:r>
              <a:rPr lang="en-US" dirty="0" smtClean="0">
                <a:solidFill>
                  <a:prstClr val="black"/>
                </a:solidFill>
              </a:rPr>
              <a:t>or</a:t>
            </a:r>
            <a:endParaRPr lang="en-CA" dirty="0">
              <a:solidFill>
                <a:prstClr val="black"/>
              </a:solidFill>
            </a:endParaRPr>
          </a:p>
        </p:txBody>
      </p:sp>
      <p:sp>
        <p:nvSpPr>
          <p:cNvPr id="12" name="TextBox 11"/>
          <p:cNvSpPr txBox="1"/>
          <p:nvPr/>
        </p:nvSpPr>
        <p:spPr>
          <a:xfrm>
            <a:off x="6156176" y="2762255"/>
            <a:ext cx="504056" cy="369332"/>
          </a:xfrm>
          <a:prstGeom prst="rect">
            <a:avLst/>
          </a:prstGeom>
          <a:noFill/>
        </p:spPr>
        <p:txBody>
          <a:bodyPr wrap="square" rtlCol="0">
            <a:spAutoFit/>
          </a:bodyPr>
          <a:lstStyle/>
          <a:p>
            <a:r>
              <a:rPr lang="en-US" dirty="0" smtClean="0">
                <a:solidFill>
                  <a:prstClr val="black"/>
                </a:solidFill>
              </a:rPr>
              <a:t>or</a:t>
            </a:r>
            <a:endParaRPr lang="en-CA" dirty="0">
              <a:solidFill>
                <a:prstClr val="black"/>
              </a:solidFill>
            </a:endParaRPr>
          </a:p>
        </p:txBody>
      </p:sp>
      <p:sp>
        <p:nvSpPr>
          <p:cNvPr id="16" name="TextBox 15"/>
          <p:cNvSpPr txBox="1">
            <a:spLocks noGrp="1" noSelect="1" noRot="1" noMove="1" noResize="1" noEditPoints="1" noAdjustHandles="1" noChangeArrowheads="1" noChangeShapeType="1" noTextEdit="1"/>
          </p:cNvSpPr>
          <p:nvPr>
            <p:custDataLst>
              <p:tags r:id="rId7"/>
            </p:custDataLst>
          </p:nvPr>
        </p:nvSpPr>
        <p:spPr>
          <a:xfrm>
            <a:off x="4644008" y="4543960"/>
            <a:ext cx="3960440" cy="1477328"/>
          </a:xfrm>
          <a:prstGeom prst="rect">
            <a:avLst/>
          </a:prstGeom>
          <a:noFill/>
        </p:spPr>
        <p:txBody>
          <a:bodyPr wrap="square" rtlCol="0">
            <a:spAutoFit/>
          </a:bodyPr>
          <a:lstStyle/>
          <a:p>
            <a:r>
              <a:rPr lang="en-CA" b="1" dirty="0">
                <a:solidFill>
                  <a:prstClr val="black"/>
                </a:solidFill>
              </a:rPr>
              <a:t>Infectious agents in droplets:</a:t>
            </a:r>
          </a:p>
          <a:p>
            <a:pPr marL="285750" indent="-285750">
              <a:buFont typeface="Arial" panose="020B0604020202020204" pitchFamily="34" charset="0"/>
              <a:buChar char="•"/>
            </a:pPr>
            <a:r>
              <a:rPr lang="en-CA" dirty="0" smtClean="0">
                <a:solidFill>
                  <a:prstClr val="black"/>
                </a:solidFill>
              </a:rPr>
              <a:t>can </a:t>
            </a:r>
            <a:r>
              <a:rPr lang="en-CA" dirty="0">
                <a:solidFill>
                  <a:prstClr val="black"/>
                </a:solidFill>
              </a:rPr>
              <a:t>land on surfaces</a:t>
            </a:r>
          </a:p>
          <a:p>
            <a:pPr marL="285750" indent="-285750">
              <a:buFont typeface="Arial" panose="020B0604020202020204" pitchFamily="34" charset="0"/>
              <a:buChar char="•"/>
            </a:pPr>
            <a:r>
              <a:rPr lang="en-CA" dirty="0" smtClean="0">
                <a:solidFill>
                  <a:prstClr val="black"/>
                </a:solidFill>
              </a:rPr>
              <a:t>can </a:t>
            </a:r>
            <a:r>
              <a:rPr lang="en-CA" dirty="0">
                <a:solidFill>
                  <a:prstClr val="black"/>
                </a:solidFill>
              </a:rPr>
              <a:t>contaminate the environment</a:t>
            </a:r>
          </a:p>
          <a:p>
            <a:pPr marL="285750" indent="-285750">
              <a:buFont typeface="Arial" panose="020B0604020202020204" pitchFamily="34" charset="0"/>
              <a:buChar char="•"/>
            </a:pPr>
            <a:r>
              <a:rPr lang="en-CA" dirty="0" smtClean="0">
                <a:solidFill>
                  <a:prstClr val="black"/>
                </a:solidFill>
              </a:rPr>
              <a:t>Can </a:t>
            </a:r>
            <a:r>
              <a:rPr lang="en-CA" dirty="0">
                <a:solidFill>
                  <a:prstClr val="black"/>
                </a:solidFill>
              </a:rPr>
              <a:t>live on surfaces for long periods of time</a:t>
            </a:r>
          </a:p>
        </p:txBody>
      </p:sp>
      <p:sp>
        <p:nvSpPr>
          <p:cNvPr id="17" name="TextBox 16"/>
          <p:cNvSpPr txBox="1">
            <a:spLocks noGrp="1" noSelect="1" noRot="1" noMove="1" noResize="1" noEditPoints="1" noAdjustHandles="1" noChangeArrowheads="1" noChangeShapeType="1" noTextEdit="1"/>
          </p:cNvSpPr>
          <p:nvPr>
            <p:custDataLst>
              <p:tags r:id="rId8"/>
            </p:custDataLst>
          </p:nvPr>
        </p:nvSpPr>
        <p:spPr>
          <a:xfrm>
            <a:off x="3446126" y="3901698"/>
            <a:ext cx="2107748" cy="369332"/>
          </a:xfrm>
          <a:prstGeom prst="rect">
            <a:avLst/>
          </a:prstGeom>
          <a:noFill/>
        </p:spPr>
        <p:txBody>
          <a:bodyPr wrap="square" rtlCol="0">
            <a:spAutoFit/>
          </a:bodyPr>
          <a:lstStyle/>
          <a:p>
            <a:r>
              <a:rPr lang="en-US" b="1" dirty="0" smtClean="0">
                <a:solidFill>
                  <a:prstClr val="black"/>
                </a:solidFill>
              </a:rPr>
              <a:t>Facts about droplets</a:t>
            </a:r>
            <a:endParaRPr lang="en-CA" b="1" dirty="0">
              <a:solidFill>
                <a:prstClr val="black"/>
              </a:solidFill>
            </a:endParaRPr>
          </a:p>
        </p:txBody>
      </p:sp>
      <p:sp>
        <p:nvSpPr>
          <p:cNvPr id="20" name="TextBox 19"/>
          <p:cNvSpPr txBox="1">
            <a:spLocks noGrp="1" noSelect="1" noRot="1" noMove="1" noResize="1" noEditPoints="1" noAdjustHandles="1" noChangeArrowheads="1" noChangeShapeType="1" noTextEdit="1"/>
          </p:cNvSpPr>
          <p:nvPr>
            <p:custDataLst>
              <p:tags r:id="rId9"/>
            </p:custDataLst>
          </p:nvPr>
        </p:nvSpPr>
        <p:spPr>
          <a:xfrm>
            <a:off x="773836" y="4543960"/>
            <a:ext cx="3366116" cy="1477328"/>
          </a:xfrm>
          <a:prstGeom prst="rect">
            <a:avLst/>
          </a:prstGeom>
          <a:noFill/>
        </p:spPr>
        <p:txBody>
          <a:bodyPr wrap="square" rtlCol="0">
            <a:spAutoFit/>
          </a:bodyPr>
          <a:lstStyle/>
          <a:p>
            <a:r>
              <a:rPr lang="en-US" b="1" dirty="0" smtClean="0">
                <a:solidFill>
                  <a:prstClr val="black"/>
                </a:solidFill>
              </a:rPr>
              <a:t>Droplets:</a:t>
            </a:r>
          </a:p>
          <a:p>
            <a:pPr marL="285750" indent="-285750">
              <a:buFont typeface="Arial" panose="020B0604020202020204" pitchFamily="34" charset="0"/>
              <a:buChar char="•"/>
            </a:pPr>
            <a:r>
              <a:rPr lang="en-US" dirty="0" smtClean="0">
                <a:solidFill>
                  <a:prstClr val="black"/>
                </a:solidFill>
              </a:rPr>
              <a:t>do not remain in the air</a:t>
            </a:r>
          </a:p>
          <a:p>
            <a:pPr marL="285750" indent="-285750">
              <a:buFont typeface="Arial" panose="020B0604020202020204" pitchFamily="34" charset="0"/>
              <a:buChar char="•"/>
            </a:pPr>
            <a:r>
              <a:rPr lang="en-US" dirty="0" smtClean="0">
                <a:solidFill>
                  <a:prstClr val="black"/>
                </a:solidFill>
              </a:rPr>
              <a:t>may contain infectious agents</a:t>
            </a:r>
          </a:p>
          <a:p>
            <a:pPr marL="285750" indent="-285750">
              <a:buFont typeface="Arial" panose="020B0604020202020204" pitchFamily="34" charset="0"/>
              <a:buChar char="•"/>
            </a:pPr>
            <a:r>
              <a:rPr lang="en-US" dirty="0" smtClean="0">
                <a:solidFill>
                  <a:prstClr val="black"/>
                </a:solidFill>
              </a:rPr>
              <a:t>usually travel less than 2 </a:t>
            </a:r>
            <a:r>
              <a:rPr lang="en-US" dirty="0" err="1" smtClean="0">
                <a:solidFill>
                  <a:prstClr val="black"/>
                </a:solidFill>
              </a:rPr>
              <a:t>metres</a:t>
            </a:r>
            <a:endParaRPr lang="en-CA" dirty="0">
              <a:solidFill>
                <a:prstClr val="black"/>
              </a:solidFill>
            </a:endParaRPr>
          </a:p>
        </p:txBody>
      </p:sp>
      <p:sp>
        <p:nvSpPr>
          <p:cNvPr id="8" name="Oval 7"/>
          <p:cNvSpPr/>
          <p:nvPr/>
        </p:nvSpPr>
        <p:spPr>
          <a:xfrm>
            <a:off x="5275592" y="1844824"/>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prstClr val="white"/>
                </a:solidFill>
              </a:rPr>
              <a:t>T</a:t>
            </a:r>
            <a:endParaRPr lang="en-CA" dirty="0">
              <a:solidFill>
                <a:prstClr val="white"/>
              </a:solidFill>
            </a:endParaRPr>
          </a:p>
        </p:txBody>
      </p:sp>
      <p:sp>
        <p:nvSpPr>
          <p:cNvPr id="19" name="Oval 18"/>
          <p:cNvSpPr/>
          <p:nvPr/>
        </p:nvSpPr>
        <p:spPr>
          <a:xfrm>
            <a:off x="9396536" y="2591587"/>
            <a:ext cx="540000" cy="540000"/>
          </a:xfrm>
          <a:prstGeom prst="ellipse">
            <a:avLst/>
          </a:prstGeom>
          <a:solidFill>
            <a:srgbClr val="92D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CA" dirty="0" smtClean="0">
                <a:solidFill>
                  <a:prstClr val="white"/>
                </a:solidFill>
              </a:rPr>
              <a:t>T</a:t>
            </a:r>
            <a:endParaRPr lang="en-CA" dirty="0">
              <a:solidFill>
                <a:prstClr val="white"/>
              </a:solidFill>
            </a:endParaRPr>
          </a:p>
        </p:txBody>
      </p:sp>
      <p:sp>
        <p:nvSpPr>
          <p:cNvPr id="18" name="Oval 17"/>
          <p:cNvSpPr/>
          <p:nvPr/>
        </p:nvSpPr>
        <p:spPr>
          <a:xfrm>
            <a:off x="9396536" y="1845378"/>
            <a:ext cx="540000" cy="54000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prstClr val="white"/>
                </a:solidFill>
              </a:rPr>
              <a:t>
							</a:t>
            </a:r>
          </a:p>
          <a:p>
            <a:pPr algn="ctr"/>
            <a:endParaRPr lang="en-US" dirty="0">
              <a:solidFill>
                <a:prstClr val="white"/>
              </a:solidFill>
            </a:endParaRPr>
          </a:p>
          <a:p>
            <a:pPr algn="ctr"/>
            <a:r>
              <a:rPr lang="en-US" dirty="0" smtClean="0">
                <a:solidFill>
                  <a:prstClr val="white"/>
                </a:solidFill>
              </a:rPr>
              <a:t>F</a:t>
            </a:r>
          </a:p>
          <a:p>
            <a:pPr algn="ctr"/>
            <a:endParaRPr lang="en-US" dirty="0">
              <a:solidFill>
                <a:prstClr val="white"/>
              </a:solidFill>
            </a:endParaRPr>
          </a:p>
          <a:p>
            <a:pPr algn="ctr"/>
            <a:r>
              <a:rPr lang="en-US" dirty="0" smtClean="0">
                <a:solidFill>
                  <a:prstClr val="white"/>
                </a:solidFill>
              </a:rPr>
              <a:t>
							</a:t>
            </a:r>
            <a:endParaRPr lang="en-CA" dirty="0">
              <a:solidFill>
                <a:prstClr val="white"/>
              </a:solidFill>
            </a:endParaRPr>
          </a:p>
        </p:txBody>
      </p:sp>
      <p:sp>
        <p:nvSpPr>
          <p:cNvPr id="11" name="Oval 10"/>
          <p:cNvSpPr/>
          <p:nvPr/>
        </p:nvSpPr>
        <p:spPr>
          <a:xfrm>
            <a:off x="5275592" y="2636912"/>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CA" dirty="0">
                <a:solidFill>
                  <a:prstClr val="white"/>
                </a:solidFill>
              </a:rPr>
              <a:t>T</a:t>
            </a:r>
            <a:endParaRPr lang="en-US" dirty="0">
              <a:solidFill>
                <a:prstClr val="white"/>
              </a:solidFill>
            </a:endParaRPr>
          </a:p>
        </p:txBody>
      </p:sp>
      <p:sp>
        <p:nvSpPr>
          <p:cNvPr id="10" name="Oval 9"/>
          <p:cNvSpPr/>
          <p:nvPr/>
        </p:nvSpPr>
        <p:spPr>
          <a:xfrm>
            <a:off x="6928816" y="1844824"/>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prstClr val="white"/>
                </a:solidFill>
              </a:rPr>
              <a:t>
				F					</a:t>
            </a:r>
            <a:endParaRPr lang="en-CA" dirty="0">
              <a:solidFill>
                <a:prstClr val="white"/>
              </a:solidFill>
            </a:endParaRPr>
          </a:p>
        </p:txBody>
      </p:sp>
      <p:sp>
        <p:nvSpPr>
          <p:cNvPr id="13" name="Oval 12"/>
          <p:cNvSpPr/>
          <p:nvPr/>
        </p:nvSpPr>
        <p:spPr>
          <a:xfrm>
            <a:off x="6928816" y="2636912"/>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dirty="0">
              <a:solidFill>
                <a:prstClr val="white"/>
              </a:solidFill>
            </a:endParaRPr>
          </a:p>
          <a:p>
            <a:pPr algn="ctr"/>
            <a:endParaRPr lang="en-US" b="1" dirty="0" smtClean="0">
              <a:solidFill>
                <a:prstClr val="white"/>
              </a:solidFill>
            </a:endParaRPr>
          </a:p>
          <a:p>
            <a:pPr algn="ctr"/>
            <a:r>
              <a:rPr lang="en-US" b="1" dirty="0" smtClean="0">
                <a:solidFill>
                  <a:prstClr val="white"/>
                </a:solidFill>
              </a:rPr>
              <a:t>F		</a:t>
            </a:r>
            <a:endParaRPr lang="en-CA" b="1" dirty="0">
              <a:solidFill>
                <a:prstClr val="white"/>
              </a:solidFill>
            </a:endParaRPr>
          </a:p>
        </p:txBody>
      </p:sp>
    </p:spTree>
    <p:extLst>
      <p:ext uri="{BB962C8B-B14F-4D97-AF65-F5344CB8AC3E}">
        <p14:creationId xmlns:p14="http://schemas.microsoft.com/office/powerpoint/2010/main" val="183108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4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60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6500"/>
                            </p:stCondLst>
                            <p:childTnLst>
                              <p:par>
                                <p:cTn id="40" presetID="10" presetClass="exit" presetSubtype="0" fill="hold" grpId="1" nodeType="after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par>
                          <p:cTn id="49" fill="hold">
                            <p:stCondLst>
                              <p:cond delay="7000"/>
                            </p:stCondLst>
                            <p:childTnLst>
                              <p:par>
                                <p:cTn id="50" presetID="42" presetClass="path" presetSubtype="0" accel="50000" decel="50000" fill="hold" grpId="0" nodeType="afterEffect">
                                  <p:stCondLst>
                                    <p:cond delay="250"/>
                                  </p:stCondLst>
                                  <p:childTnLst>
                                    <p:animMotion origin="layout" path="M 1.94444E-6 -4.45293E-6 L -0.36806 0.01319 " pathEditMode="relative" rAng="0" ptsTypes="AA">
                                      <p:cBhvr>
                                        <p:cTn id="51" dur="1250" fill="hold"/>
                                        <p:tgtEl>
                                          <p:spTgt spid="18"/>
                                        </p:tgtEl>
                                        <p:attrNameLst>
                                          <p:attrName>ppt_x</p:attrName>
                                          <p:attrName>ppt_y</p:attrName>
                                        </p:attrNameLst>
                                      </p:cBhvr>
                                      <p:rCtr x="-18403" y="648"/>
                                    </p:animMotion>
                                  </p:childTnLst>
                                </p:cTn>
                              </p:par>
                            </p:childTnLst>
                          </p:cTn>
                        </p:par>
                        <p:par>
                          <p:cTn id="52" fill="hold">
                            <p:stCondLst>
                              <p:cond delay="8500"/>
                            </p:stCondLst>
                            <p:childTnLst>
                              <p:par>
                                <p:cTn id="53" presetID="10"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par>
                          <p:cTn id="56" fill="hold">
                            <p:stCondLst>
                              <p:cond delay="9000"/>
                            </p:stCondLst>
                            <p:childTnLst>
                              <p:par>
                                <p:cTn id="57" presetID="10"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par>
                          <p:cTn id="60" fill="hold">
                            <p:stCondLst>
                              <p:cond delay="9500"/>
                            </p:stCondLst>
                            <p:childTnLst>
                              <p:par>
                                <p:cTn id="61" presetID="10"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par>
                          <p:cTn id="64" fill="hold">
                            <p:stCondLst>
                              <p:cond delay="10000"/>
                            </p:stCondLst>
                            <p:childTnLst>
                              <p:par>
                                <p:cTn id="65" presetID="10"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10500"/>
                            </p:stCondLst>
                            <p:childTnLst>
                              <p:par>
                                <p:cTn id="69" presetID="10" presetClass="exit" presetSubtype="0" fill="hold" grpId="1" nodeType="after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par>
                          <p:cTn id="78" fill="hold">
                            <p:stCondLst>
                              <p:cond delay="11000"/>
                            </p:stCondLst>
                            <p:childTnLst>
                              <p:par>
                                <p:cTn id="79" presetID="42" presetClass="path" presetSubtype="0" accel="50000" decel="50000" fill="hold" grpId="0" nodeType="afterEffect">
                                  <p:stCondLst>
                                    <p:cond delay="0"/>
                                  </p:stCondLst>
                                  <p:childTnLst>
                                    <p:animMotion origin="layout" path="M 1.94444E-6 -0.00116 L -0.36806 0.0081 " pathEditMode="relative" rAng="0" ptsTypes="AA">
                                      <p:cBhvr>
                                        <p:cTn id="80" dur="2000" fill="hold"/>
                                        <p:tgtEl>
                                          <p:spTgt spid="19"/>
                                        </p:tgtEl>
                                        <p:attrNameLst>
                                          <p:attrName>ppt_x</p:attrName>
                                          <p:attrName>ppt_y</p:attrName>
                                        </p:attrNameLst>
                                      </p:cBhvr>
                                      <p:rCtr x="-18403" y="463"/>
                                    </p:animMotion>
                                  </p:childTnLst>
                                </p:cTn>
                              </p:par>
                            </p:childTnLst>
                          </p:cTn>
                        </p:par>
                        <p:par>
                          <p:cTn id="81" fill="hold">
                            <p:stCondLst>
                              <p:cond delay="13000"/>
                            </p:stCondLst>
                            <p:childTnLst>
                              <p:par>
                                <p:cTn id="82" presetID="10" presetClass="entr" presetSubtype="0"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par>
                          <p:cTn id="85" fill="hold">
                            <p:stCondLst>
                              <p:cond delay="13500"/>
                            </p:stCondLst>
                            <p:childTnLst>
                              <p:par>
                                <p:cTn id="86" presetID="10" presetClass="entr" presetSubtype="0" fill="hold" grpId="0" nodeType="afterEffect">
                                  <p:stCondLst>
                                    <p:cond delay="0"/>
                                  </p:stCondLst>
                                  <p:childTnLst>
                                    <p:set>
                                      <p:cBhvr>
                                        <p:cTn id="87" dur="1" fill="hold">
                                          <p:stCondLst>
                                            <p:cond delay="0"/>
                                          </p:stCondLst>
                                        </p:cTn>
                                        <p:tgtEl>
                                          <p:spTgt spid="20">
                                            <p:txEl>
                                              <p:pRg st="0" end="0"/>
                                            </p:txEl>
                                          </p:spTgt>
                                        </p:tgtEl>
                                        <p:attrNameLst>
                                          <p:attrName>style.visibility</p:attrName>
                                        </p:attrNameLst>
                                      </p:cBhvr>
                                      <p:to>
                                        <p:strVal val="visible"/>
                                      </p:to>
                                    </p:set>
                                    <p:animEffect transition="in" filter="fade">
                                      <p:cBhvr>
                                        <p:cTn id="88" dur="500"/>
                                        <p:tgtEl>
                                          <p:spTgt spid="20">
                                            <p:txEl>
                                              <p:pRg st="0" end="0"/>
                                            </p:txEl>
                                          </p:spTgt>
                                        </p:tgtEl>
                                      </p:cBhvr>
                                    </p:animEffect>
                                  </p:childTnLst>
                                </p:cTn>
                              </p:par>
                            </p:childTnLst>
                          </p:cTn>
                        </p:par>
                        <p:par>
                          <p:cTn id="89" fill="hold">
                            <p:stCondLst>
                              <p:cond delay="14000"/>
                            </p:stCondLst>
                            <p:childTnLst>
                              <p:par>
                                <p:cTn id="90" presetID="10" presetClass="entr" presetSubtype="0" fill="hold" grpId="0" nodeType="afterEffect">
                                  <p:stCondLst>
                                    <p:cond delay="0"/>
                                  </p:stCondLst>
                                  <p:childTnLst>
                                    <p:set>
                                      <p:cBhvr>
                                        <p:cTn id="91" dur="1" fill="hold">
                                          <p:stCondLst>
                                            <p:cond delay="0"/>
                                          </p:stCondLst>
                                        </p:cTn>
                                        <p:tgtEl>
                                          <p:spTgt spid="20">
                                            <p:txEl>
                                              <p:pRg st="1" end="1"/>
                                            </p:txEl>
                                          </p:spTgt>
                                        </p:tgtEl>
                                        <p:attrNameLst>
                                          <p:attrName>style.visibility</p:attrName>
                                        </p:attrNameLst>
                                      </p:cBhvr>
                                      <p:to>
                                        <p:strVal val="visible"/>
                                      </p:to>
                                    </p:set>
                                    <p:animEffect transition="in" filter="fade">
                                      <p:cBhvr>
                                        <p:cTn id="92" dur="500"/>
                                        <p:tgtEl>
                                          <p:spTgt spid="20">
                                            <p:txEl>
                                              <p:pRg st="1" end="1"/>
                                            </p:txEl>
                                          </p:spTgt>
                                        </p:tgtEl>
                                      </p:cBhvr>
                                    </p:animEffect>
                                  </p:childTnLst>
                                </p:cTn>
                              </p:par>
                            </p:childTnLst>
                          </p:cTn>
                        </p:par>
                        <p:par>
                          <p:cTn id="93" fill="hold">
                            <p:stCondLst>
                              <p:cond delay="14500"/>
                            </p:stCondLst>
                            <p:childTnLst>
                              <p:par>
                                <p:cTn id="94" presetID="10" presetClass="entr" presetSubtype="0" fill="hold" grpId="0" nodeType="afterEffect">
                                  <p:stCondLst>
                                    <p:cond delay="0"/>
                                  </p:stCondLst>
                                  <p:childTnLst>
                                    <p:set>
                                      <p:cBhvr>
                                        <p:cTn id="95" dur="1" fill="hold">
                                          <p:stCondLst>
                                            <p:cond delay="0"/>
                                          </p:stCondLst>
                                        </p:cTn>
                                        <p:tgtEl>
                                          <p:spTgt spid="20">
                                            <p:txEl>
                                              <p:pRg st="2" end="2"/>
                                            </p:txEl>
                                          </p:spTgt>
                                        </p:tgtEl>
                                        <p:attrNameLst>
                                          <p:attrName>style.visibility</p:attrName>
                                        </p:attrNameLst>
                                      </p:cBhvr>
                                      <p:to>
                                        <p:strVal val="visible"/>
                                      </p:to>
                                    </p:set>
                                    <p:animEffect transition="in" filter="fade">
                                      <p:cBhvr>
                                        <p:cTn id="96" dur="500"/>
                                        <p:tgtEl>
                                          <p:spTgt spid="20">
                                            <p:txEl>
                                              <p:pRg st="2" end="2"/>
                                            </p:txEl>
                                          </p:spTgt>
                                        </p:tgtEl>
                                      </p:cBhvr>
                                    </p:animEffect>
                                  </p:childTnLst>
                                </p:cTn>
                              </p:par>
                            </p:childTnLst>
                          </p:cTn>
                        </p:par>
                        <p:par>
                          <p:cTn id="97" fill="hold">
                            <p:stCondLst>
                              <p:cond delay="15000"/>
                            </p:stCondLst>
                            <p:childTnLst>
                              <p:par>
                                <p:cTn id="98" presetID="10" presetClass="entr" presetSubtype="0" fill="hold" grpId="0" nodeType="afterEffect">
                                  <p:stCondLst>
                                    <p:cond delay="0"/>
                                  </p:stCondLst>
                                  <p:childTnLst>
                                    <p:set>
                                      <p:cBhvr>
                                        <p:cTn id="99" dur="1" fill="hold">
                                          <p:stCondLst>
                                            <p:cond delay="0"/>
                                          </p:stCondLst>
                                        </p:cTn>
                                        <p:tgtEl>
                                          <p:spTgt spid="20">
                                            <p:txEl>
                                              <p:pRg st="3" end="3"/>
                                            </p:txEl>
                                          </p:spTgt>
                                        </p:tgtEl>
                                        <p:attrNameLst>
                                          <p:attrName>style.visibility</p:attrName>
                                        </p:attrNameLst>
                                      </p:cBhvr>
                                      <p:to>
                                        <p:strVal val="visible"/>
                                      </p:to>
                                    </p:set>
                                    <p:animEffect transition="in" filter="fade">
                                      <p:cBhvr>
                                        <p:cTn id="100" dur="500"/>
                                        <p:tgtEl>
                                          <p:spTgt spid="20">
                                            <p:txEl>
                                              <p:pRg st="3" end="3"/>
                                            </p:txEl>
                                          </p:spTgt>
                                        </p:tgtEl>
                                      </p:cBhvr>
                                    </p:animEffect>
                                  </p:childTnLst>
                                </p:cTn>
                              </p:par>
                            </p:childTnLst>
                          </p:cTn>
                        </p:par>
                        <p:par>
                          <p:cTn id="101" fill="hold">
                            <p:stCondLst>
                              <p:cond delay="15500"/>
                            </p:stCondLst>
                            <p:childTnLst>
                              <p:par>
                                <p:cTn id="102" presetID="10" presetClass="entr" presetSubtype="0" fill="hold" grpId="0" nodeType="afterEffect">
                                  <p:stCondLst>
                                    <p:cond delay="0"/>
                                  </p:stCondLst>
                                  <p:childTnLst>
                                    <p:set>
                                      <p:cBhvr>
                                        <p:cTn id="103" dur="1" fill="hold">
                                          <p:stCondLst>
                                            <p:cond delay="0"/>
                                          </p:stCondLst>
                                        </p:cTn>
                                        <p:tgtEl>
                                          <p:spTgt spid="16">
                                            <p:txEl>
                                              <p:pRg st="0" end="0"/>
                                            </p:txEl>
                                          </p:spTgt>
                                        </p:tgtEl>
                                        <p:attrNameLst>
                                          <p:attrName>style.visibility</p:attrName>
                                        </p:attrNameLst>
                                      </p:cBhvr>
                                      <p:to>
                                        <p:strVal val="visible"/>
                                      </p:to>
                                    </p:set>
                                    <p:animEffect transition="in" filter="fade">
                                      <p:cBhvr>
                                        <p:cTn id="104" dur="500"/>
                                        <p:tgtEl>
                                          <p:spTgt spid="16">
                                            <p:txEl>
                                              <p:pRg st="0" end="0"/>
                                            </p:txEl>
                                          </p:spTgt>
                                        </p:tgtEl>
                                      </p:cBhvr>
                                    </p:animEffect>
                                  </p:childTnLst>
                                </p:cTn>
                              </p:par>
                            </p:childTnLst>
                          </p:cTn>
                        </p:par>
                        <p:par>
                          <p:cTn id="105" fill="hold">
                            <p:stCondLst>
                              <p:cond delay="16000"/>
                            </p:stCondLst>
                            <p:childTnLst>
                              <p:par>
                                <p:cTn id="106" presetID="10" presetClass="entr" presetSubtype="0" fill="hold" grpId="0" nodeType="afterEffect">
                                  <p:stCondLst>
                                    <p:cond delay="0"/>
                                  </p:stCondLst>
                                  <p:childTnLst>
                                    <p:set>
                                      <p:cBhvr>
                                        <p:cTn id="107" dur="1" fill="hold">
                                          <p:stCondLst>
                                            <p:cond delay="0"/>
                                          </p:stCondLst>
                                        </p:cTn>
                                        <p:tgtEl>
                                          <p:spTgt spid="16">
                                            <p:txEl>
                                              <p:pRg st="1" end="1"/>
                                            </p:txEl>
                                          </p:spTgt>
                                        </p:tgtEl>
                                        <p:attrNameLst>
                                          <p:attrName>style.visibility</p:attrName>
                                        </p:attrNameLst>
                                      </p:cBhvr>
                                      <p:to>
                                        <p:strVal val="visible"/>
                                      </p:to>
                                    </p:set>
                                    <p:animEffect transition="in" filter="fade">
                                      <p:cBhvr>
                                        <p:cTn id="108" dur="500"/>
                                        <p:tgtEl>
                                          <p:spTgt spid="16">
                                            <p:txEl>
                                              <p:pRg st="1" end="1"/>
                                            </p:txEl>
                                          </p:spTgt>
                                        </p:tgtEl>
                                      </p:cBhvr>
                                    </p:animEffect>
                                  </p:childTnLst>
                                </p:cTn>
                              </p:par>
                            </p:childTnLst>
                          </p:cTn>
                        </p:par>
                        <p:par>
                          <p:cTn id="109" fill="hold">
                            <p:stCondLst>
                              <p:cond delay="16500"/>
                            </p:stCondLst>
                            <p:childTnLst>
                              <p:par>
                                <p:cTn id="110" presetID="10" presetClass="entr" presetSubtype="0" fill="hold" grpId="0" nodeType="afterEffect">
                                  <p:stCondLst>
                                    <p:cond delay="0"/>
                                  </p:stCondLst>
                                  <p:childTnLst>
                                    <p:set>
                                      <p:cBhvr>
                                        <p:cTn id="111" dur="1" fill="hold">
                                          <p:stCondLst>
                                            <p:cond delay="0"/>
                                          </p:stCondLst>
                                        </p:cTn>
                                        <p:tgtEl>
                                          <p:spTgt spid="16">
                                            <p:txEl>
                                              <p:pRg st="2" end="2"/>
                                            </p:txEl>
                                          </p:spTgt>
                                        </p:tgtEl>
                                        <p:attrNameLst>
                                          <p:attrName>style.visibility</p:attrName>
                                        </p:attrNameLst>
                                      </p:cBhvr>
                                      <p:to>
                                        <p:strVal val="visible"/>
                                      </p:to>
                                    </p:set>
                                    <p:animEffect transition="in" filter="fade">
                                      <p:cBhvr>
                                        <p:cTn id="112" dur="500"/>
                                        <p:tgtEl>
                                          <p:spTgt spid="16">
                                            <p:txEl>
                                              <p:pRg st="2" end="2"/>
                                            </p:txEl>
                                          </p:spTgt>
                                        </p:tgtEl>
                                      </p:cBhvr>
                                    </p:animEffect>
                                  </p:childTnLst>
                                </p:cTn>
                              </p:par>
                            </p:childTnLst>
                          </p:cTn>
                        </p:par>
                        <p:par>
                          <p:cTn id="113" fill="hold">
                            <p:stCondLst>
                              <p:cond delay="17000"/>
                            </p:stCondLst>
                            <p:childTnLst>
                              <p:par>
                                <p:cTn id="114" presetID="10" presetClass="entr" presetSubtype="0" fill="hold" grpId="0" nodeType="afterEffect">
                                  <p:stCondLst>
                                    <p:cond delay="0"/>
                                  </p:stCondLst>
                                  <p:childTnLst>
                                    <p:set>
                                      <p:cBhvr>
                                        <p:cTn id="115" dur="1" fill="hold">
                                          <p:stCondLst>
                                            <p:cond delay="0"/>
                                          </p:stCondLst>
                                        </p:cTn>
                                        <p:tgtEl>
                                          <p:spTgt spid="16">
                                            <p:txEl>
                                              <p:pRg st="3" end="3"/>
                                            </p:txEl>
                                          </p:spTgt>
                                        </p:tgtEl>
                                        <p:attrNameLst>
                                          <p:attrName>style.visibility</p:attrName>
                                        </p:attrNameLst>
                                      </p:cBhvr>
                                      <p:to>
                                        <p:strVal val="visible"/>
                                      </p:to>
                                    </p:set>
                                    <p:animEffect transition="in" filter="fade">
                                      <p:cBhvr>
                                        <p:cTn id="116"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P spid="7" grpId="0"/>
      <p:bldP spid="9" grpId="0"/>
      <p:bldP spid="9" grpId="1"/>
      <p:bldP spid="12" grpId="0"/>
      <p:bldP spid="12" grpId="1"/>
      <p:bldP spid="16" grpId="0" build="p"/>
      <p:bldP spid="17" grpId="0"/>
      <p:bldP spid="20" grpId="0" build="p"/>
      <p:bldP spid="8" grpId="0" animBg="1"/>
      <p:bldP spid="8" grpId="1" animBg="1"/>
      <p:bldP spid="19" grpId="0" animBg="1"/>
      <p:bldP spid="18" grpId="0" animBg="1"/>
      <p:bldP spid="11" grpId="0" animBg="1"/>
      <p:bldP spid="11" grpId="1" animBg="1"/>
      <p:bldP spid="10" grpId="0" animBg="1"/>
      <p:bldP spid="10"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211" y="0"/>
            <a:ext cx="915042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5"/>
          </p:cNvPr>
          <p:cNvSpPr/>
          <p:nvPr/>
        </p:nvSpPr>
        <p:spPr>
          <a:xfrm>
            <a:off x="6588224" y="3284984"/>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hlinkClick r:id="rId6"/>
          </p:cNvPr>
          <p:cNvSpPr/>
          <p:nvPr/>
        </p:nvSpPr>
        <p:spPr>
          <a:xfrm>
            <a:off x="3635896" y="4221088"/>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8197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p:nvPr/>
        </p:nvSpPr>
        <p:spPr>
          <a:xfrm>
            <a:off x="0" y="488388"/>
            <a:ext cx="2466509" cy="338554"/>
          </a:xfrm>
          <a:prstGeom prst="rect">
            <a:avLst/>
          </a:prstGeom>
          <a:noFill/>
        </p:spPr>
        <p:txBody>
          <a:bodyPr wrap="none" rtlCol="0">
            <a:spAutoFit/>
          </a:bodyPr>
          <a:lstStyle/>
          <a:p>
            <a:r>
              <a:rPr lang="en-US" sz="1600" dirty="0" smtClean="0">
                <a:solidFill>
                  <a:schemeClr val="bg1"/>
                </a:solidFill>
                <a:latin typeface="+mj-lt"/>
              </a:rPr>
              <a:t>ADDITIONAL PRECAUTIONS</a:t>
            </a:r>
            <a:endParaRPr lang="en-US" sz="1600" dirty="0">
              <a:solidFill>
                <a:schemeClr val="bg1"/>
              </a:solidFill>
              <a:latin typeface="+mj-lt"/>
            </a:endParaRPr>
          </a:p>
        </p:txBody>
      </p:sp>
      <p:sp>
        <p:nvSpPr>
          <p:cNvPr id="8" name="Rectangle 7"/>
          <p:cNvSpPr>
            <a:spLocks noGrp="1" noSelect="1" noRot="1" noMove="1" noResize="1" noEditPoints="1" noAdjustHandles="1" noChangeArrowheads="1" noChangeShapeType="1" noTextEdit="1"/>
          </p:cNvSpPr>
          <p:nvPr>
            <p:custDataLst>
              <p:tags r:id="rId3"/>
            </p:custDataLst>
          </p:nvPr>
        </p:nvSpPr>
        <p:spPr>
          <a:xfrm>
            <a:off x="1588" y="1556792"/>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4" name="TextBox 3"/>
          <p:cNvSpPr txBox="1"/>
          <p:nvPr/>
        </p:nvSpPr>
        <p:spPr>
          <a:xfrm>
            <a:off x="1872208" y="2402304"/>
            <a:ext cx="5472608" cy="1477328"/>
          </a:xfrm>
          <a:prstGeom prst="rect">
            <a:avLst/>
          </a:prstGeom>
          <a:noFill/>
        </p:spPr>
        <p:txBody>
          <a:bodyPr wrap="square" rtlCol="0">
            <a:spAutoFit/>
          </a:bodyPr>
          <a:lstStyle/>
          <a:p>
            <a:pPr marL="285750" indent="-285750">
              <a:buFont typeface="Arial" panose="020B0604020202020204" pitchFamily="34" charset="0"/>
              <a:buChar char="•"/>
            </a:pPr>
            <a:r>
              <a:rPr lang="en-CA" dirty="0"/>
              <a:t>are used in addition to Routine </a:t>
            </a:r>
            <a:r>
              <a:rPr lang="en-CA" dirty="0" smtClean="0"/>
              <a:t>Practices</a:t>
            </a:r>
          </a:p>
          <a:p>
            <a:pPr marL="285750" indent="-285750">
              <a:buFont typeface="Arial" panose="020B0604020202020204" pitchFamily="34" charset="0"/>
              <a:buChar char="•"/>
            </a:pPr>
            <a:r>
              <a:rPr lang="en-CA" dirty="0" smtClean="0"/>
              <a:t>are </a:t>
            </a:r>
            <a:r>
              <a:rPr lang="en-CA" dirty="0"/>
              <a:t>based on the mode of </a:t>
            </a:r>
            <a:r>
              <a:rPr lang="en-CA" dirty="0" smtClean="0"/>
              <a:t>transmission</a:t>
            </a:r>
          </a:p>
          <a:p>
            <a:pPr marL="285750" indent="-285750">
              <a:buFont typeface="Arial" panose="020B0604020202020204" pitchFamily="34" charset="0"/>
              <a:buChar char="•"/>
            </a:pPr>
            <a:r>
              <a:rPr lang="en-CA" dirty="0"/>
              <a:t>include Contact Precautions, Droplet Precautions and Airborne </a:t>
            </a:r>
            <a:r>
              <a:rPr lang="en-CA" dirty="0" smtClean="0"/>
              <a:t>Precautions</a:t>
            </a:r>
          </a:p>
          <a:p>
            <a:pPr marL="285750" indent="-285750">
              <a:buFont typeface="Arial" panose="020B0604020202020204" pitchFamily="34" charset="0"/>
              <a:buChar char="•"/>
            </a:pPr>
            <a:r>
              <a:rPr lang="en-CA" dirty="0"/>
              <a:t>may be combined depending on the infectious </a:t>
            </a:r>
            <a:r>
              <a:rPr lang="en-CA" dirty="0" smtClean="0"/>
              <a:t>agents</a:t>
            </a:r>
            <a:endParaRPr lang="en-CA" dirty="0"/>
          </a:p>
        </p:txBody>
      </p:sp>
    </p:spTree>
    <p:extLst>
      <p:ext uri="{BB962C8B-B14F-4D97-AF65-F5344CB8AC3E}">
        <p14:creationId xmlns:p14="http://schemas.microsoft.com/office/powerpoint/2010/main" val="28199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anim calcmode="lin" valueType="num">
                                      <p:cBhvr>
                                        <p:cTn id="2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2000"/>
                                        <p:tgtEl>
                                          <p:spTgt spid="4">
                                            <p:txEl>
                                              <p:pRg st="1" end="1"/>
                                            </p:txEl>
                                          </p:spTgt>
                                        </p:tgtEl>
                                      </p:cBhvr>
                                    </p:animEffect>
                                    <p:anim calcmode="lin" valueType="num">
                                      <p:cBhvr>
                                        <p:cTn id="29"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2000"/>
                                        <p:tgtEl>
                                          <p:spTgt spid="4">
                                            <p:txEl>
                                              <p:pRg st="2" end="2"/>
                                            </p:txEl>
                                          </p:spTgt>
                                        </p:tgtEl>
                                      </p:cBhvr>
                                    </p:animEffect>
                                    <p:anim calcmode="lin" valueType="num">
                                      <p:cBhvr>
                                        <p:cTn id="35"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2000"/>
                                        <p:tgtEl>
                                          <p:spTgt spid="4">
                                            <p:txEl>
                                              <p:pRg st="3" end="3"/>
                                            </p:txEl>
                                          </p:spTgt>
                                        </p:tgtEl>
                                      </p:cBhvr>
                                    </p:animEffect>
                                    <p:anim calcmode="lin" valueType="num">
                                      <p:cBhvr>
                                        <p:cTn id="41"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2286000" y="2420888"/>
            <a:ext cx="4572000" cy="646331"/>
          </a:xfrm>
          <a:prstGeom prst="rect">
            <a:avLst/>
          </a:prstGeom>
        </p:spPr>
        <p:txBody>
          <a:bodyPr>
            <a:spAutoFit/>
          </a:bodyPr>
          <a:lstStyle/>
          <a:p>
            <a:r>
              <a:rPr lang="en-CA" dirty="0" smtClean="0"/>
              <a:t>How </a:t>
            </a:r>
            <a:r>
              <a:rPr lang="en-CA" dirty="0"/>
              <a:t>do Additional Precautions relate to Routine Practices?  </a:t>
            </a:r>
          </a:p>
        </p:txBody>
      </p:sp>
      <p:pic>
        <p:nvPicPr>
          <p:cNvPr id="1026" name="Picture 2" descr="E:\Mary's Desktop Files\CORE\Component 1 - OHS\icons\brain_icon_v3-04.png"/>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67544" y="1124744"/>
            <a:ext cx="2232248" cy="2197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Grp="1" noSelect="1" noRot="1" noMove="1" noResize="1" noEditPoints="1" noAdjustHandles="1"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7" name="HtBox 4"/>
          <p:cNvSpPr txBox="1">
            <a:spLocks noGrp="1" noSelect="1" noRot="1" noMove="1" noResize="1" noEditPoints="1" noAdjustHandles="1" noChangeArrowheads="1" noChangeShapeType="1" noTextEdit="1"/>
          </p:cNvSpPr>
          <p:nvPr>
            <p:custDataLst>
              <p:tags r:id="rId4"/>
            </p:custDataLst>
          </p:nvPr>
        </p:nvSpPr>
        <p:spPr>
          <a:xfrm>
            <a:off x="0" y="488388"/>
            <a:ext cx="1604093" cy="338554"/>
          </a:xfrm>
          <a:prstGeom prst="rect">
            <a:avLst/>
          </a:prstGeom>
          <a:noFill/>
        </p:spPr>
        <p:txBody>
          <a:bodyPr wrap="none" rtlCol="0">
            <a:spAutoFit/>
          </a:bodyPr>
          <a:lstStyle/>
          <a:p>
            <a:r>
              <a:rPr lang="en-US" sz="1600" dirty="0" smtClean="0">
                <a:solidFill>
                  <a:schemeClr val="bg1"/>
                </a:solidFill>
                <a:latin typeface="+mj-lt"/>
              </a:rPr>
              <a:t>STOP AND THINK</a:t>
            </a:r>
            <a:endParaRPr lang="en-US" sz="1600" dirty="0">
              <a:solidFill>
                <a:schemeClr val="bg1"/>
              </a:solidFill>
              <a:latin typeface="+mj-lt"/>
            </a:endParaRPr>
          </a:p>
        </p:txBody>
      </p:sp>
    </p:spTree>
    <p:extLst>
      <p:ext uri="{BB962C8B-B14F-4D97-AF65-F5344CB8AC3E}">
        <p14:creationId xmlns:p14="http://schemas.microsoft.com/office/powerpoint/2010/main" val="237051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anim calcmode="lin" valueType="num">
                                      <p:cBhvr>
                                        <p:cTn id="13"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p:cNvGrpSpPr>
            <a:grpSpLocks noGrp="1" noSelect="1" noRot="1" noMove="1" noResize="1"/>
          </p:cNvGrpSpPr>
          <p:nvPr>
            <p:custDataLst>
              <p:tags r:id="rId1"/>
            </p:custDataLst>
          </p:nvPr>
        </p:nvGrpSpPr>
        <p:grpSpPr>
          <a:xfrm>
            <a:off x="0" y="304801"/>
            <a:ext cx="4500000" cy="713669"/>
            <a:chOff x="0" y="304801"/>
            <a:chExt cx="4500000" cy="713669"/>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p:nvPr/>
          </p:nvSpPr>
          <p:spPr>
            <a:xfrm>
              <a:off x="0" y="488388"/>
              <a:ext cx="4122219" cy="338554"/>
            </a:xfrm>
            <a:prstGeom prst="rect">
              <a:avLst/>
            </a:prstGeom>
            <a:noFill/>
          </p:spPr>
          <p:txBody>
            <a:bodyPr wrap="none" rtlCol="0">
              <a:spAutoFit/>
            </a:bodyPr>
            <a:lstStyle/>
            <a:p>
              <a:r>
                <a:rPr lang="en-US" sz="1600" dirty="0">
                  <a:solidFill>
                    <a:schemeClr val="bg1"/>
                  </a:solidFill>
                  <a:latin typeface="+mj-lt"/>
                </a:rPr>
                <a:t>COMBINATIONS OF ADDITIONAL PRECAUTIONS</a:t>
              </a:r>
            </a:p>
          </p:txBody>
        </p:sp>
      </p:grpSp>
      <p:sp>
        <p:nvSpPr>
          <p:cNvPr id="8" name="TextBox 7"/>
          <p:cNvSpPr txBox="1">
            <a:spLocks noGrp="1" noSelect="1" noRot="1" noMove="1" noResize="1" noEditPoints="1" noAdjustHandles="1" noChangeArrowheads="1" noChangeShapeType="1" noTextEdit="1"/>
          </p:cNvSpPr>
          <p:nvPr>
            <p:custDataLst>
              <p:tags r:id="rId2"/>
            </p:custDataLst>
          </p:nvPr>
        </p:nvSpPr>
        <p:spPr>
          <a:xfrm>
            <a:off x="1236933" y="3068960"/>
            <a:ext cx="6120681" cy="646331"/>
          </a:xfrm>
          <a:prstGeom prst="rect">
            <a:avLst/>
          </a:prstGeom>
          <a:noFill/>
        </p:spPr>
        <p:txBody>
          <a:bodyPr wrap="square" rtlCol="0">
            <a:spAutoFit/>
          </a:bodyPr>
          <a:lstStyle/>
          <a:p>
            <a:r>
              <a:rPr lang="en-CA" dirty="0" smtClean="0">
                <a:solidFill>
                  <a:schemeClr val="bg1"/>
                </a:solidFill>
              </a:rPr>
              <a:t>When more </a:t>
            </a:r>
            <a:r>
              <a:rPr lang="en-CA" dirty="0">
                <a:solidFill>
                  <a:schemeClr val="bg1"/>
                </a:solidFill>
              </a:rPr>
              <a:t>than one mode of transmission of an infectious agent exists, use a combination of Additional Precautions</a:t>
            </a:r>
          </a:p>
        </p:txBody>
      </p:sp>
      <p:sp>
        <p:nvSpPr>
          <p:cNvPr id="9" name="TextBox 8"/>
          <p:cNvSpPr txBox="1">
            <a:spLocks noGrp="1" noSelect="1" noRot="1" noMove="1" noResize="1" noEditPoints="1" noAdjustHandles="1" noChangeArrowheads="1" noChangeShapeType="1" noTextEdit="1"/>
          </p:cNvSpPr>
          <p:nvPr>
            <p:custDataLst>
              <p:tags r:id="rId3"/>
            </p:custDataLst>
          </p:nvPr>
        </p:nvSpPr>
        <p:spPr>
          <a:xfrm>
            <a:off x="1763688" y="4077072"/>
            <a:ext cx="4914541" cy="369332"/>
          </a:xfrm>
          <a:prstGeom prst="rect">
            <a:avLst/>
          </a:prstGeom>
          <a:noFill/>
          <a:ln w="12700" cmpd="thinThick">
            <a:solidFill>
              <a:schemeClr val="bg1"/>
            </a:solidFill>
          </a:ln>
        </p:spPr>
        <p:txBody>
          <a:bodyPr wrap="square" rtlCol="0">
            <a:spAutoFit/>
          </a:bodyPr>
          <a:lstStyle/>
          <a:p>
            <a:pPr algn="ctr"/>
            <a:r>
              <a:rPr lang="en-CA" dirty="0">
                <a:solidFill>
                  <a:schemeClr val="bg1"/>
                </a:solidFill>
              </a:rPr>
              <a:t>Most respiratory infections </a:t>
            </a:r>
            <a:r>
              <a:rPr lang="en-CA" dirty="0" smtClean="0">
                <a:solidFill>
                  <a:schemeClr val="bg1"/>
                </a:solidFill>
                <a:sym typeface="Symbol"/>
              </a:rPr>
              <a:t></a:t>
            </a:r>
            <a:r>
              <a:rPr lang="en-CA" dirty="0" smtClean="0">
                <a:solidFill>
                  <a:schemeClr val="bg1"/>
                </a:solidFill>
              </a:rPr>
              <a:t>droplet </a:t>
            </a:r>
            <a:r>
              <a:rPr lang="en-CA" dirty="0">
                <a:solidFill>
                  <a:schemeClr val="bg1"/>
                </a:solidFill>
              </a:rPr>
              <a:t>+ contact</a:t>
            </a:r>
          </a:p>
        </p:txBody>
      </p:sp>
      <p:grpSp>
        <p:nvGrpSpPr>
          <p:cNvPr id="14" name="Group 13"/>
          <p:cNvGrpSpPr>
            <a:grpSpLocks noGrp="1" noSelect="1" noRot="1" noMove="1" noResize="1"/>
          </p:cNvGrpSpPr>
          <p:nvPr>
            <p:custDataLst>
              <p:tags r:id="rId4"/>
            </p:custDataLst>
          </p:nvPr>
        </p:nvGrpSpPr>
        <p:grpSpPr>
          <a:xfrm>
            <a:off x="1259632" y="1372542"/>
            <a:ext cx="2709685" cy="648072"/>
            <a:chOff x="1259632" y="1372542"/>
            <a:chExt cx="2709685" cy="648072"/>
          </a:xfrm>
        </p:grpSpPr>
        <p:sp>
          <p:nvSpPr>
            <p:cNvPr id="10" name="Rectangular Callout 9"/>
            <p:cNvSpPr/>
            <p:nvPr/>
          </p:nvSpPr>
          <p:spPr>
            <a:xfrm>
              <a:off x="1259632" y="1372542"/>
              <a:ext cx="2709685" cy="648072"/>
            </a:xfrm>
            <a:prstGeom prst="wedgeRectCallout">
              <a:avLst>
                <a:gd name="adj1" fmla="val -63474"/>
                <a:gd name="adj2" fmla="val -100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449037" y="1527301"/>
              <a:ext cx="2376264" cy="338554"/>
            </a:xfrm>
            <a:prstGeom prst="rect">
              <a:avLst/>
            </a:prstGeom>
            <a:noFill/>
          </p:spPr>
          <p:txBody>
            <a:bodyPr wrap="square" rtlCol="0">
              <a:spAutoFit/>
            </a:bodyPr>
            <a:lstStyle/>
            <a:p>
              <a:r>
                <a:rPr lang="en-CA" sz="1600" dirty="0"/>
                <a:t>How is influenza spread?</a:t>
              </a:r>
            </a:p>
          </p:txBody>
        </p:sp>
      </p:grpSp>
      <p:grpSp>
        <p:nvGrpSpPr>
          <p:cNvPr id="15" name="Group 14"/>
          <p:cNvGrpSpPr>
            <a:grpSpLocks noGrp="1" noSelect="1" noRot="1" noMove="1" noResize="1"/>
          </p:cNvGrpSpPr>
          <p:nvPr>
            <p:custDataLst>
              <p:tags r:id="rId5"/>
            </p:custDataLst>
          </p:nvPr>
        </p:nvGrpSpPr>
        <p:grpSpPr>
          <a:xfrm>
            <a:off x="4182740" y="1165100"/>
            <a:ext cx="3096344" cy="1215588"/>
            <a:chOff x="4182740" y="153764"/>
            <a:chExt cx="3096344" cy="1215588"/>
          </a:xfrm>
        </p:grpSpPr>
        <p:sp>
          <p:nvSpPr>
            <p:cNvPr id="11" name="Rectangular Callout 10"/>
            <p:cNvSpPr/>
            <p:nvPr/>
          </p:nvSpPr>
          <p:spPr>
            <a:xfrm>
              <a:off x="4182740" y="153764"/>
              <a:ext cx="3096344" cy="1215588"/>
            </a:xfrm>
            <a:prstGeom prst="wedgeRectCallout">
              <a:avLst>
                <a:gd name="adj1" fmla="val 64414"/>
                <a:gd name="adj2" fmla="val -14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4254748" y="222949"/>
              <a:ext cx="2952328" cy="1077218"/>
            </a:xfrm>
            <a:prstGeom prst="rect">
              <a:avLst/>
            </a:prstGeom>
            <a:noFill/>
          </p:spPr>
          <p:txBody>
            <a:bodyPr wrap="square" rtlCol="0">
              <a:spAutoFit/>
            </a:bodyPr>
            <a:lstStyle/>
            <a:p>
              <a:r>
                <a:rPr lang="en-CA" sz="1600" dirty="0"/>
                <a:t>Which category/categories of Additional Precautions would help to prevent and control the spread of influenza?</a:t>
              </a:r>
            </a:p>
          </p:txBody>
        </p:sp>
      </p:grpSp>
      <p:grpSp>
        <p:nvGrpSpPr>
          <p:cNvPr id="16" name="Group 15"/>
          <p:cNvGrpSpPr>
            <a:grpSpLocks noGrp="1" noSelect="1" noRot="1" noMove="1" noResize="1"/>
          </p:cNvGrpSpPr>
          <p:nvPr>
            <p:custDataLst>
              <p:tags r:id="rId6"/>
            </p:custDataLst>
          </p:nvPr>
        </p:nvGrpSpPr>
        <p:grpSpPr>
          <a:xfrm>
            <a:off x="1259631" y="2341274"/>
            <a:ext cx="2853702" cy="648072"/>
            <a:chOff x="1259631" y="2448760"/>
            <a:chExt cx="2853702" cy="648072"/>
          </a:xfrm>
        </p:grpSpPr>
        <p:sp>
          <p:nvSpPr>
            <p:cNvPr id="12" name="Rectangular Callout 11"/>
            <p:cNvSpPr/>
            <p:nvPr/>
          </p:nvSpPr>
          <p:spPr>
            <a:xfrm>
              <a:off x="1259631" y="2448760"/>
              <a:ext cx="2709685" cy="648072"/>
            </a:xfrm>
            <a:prstGeom prst="wedgeRectCallout">
              <a:avLst>
                <a:gd name="adj1" fmla="val -63474"/>
                <a:gd name="adj2" fmla="val -100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1449037" y="2589814"/>
              <a:ext cx="2664296" cy="338554"/>
            </a:xfrm>
            <a:prstGeom prst="rect">
              <a:avLst/>
            </a:prstGeom>
            <a:noFill/>
          </p:spPr>
          <p:txBody>
            <a:bodyPr wrap="square" rtlCol="0">
              <a:spAutoFit/>
            </a:bodyPr>
            <a:lstStyle/>
            <a:p>
              <a:r>
                <a:rPr lang="en-CA" sz="1600" dirty="0"/>
                <a:t>How is croup transmitted?</a:t>
              </a:r>
            </a:p>
          </p:txBody>
        </p:sp>
      </p:grpSp>
      <p:grpSp>
        <p:nvGrpSpPr>
          <p:cNvPr id="17" name="Group 16"/>
          <p:cNvGrpSpPr>
            <a:grpSpLocks noGrp="1" noSelect="1" noRot="1" noMove="1" noResize="1"/>
          </p:cNvGrpSpPr>
          <p:nvPr>
            <p:custDataLst>
              <p:tags r:id="rId7"/>
            </p:custDataLst>
          </p:nvPr>
        </p:nvGrpSpPr>
        <p:grpSpPr>
          <a:xfrm>
            <a:off x="4182740" y="1958596"/>
            <a:ext cx="3096344" cy="1215588"/>
            <a:chOff x="7668344" y="4282552"/>
            <a:chExt cx="3096344" cy="1215588"/>
          </a:xfrm>
        </p:grpSpPr>
        <p:sp>
          <p:nvSpPr>
            <p:cNvPr id="13" name="Rectangular Callout 12"/>
            <p:cNvSpPr/>
            <p:nvPr/>
          </p:nvSpPr>
          <p:spPr>
            <a:xfrm>
              <a:off x="7668344" y="4282552"/>
              <a:ext cx="3096344" cy="1215588"/>
            </a:xfrm>
            <a:prstGeom prst="wedgeRectCallout">
              <a:avLst>
                <a:gd name="adj1" fmla="val 64414"/>
                <a:gd name="adj2" fmla="val -14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7819013" y="4341069"/>
              <a:ext cx="2795005" cy="1077218"/>
            </a:xfrm>
            <a:prstGeom prst="rect">
              <a:avLst/>
            </a:prstGeom>
            <a:noFill/>
          </p:spPr>
          <p:txBody>
            <a:bodyPr wrap="square" rtlCol="0">
              <a:spAutoFit/>
            </a:bodyPr>
            <a:lstStyle/>
            <a:p>
              <a:r>
                <a:rPr lang="en-CA" sz="1600" dirty="0" smtClean="0"/>
                <a:t>Which </a:t>
              </a:r>
              <a:r>
                <a:rPr lang="en-CA" sz="1600" dirty="0"/>
                <a:t>category/categories of Additional Precautions would help to prevent and control the transmission of croup?</a:t>
              </a:r>
            </a:p>
          </p:txBody>
        </p:sp>
      </p:grpSp>
    </p:spTree>
    <p:extLst>
      <p:ext uri="{BB962C8B-B14F-4D97-AF65-F5344CB8AC3E}">
        <p14:creationId xmlns:p14="http://schemas.microsoft.com/office/powerpoint/2010/main" val="50211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3000"/>
                                        <p:tgtEl>
                                          <p:spTgt spid="15"/>
                                        </p:tgtEl>
                                      </p:cBhvr>
                                    </p:animEffect>
                                  </p:childTnLst>
                                </p:cTn>
                              </p:par>
                            </p:childTnLst>
                          </p:cTn>
                        </p:par>
                        <p:par>
                          <p:cTn id="17" fill="hold">
                            <p:stCondLst>
                              <p:cond delay="4000"/>
                            </p:stCondLst>
                            <p:childTnLst>
                              <p:par>
                                <p:cTn id="18" presetID="1" presetClass="exit" presetSubtype="0" fill="hold" nodeType="afterEffect">
                                  <p:stCondLst>
                                    <p:cond delay="150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xit" presetSubtype="0" fill="hold" nodeType="withEffect">
                                  <p:stCondLst>
                                    <p:cond delay="1500"/>
                                  </p:stCondLst>
                                  <p:childTnLst>
                                    <p:set>
                                      <p:cBhvr>
                                        <p:cTn id="21" dur="1" fill="hold">
                                          <p:stCondLst>
                                            <p:cond delay="0"/>
                                          </p:stCondLst>
                                        </p:cTn>
                                        <p:tgtEl>
                                          <p:spTgt spid="15"/>
                                        </p:tgtEl>
                                        <p:attrNameLst>
                                          <p:attrName>style.visibility</p:attrName>
                                        </p:attrNameLst>
                                      </p:cBhvr>
                                      <p:to>
                                        <p:strVal val="hidden"/>
                                      </p:to>
                                    </p:set>
                                  </p:childTnLst>
                                </p:cTn>
                              </p:par>
                            </p:childTnLst>
                          </p:cTn>
                        </p:par>
                        <p:par>
                          <p:cTn id="22" fill="hold">
                            <p:stCondLst>
                              <p:cond delay="5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3000"/>
                                        <p:tgtEl>
                                          <p:spTgt spid="17"/>
                                        </p:tgtEl>
                                      </p:cBhvr>
                                    </p:animEffect>
                                  </p:childTnLst>
                                </p:cTn>
                              </p:par>
                            </p:childTnLst>
                          </p:cTn>
                        </p:par>
                        <p:par>
                          <p:cTn id="29" fill="hold">
                            <p:stCondLst>
                              <p:cond delay="8500"/>
                            </p:stCondLst>
                            <p:childTnLst>
                              <p:par>
                                <p:cTn id="30" presetID="1" presetClass="exit" presetSubtype="0" fill="hold" nodeType="afterEffect">
                                  <p:stCondLst>
                                    <p:cond delay="15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150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10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anim calcmode="lin" valueType="num">
                                      <p:cBhvr>
                                        <p:cTn id="38" dur="2000" fill="hold"/>
                                        <p:tgtEl>
                                          <p:spTgt spid="8"/>
                                        </p:tgtEl>
                                        <p:attrNameLst>
                                          <p:attrName>ppt_x</p:attrName>
                                        </p:attrNameLst>
                                      </p:cBhvr>
                                      <p:tavLst>
                                        <p:tav tm="0">
                                          <p:val>
                                            <p:strVal val="#ppt_x"/>
                                          </p:val>
                                        </p:tav>
                                        <p:tav tm="100000">
                                          <p:val>
                                            <p:strVal val="#ppt_x"/>
                                          </p:val>
                                        </p:tav>
                                      </p:tavLst>
                                    </p:anim>
                                    <p:anim calcmode="lin" valueType="num">
                                      <p:cBhvr>
                                        <p:cTn id="39" dur="2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2" presetClass="entr" presetSubtype="0" fill="hold" grpId="0" nodeType="afterEffect">
                                  <p:stCondLst>
                                    <p:cond delay="10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anim calcmode="lin" valueType="num">
                                      <p:cBhvr>
                                        <p:cTn id="44" dur="2000" fill="hold"/>
                                        <p:tgtEl>
                                          <p:spTgt spid="9"/>
                                        </p:tgtEl>
                                        <p:attrNameLst>
                                          <p:attrName>ppt_x</p:attrName>
                                        </p:attrNameLst>
                                      </p:cBhvr>
                                      <p:tavLst>
                                        <p:tav tm="0">
                                          <p:val>
                                            <p:strVal val="#ppt_x"/>
                                          </p:val>
                                        </p:tav>
                                        <p:tav tm="100000">
                                          <p:val>
                                            <p:strVal val="#ppt_x"/>
                                          </p:val>
                                        </p:tav>
                                      </p:tavLst>
                                    </p:anim>
                                    <p:anim calcmode="lin" valueType="num">
                                      <p:cBhvr>
                                        <p:cTn id="45"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5" name="Picture 4"/>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6" name="HtBox 4"/>
          <p:cNvSpPr txBox="1">
            <a:spLocks noGrp="1" noSelect="1" noRot="1" noMove="1" noResize="1" noEditPoints="1" noAdjustHandles="1" noChangeArrowheads="1" noChangeShapeType="1" noTextEdit="1"/>
          </p:cNvSpPr>
          <p:nvPr>
            <p:custDataLst>
              <p:tags r:id="rId3"/>
            </p:custDataLst>
          </p:nvPr>
        </p:nvSpPr>
        <p:spPr>
          <a:xfrm>
            <a:off x="0" y="488388"/>
            <a:ext cx="3415487" cy="338554"/>
          </a:xfrm>
          <a:prstGeom prst="rect">
            <a:avLst/>
          </a:prstGeom>
          <a:noFill/>
        </p:spPr>
        <p:txBody>
          <a:bodyPr wrap="none" rtlCol="0">
            <a:spAutoFit/>
          </a:bodyPr>
          <a:lstStyle/>
          <a:p>
            <a:r>
              <a:rPr lang="en-US" sz="1600" dirty="0">
                <a:solidFill>
                  <a:schemeClr val="bg1"/>
                </a:solidFill>
                <a:latin typeface="+mj-lt"/>
              </a:rPr>
              <a:t>INITIATING ADDITIONAL PRECAUTIONS</a:t>
            </a:r>
          </a:p>
        </p:txBody>
      </p:sp>
      <p:sp>
        <p:nvSpPr>
          <p:cNvPr id="8" name="Rectangle 7"/>
          <p:cNvSpPr>
            <a:spLocks noGrp="1" noSelect="1" noRot="1" noMove="1" noResize="1" noEditPoints="1" noAdjustHandles="1" noChangeArrowheads="1" noChangeShapeType="1" noTextEdit="1"/>
          </p:cNvSpPr>
          <p:nvPr>
            <p:custDataLst>
              <p:tags r:id="rId4"/>
            </p:custDataLst>
          </p:nvPr>
        </p:nvSpPr>
        <p:spPr>
          <a:xfrm>
            <a:off x="1588" y="1556792"/>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5"/>
            </p:custDataLst>
          </p:nvPr>
        </p:nvSpPr>
        <p:spPr>
          <a:xfrm>
            <a:off x="2411760" y="2263805"/>
            <a:ext cx="4572000" cy="1754326"/>
          </a:xfrm>
          <a:prstGeom prst="rect">
            <a:avLst/>
          </a:prstGeom>
        </p:spPr>
        <p:txBody>
          <a:bodyPr>
            <a:spAutoFit/>
          </a:bodyPr>
          <a:lstStyle/>
          <a:p>
            <a:r>
              <a:rPr lang="en-CA" dirty="0"/>
              <a:t>Additional Precautions need to be initiated:</a:t>
            </a:r>
          </a:p>
          <a:p>
            <a:endParaRPr lang="en-CA" dirty="0"/>
          </a:p>
          <a:p>
            <a:pPr marL="285750" indent="-285750">
              <a:buFont typeface="Arial" panose="020B0604020202020204" pitchFamily="34" charset="0"/>
              <a:buChar char="•"/>
            </a:pPr>
            <a:r>
              <a:rPr lang="en-CA" dirty="0"/>
              <a:t>as soon as symptoms appear, not only when an infectious disease is diagnosed</a:t>
            </a:r>
          </a:p>
          <a:p>
            <a:pPr marL="285750" indent="-285750">
              <a:buFont typeface="Arial" panose="020B0604020202020204" pitchFamily="34" charset="0"/>
              <a:buChar char="•"/>
            </a:pPr>
            <a:r>
              <a:rPr lang="en-CA" dirty="0"/>
              <a:t>by any regulated health care professional</a:t>
            </a:r>
          </a:p>
          <a:p>
            <a:pPr marL="285750" indent="-285750">
              <a:buFont typeface="Arial" panose="020B0604020202020204" pitchFamily="34" charset="0"/>
              <a:buChar char="•"/>
            </a:pPr>
            <a:r>
              <a:rPr lang="en-CA" dirty="0"/>
              <a:t>based on your health care setting’s policies </a:t>
            </a:r>
          </a:p>
        </p:txBody>
      </p:sp>
    </p:spTree>
    <p:extLst>
      <p:ext uri="{BB962C8B-B14F-4D97-AF65-F5344CB8AC3E}">
        <p14:creationId xmlns:p14="http://schemas.microsoft.com/office/powerpoint/2010/main" val="103832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anim calcmode="lin" valueType="num">
                                      <p:cBhvr>
                                        <p:cTn id="23"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2000"/>
                                        <p:tgtEl>
                                          <p:spTgt spid="7">
                                            <p:txEl>
                                              <p:pRg st="2" end="2"/>
                                            </p:txEl>
                                          </p:spTgt>
                                        </p:tgtEl>
                                      </p:cBhvr>
                                    </p:animEffect>
                                    <p:anim calcmode="lin" valueType="num">
                                      <p:cBhvr>
                                        <p:cTn id="29"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2000"/>
                                        <p:tgtEl>
                                          <p:spTgt spid="7">
                                            <p:txEl>
                                              <p:pRg st="3" end="3"/>
                                            </p:txEl>
                                          </p:spTgt>
                                        </p:tgtEl>
                                      </p:cBhvr>
                                    </p:animEffect>
                                    <p:anim calcmode="lin" valueType="num">
                                      <p:cBhvr>
                                        <p:cTn id="35" dur="2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2000"/>
                                        <p:tgtEl>
                                          <p:spTgt spid="7">
                                            <p:txEl>
                                              <p:pRg st="4" end="4"/>
                                            </p:txEl>
                                          </p:spTgt>
                                        </p:tgtEl>
                                      </p:cBhvr>
                                    </p:animEffect>
                                    <p:anim calcmode="lin" valueType="num">
                                      <p:cBhvr>
                                        <p:cTn id="41" dur="2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3" name="Picture 2"/>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4" name="HtBox 4"/>
          <p:cNvSpPr txBox="1">
            <a:spLocks noGrp="1" noSelect="1" noRot="1" noMove="1" noResize="1" noEditPoints="1" noAdjustHandles="1" noChangeArrowheads="1" noChangeShapeType="1" noTextEdit="1"/>
          </p:cNvSpPr>
          <p:nvPr>
            <p:custDataLst>
              <p:tags r:id="rId3"/>
            </p:custDataLst>
          </p:nvPr>
        </p:nvSpPr>
        <p:spPr>
          <a:xfrm>
            <a:off x="0" y="488388"/>
            <a:ext cx="3691203" cy="338554"/>
          </a:xfrm>
          <a:prstGeom prst="rect">
            <a:avLst/>
          </a:prstGeom>
          <a:noFill/>
        </p:spPr>
        <p:txBody>
          <a:bodyPr wrap="none" rtlCol="0">
            <a:spAutoFit/>
          </a:bodyPr>
          <a:lstStyle/>
          <a:p>
            <a:r>
              <a:rPr lang="en-US" sz="1600" dirty="0" smtClean="0">
                <a:solidFill>
                  <a:schemeClr val="bg1"/>
                </a:solidFill>
                <a:latin typeface="+mj-lt"/>
              </a:rPr>
              <a:t>MAINTAINING </a:t>
            </a:r>
            <a:r>
              <a:rPr lang="en-US" sz="1600" dirty="0">
                <a:solidFill>
                  <a:schemeClr val="bg1"/>
                </a:solidFill>
                <a:latin typeface="+mj-lt"/>
              </a:rPr>
              <a:t>ADDITIONAL PRECAUTIONS</a:t>
            </a:r>
          </a:p>
        </p:txBody>
      </p:sp>
      <p:sp>
        <p:nvSpPr>
          <p:cNvPr id="5" name="Rectangle 4"/>
          <p:cNvSpPr>
            <a:spLocks noGrp="1" noSelect="1" noRot="1" noMove="1" noResize="1" noEditPoints="1" noAdjustHandles="1" noChangeArrowheads="1" noChangeShapeType="1" noTextEdit="1"/>
          </p:cNvSpPr>
          <p:nvPr>
            <p:custDataLst>
              <p:tags r:id="rId4"/>
            </p:custDataLst>
          </p:nvPr>
        </p:nvSpPr>
        <p:spPr>
          <a:xfrm>
            <a:off x="1588" y="1556792"/>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6" name="Rectangle 5"/>
          <p:cNvSpPr>
            <a:spLocks noGrp="1" noSelect="1" noRot="1" noMove="1" noResize="1" noEditPoints="1" noAdjustHandles="1" noChangeArrowheads="1" noChangeShapeType="1" noTextEdit="1"/>
          </p:cNvSpPr>
          <p:nvPr>
            <p:custDataLst>
              <p:tags r:id="rId5"/>
            </p:custDataLst>
          </p:nvPr>
        </p:nvSpPr>
        <p:spPr>
          <a:xfrm>
            <a:off x="2051720" y="1986806"/>
            <a:ext cx="5328592" cy="2308324"/>
          </a:xfrm>
          <a:prstGeom prst="rect">
            <a:avLst/>
          </a:prstGeom>
        </p:spPr>
        <p:txBody>
          <a:bodyPr wrap="square">
            <a:spAutoFit/>
          </a:bodyPr>
          <a:lstStyle/>
          <a:p>
            <a:r>
              <a:rPr lang="en-CA" dirty="0"/>
              <a:t>Additional Precautions need to be reviewed and maintained until:  </a:t>
            </a:r>
          </a:p>
          <a:p>
            <a:endParaRPr lang="en-CA" dirty="0"/>
          </a:p>
          <a:p>
            <a:pPr marL="285750" indent="-285750">
              <a:buFont typeface="Arial" panose="020B0604020202020204" pitchFamily="34" charset="0"/>
              <a:buChar char="•"/>
            </a:pPr>
            <a:r>
              <a:rPr lang="en-CA" dirty="0"/>
              <a:t>there is no longer a risk of transmission</a:t>
            </a:r>
          </a:p>
          <a:p>
            <a:pPr marL="285750" indent="-285750">
              <a:buFont typeface="Arial" panose="020B0604020202020204" pitchFamily="34" charset="0"/>
              <a:buChar char="•"/>
            </a:pPr>
            <a:r>
              <a:rPr lang="en-CA" dirty="0"/>
              <a:t>discontinued by the person responsible for infection control </a:t>
            </a:r>
          </a:p>
          <a:p>
            <a:pPr marL="285750" indent="-285750">
              <a:buFont typeface="Arial" panose="020B0604020202020204" pitchFamily="34" charset="0"/>
              <a:buChar char="•"/>
            </a:pPr>
            <a:r>
              <a:rPr lang="en-CA" dirty="0"/>
              <a:t>laboratory results are available to confirm or rule out the diagnosis</a:t>
            </a:r>
          </a:p>
        </p:txBody>
      </p:sp>
    </p:spTree>
    <p:extLst>
      <p:ext uri="{BB962C8B-B14F-4D97-AF65-F5344CB8AC3E}">
        <p14:creationId xmlns:p14="http://schemas.microsoft.com/office/powerpoint/2010/main" val="249282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anim calcmode="lin" valueType="num">
                                      <p:cBhvr>
                                        <p:cTn id="23"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2000"/>
                                        <p:tgtEl>
                                          <p:spTgt spid="6">
                                            <p:txEl>
                                              <p:pRg st="2" end="2"/>
                                            </p:txEl>
                                          </p:spTgt>
                                        </p:tgtEl>
                                      </p:cBhvr>
                                    </p:animEffect>
                                    <p:anim calcmode="lin" valueType="num">
                                      <p:cBhvr>
                                        <p:cTn id="29"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2000"/>
                                        <p:tgtEl>
                                          <p:spTgt spid="6">
                                            <p:txEl>
                                              <p:pRg st="3" end="3"/>
                                            </p:txEl>
                                          </p:spTgt>
                                        </p:tgtEl>
                                      </p:cBhvr>
                                    </p:animEffect>
                                    <p:anim calcmode="lin" valueType="num">
                                      <p:cBhvr>
                                        <p:cTn id="35"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2000"/>
                                        <p:tgtEl>
                                          <p:spTgt spid="6">
                                            <p:txEl>
                                              <p:pRg st="4" end="4"/>
                                            </p:txEl>
                                          </p:spTgt>
                                        </p:tgtEl>
                                      </p:cBhvr>
                                    </p:animEffect>
                                    <p:anim calcmode="lin" valueType="num">
                                      <p:cBhvr>
                                        <p:cTn id="41"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4372607" cy="338554"/>
          </a:xfrm>
          <a:prstGeom prst="rect">
            <a:avLst/>
          </a:prstGeom>
          <a:noFill/>
        </p:spPr>
        <p:txBody>
          <a:bodyPr wrap="none" rtlCol="0">
            <a:spAutoFit/>
          </a:bodyPr>
          <a:lstStyle/>
          <a:p>
            <a:r>
              <a:rPr lang="en-US" sz="1600" dirty="0" smtClean="0">
                <a:solidFill>
                  <a:schemeClr val="bg1"/>
                </a:solidFill>
                <a:latin typeface="+mj-lt"/>
              </a:rPr>
              <a:t>DISCONTINUATION OF </a:t>
            </a:r>
            <a:r>
              <a:rPr lang="en-US" sz="1600" dirty="0">
                <a:solidFill>
                  <a:schemeClr val="bg1"/>
                </a:solidFill>
                <a:latin typeface="+mj-lt"/>
              </a:rPr>
              <a:t>ADDITIONAL PRECAUTIONS</a:t>
            </a:r>
          </a:p>
        </p:txBody>
      </p:sp>
      <p:sp>
        <p:nvSpPr>
          <p:cNvPr id="5" name="Rectangle 4"/>
          <p:cNvSpPr>
            <a:spLocks noGrp="1" noSelect="1" noRot="1" noMove="1" noResize="1" noEditPoints="1" noAdjustHandles="1" noChangeArrowheads="1" noChangeShapeType="1" noTextEdit="1"/>
          </p:cNvSpPr>
          <p:nvPr>
            <p:custDataLst>
              <p:tags r:id="rId4"/>
            </p:custDataLst>
          </p:nvPr>
        </p:nvSpPr>
        <p:spPr>
          <a:xfrm>
            <a:off x="1588" y="1556792"/>
            <a:ext cx="9144000" cy="3600400"/>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4" name="Rectangle 3"/>
          <p:cNvSpPr>
            <a:spLocks noGrp="1" noSelect="1" noRot="1" noMove="1" noResize="1" noEditPoints="1" noAdjustHandles="1" noChangeArrowheads="1" noChangeShapeType="1" noTextEdit="1"/>
          </p:cNvSpPr>
          <p:nvPr>
            <p:custDataLst>
              <p:tags r:id="rId5"/>
            </p:custDataLst>
          </p:nvPr>
        </p:nvSpPr>
        <p:spPr>
          <a:xfrm>
            <a:off x="2086606" y="1984772"/>
            <a:ext cx="5509730" cy="2308324"/>
          </a:xfrm>
          <a:prstGeom prst="rect">
            <a:avLst/>
          </a:prstGeom>
        </p:spPr>
        <p:txBody>
          <a:bodyPr wrap="square">
            <a:spAutoFit/>
          </a:bodyPr>
          <a:lstStyle/>
          <a:p>
            <a:r>
              <a:rPr lang="en-CA" dirty="0"/>
              <a:t>Discontinuation of Additional Precautions:  </a:t>
            </a:r>
          </a:p>
          <a:p>
            <a:endParaRPr lang="en-CA" dirty="0"/>
          </a:p>
          <a:p>
            <a:pPr marL="285750" indent="-285750">
              <a:buFont typeface="Arial" panose="020B0604020202020204" pitchFamily="34" charset="0"/>
              <a:buChar char="•"/>
            </a:pPr>
            <a:r>
              <a:rPr lang="en-CA" dirty="0"/>
              <a:t>should be done as soon as the risk of transmission is no longer present</a:t>
            </a:r>
          </a:p>
          <a:p>
            <a:pPr marL="285750" indent="-285750">
              <a:buFont typeface="Arial" panose="020B0604020202020204" pitchFamily="34" charset="0"/>
              <a:buChar char="•"/>
            </a:pPr>
            <a:r>
              <a:rPr lang="en-CA" dirty="0"/>
              <a:t>must follow the policies of the health care setting</a:t>
            </a:r>
          </a:p>
          <a:p>
            <a:pPr marL="285750" indent="-285750">
              <a:buFont typeface="Arial" panose="020B0604020202020204" pitchFamily="34" charset="0"/>
              <a:buChar char="•"/>
            </a:pPr>
            <a:r>
              <a:rPr lang="en-CA" dirty="0"/>
              <a:t>is done by the person responsible for Infection Prevention and Control or his/her designate</a:t>
            </a:r>
          </a:p>
          <a:p>
            <a:pPr marL="285750" indent="-285750">
              <a:buFont typeface="Arial" panose="020B0604020202020204" pitchFamily="34" charset="0"/>
              <a:buChar char="•"/>
            </a:pPr>
            <a:r>
              <a:rPr lang="en-CA" dirty="0"/>
              <a:t>may require discussion with the attending physician</a:t>
            </a:r>
          </a:p>
        </p:txBody>
      </p:sp>
    </p:spTree>
    <p:extLst>
      <p:ext uri="{BB962C8B-B14F-4D97-AF65-F5344CB8AC3E}">
        <p14:creationId xmlns:p14="http://schemas.microsoft.com/office/powerpoint/2010/main" val="120375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anim calcmode="lin" valueType="num">
                                      <p:cBhvr>
                                        <p:cTn id="2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2000"/>
                                        <p:tgtEl>
                                          <p:spTgt spid="4">
                                            <p:txEl>
                                              <p:pRg st="2" end="2"/>
                                            </p:txEl>
                                          </p:spTgt>
                                        </p:tgtEl>
                                      </p:cBhvr>
                                    </p:animEffect>
                                    <p:anim calcmode="lin" valueType="num">
                                      <p:cBhvr>
                                        <p:cTn id="2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2000"/>
                                        <p:tgtEl>
                                          <p:spTgt spid="4">
                                            <p:txEl>
                                              <p:pRg st="3" end="3"/>
                                            </p:txEl>
                                          </p:spTgt>
                                        </p:tgtEl>
                                      </p:cBhvr>
                                    </p:animEffect>
                                    <p:anim calcmode="lin" valueType="num">
                                      <p:cBhvr>
                                        <p:cTn id="3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2000"/>
                                        <p:tgtEl>
                                          <p:spTgt spid="4">
                                            <p:txEl>
                                              <p:pRg st="4" end="4"/>
                                            </p:txEl>
                                          </p:spTgt>
                                        </p:tgtEl>
                                      </p:cBhvr>
                                    </p:animEffect>
                                    <p:anim calcmode="lin" valueType="num">
                                      <p:cBhvr>
                                        <p:cTn id="41"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12000"/>
                            </p:stCondLst>
                            <p:childTnLst>
                              <p:par>
                                <p:cTn id="44" presetID="42" presetClass="entr" presetSubtype="0" fill="hold" grpId="0" nodeType="after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2000"/>
                                        <p:tgtEl>
                                          <p:spTgt spid="4">
                                            <p:txEl>
                                              <p:pRg st="5" end="5"/>
                                            </p:txEl>
                                          </p:spTgt>
                                        </p:tgtEl>
                                      </p:cBhvr>
                                    </p:animEffect>
                                    <p:anim calcmode="lin" valueType="num">
                                      <p:cBhvr>
                                        <p:cTn id="47"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8" dur="2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304801"/>
            <a:ext cx="5364088"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5220072" cy="338554"/>
          </a:xfrm>
          <a:prstGeom prst="rect">
            <a:avLst/>
          </a:prstGeom>
          <a:noFill/>
        </p:spPr>
        <p:txBody>
          <a:bodyPr wrap="square" rtlCol="0">
            <a:spAutoFit/>
          </a:bodyPr>
          <a:lstStyle/>
          <a:p>
            <a:r>
              <a:rPr lang="en-US" sz="1600" dirty="0" smtClean="0">
                <a:solidFill>
                  <a:schemeClr val="bg1"/>
                </a:solidFill>
                <a:latin typeface="+mj-lt"/>
              </a:rPr>
              <a:t>POLICIES AND PROCEDURES OF </a:t>
            </a:r>
            <a:r>
              <a:rPr lang="en-US" sz="1600" dirty="0">
                <a:solidFill>
                  <a:schemeClr val="bg1"/>
                </a:solidFill>
                <a:latin typeface="+mj-lt"/>
              </a:rPr>
              <a:t>ADDITIONAL PRECAUTIONS</a:t>
            </a: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1588" y="1556792"/>
            <a:ext cx="9144000" cy="4320480"/>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5" name="Rectangle 4"/>
          <p:cNvSpPr>
            <a:spLocks noGrp="1" noSelect="1" noRot="1" noMove="1" noResize="1" noEditPoints="1" noAdjustHandles="1" noChangeArrowheads="1" noChangeShapeType="1" noTextEdit="1"/>
          </p:cNvSpPr>
          <p:nvPr>
            <p:custDataLst>
              <p:tags r:id="rId5"/>
            </p:custDataLst>
          </p:nvPr>
        </p:nvSpPr>
        <p:spPr>
          <a:xfrm>
            <a:off x="1225216" y="1916832"/>
            <a:ext cx="6696744" cy="2308324"/>
          </a:xfrm>
          <a:prstGeom prst="rect">
            <a:avLst/>
          </a:prstGeom>
        </p:spPr>
        <p:txBody>
          <a:bodyPr wrap="square">
            <a:spAutoFit/>
          </a:bodyPr>
          <a:lstStyle/>
          <a:p>
            <a:r>
              <a:rPr lang="en-CA" dirty="0"/>
              <a:t>Policies and procedures related to Additional Precautions may vary from organization to organization. </a:t>
            </a:r>
          </a:p>
          <a:p>
            <a:r>
              <a:rPr lang="en-CA" dirty="0" smtClean="0"/>
              <a:t>They may </a:t>
            </a:r>
            <a:r>
              <a:rPr lang="en-CA" dirty="0"/>
              <a:t>depend on:</a:t>
            </a:r>
          </a:p>
          <a:p>
            <a:pPr marL="285750" indent="-285750">
              <a:buFont typeface="Arial" panose="020B0604020202020204" pitchFamily="34" charset="0"/>
              <a:buChar char="•"/>
            </a:pPr>
            <a:r>
              <a:rPr lang="en-CA" dirty="0"/>
              <a:t>the health care setting</a:t>
            </a:r>
          </a:p>
          <a:p>
            <a:pPr marL="285750" indent="-285750">
              <a:buFont typeface="Arial" panose="020B0604020202020204" pitchFamily="34" charset="0"/>
              <a:buChar char="•"/>
            </a:pPr>
            <a:r>
              <a:rPr lang="en-CA" dirty="0"/>
              <a:t>the client/patient/resident population</a:t>
            </a:r>
          </a:p>
          <a:p>
            <a:pPr marL="285750" indent="-285750">
              <a:buFont typeface="Arial" panose="020B0604020202020204" pitchFamily="34" charset="0"/>
              <a:buChar char="•"/>
            </a:pPr>
            <a:r>
              <a:rPr lang="en-CA" dirty="0"/>
              <a:t>the organization’s history of dealing with </a:t>
            </a:r>
            <a:r>
              <a:rPr lang="en-CA" dirty="0" smtClean="0"/>
              <a:t>infections</a:t>
            </a:r>
          </a:p>
          <a:p>
            <a:pPr marL="285750" indent="-285750">
              <a:buFont typeface="Arial" panose="020B0604020202020204" pitchFamily="34" charset="0"/>
              <a:buChar char="•"/>
            </a:pPr>
            <a:endParaRPr lang="en-CA" dirty="0"/>
          </a:p>
          <a:p>
            <a:r>
              <a:rPr lang="en-CA" dirty="0"/>
              <a:t>M</a:t>
            </a:r>
            <a:r>
              <a:rPr lang="en-CA" dirty="0" smtClean="0"/>
              <a:t>odifications </a:t>
            </a:r>
            <a:r>
              <a:rPr lang="en-CA" dirty="0"/>
              <a:t>necessary for medical or therapeutic purposes</a:t>
            </a:r>
          </a:p>
        </p:txBody>
      </p:sp>
      <p:sp>
        <p:nvSpPr>
          <p:cNvPr id="6" name="Rectangle 5"/>
          <p:cNvSpPr>
            <a:spLocks noGrp="1" noSelect="1" noRot="1" noMove="1" noResize="1" noEditPoints="1" noAdjustHandles="1" noChangeArrowheads="1" noChangeShapeType="1" noTextEdit="1"/>
          </p:cNvSpPr>
          <p:nvPr>
            <p:custDataLst>
              <p:tags r:id="rId6"/>
            </p:custDataLst>
          </p:nvPr>
        </p:nvSpPr>
        <p:spPr>
          <a:xfrm>
            <a:off x="1259632" y="4365104"/>
            <a:ext cx="6804248" cy="1200329"/>
          </a:xfrm>
          <a:prstGeom prst="rect">
            <a:avLst/>
          </a:prstGeom>
        </p:spPr>
        <p:txBody>
          <a:bodyPr wrap="square">
            <a:spAutoFit/>
          </a:bodyPr>
          <a:lstStyle/>
          <a:p>
            <a:r>
              <a:rPr lang="en-CA" dirty="0"/>
              <a:t>Always:</a:t>
            </a:r>
          </a:p>
          <a:p>
            <a:pPr marL="285750" indent="-285750">
              <a:buFont typeface="Arial" panose="020B0604020202020204" pitchFamily="34" charset="0"/>
              <a:buChar char="•"/>
            </a:pPr>
            <a:r>
              <a:rPr lang="en-CA" dirty="0"/>
              <a:t>follow your organization’s policies and procedures</a:t>
            </a:r>
          </a:p>
          <a:p>
            <a:pPr marL="285750" indent="-285750">
              <a:buFont typeface="Arial" panose="020B0604020202020204" pitchFamily="34" charset="0"/>
              <a:buChar char="•"/>
            </a:pPr>
            <a:r>
              <a:rPr lang="en-CA" dirty="0"/>
              <a:t>contact your Infection Control Professional or designate to help with decision making</a:t>
            </a:r>
          </a:p>
        </p:txBody>
      </p:sp>
    </p:spTree>
    <p:extLst>
      <p:ext uri="{BB962C8B-B14F-4D97-AF65-F5344CB8AC3E}">
        <p14:creationId xmlns:p14="http://schemas.microsoft.com/office/powerpoint/2010/main" val="234453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42" presetClass="entr" presetSubtype="0"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6000"/>
                            </p:stCondLst>
                            <p:childTnLst>
                              <p:par>
                                <p:cTn id="32" presetID="42" presetClass="entr" presetSubtype="0" fill="hold" grpId="0"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1000"/>
                                        <p:tgtEl>
                                          <p:spTgt spid="5">
                                            <p:txEl>
                                              <p:pRg st="2" end="2"/>
                                            </p:txEl>
                                          </p:spTgt>
                                        </p:tgtEl>
                                      </p:cBhvr>
                                    </p:animEffect>
                                    <p:anim calcmode="lin" valueType="num">
                                      <p:cBhvr>
                                        <p:cTn id="3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7000"/>
                            </p:stCondLst>
                            <p:childTnLst>
                              <p:par>
                                <p:cTn id="38" presetID="42" presetClass="entr" presetSubtype="0" fill="hold" grpId="0"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3" fill="hold">
                            <p:stCondLst>
                              <p:cond delay="8000"/>
                            </p:stCondLst>
                            <p:childTnLst>
                              <p:par>
                                <p:cTn id="44" presetID="42" presetClass="entr" presetSubtype="0" fill="hold" grpId="0" nodeType="after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1000"/>
                                        <p:tgtEl>
                                          <p:spTgt spid="5">
                                            <p:txEl>
                                              <p:pRg st="4" end="4"/>
                                            </p:txEl>
                                          </p:spTgt>
                                        </p:tgtEl>
                                      </p:cBhvr>
                                    </p:animEffect>
                                    <p:anim calcmode="lin" valueType="num">
                                      <p:cBhvr>
                                        <p:cTn id="4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9" fill="hold">
                            <p:stCondLst>
                              <p:cond delay="9000"/>
                            </p:stCondLst>
                            <p:childTnLst>
                              <p:par>
                                <p:cTn id="50" presetID="42" presetClass="entr" presetSubtype="0" fill="hold" grpId="0" nodeType="after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1000"/>
                                        <p:tgtEl>
                                          <p:spTgt spid="5">
                                            <p:txEl>
                                              <p:pRg st="6" end="6"/>
                                            </p:txEl>
                                          </p:spTgt>
                                        </p:tgtEl>
                                      </p:cBhvr>
                                    </p:animEffect>
                                    <p:anim calcmode="lin" valueType="num">
                                      <p:cBhvr>
                                        <p:cTn id="5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55" fill="hold">
                            <p:stCondLst>
                              <p:cond delay="10000"/>
                            </p:stCondLst>
                            <p:childTnLst>
                              <p:par>
                                <p:cTn id="56" presetID="42" presetClass="entr" presetSubtype="0" fill="hold" grpId="0" nodeType="after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Effect transition="in" filter="fade">
                                      <p:cBhvr>
                                        <p:cTn id="58" dur="1000"/>
                                        <p:tgtEl>
                                          <p:spTgt spid="6">
                                            <p:txEl>
                                              <p:pRg st="0" end="0"/>
                                            </p:txEl>
                                          </p:spTgt>
                                        </p:tgtEl>
                                      </p:cBhvr>
                                    </p:animEffect>
                                    <p:anim calcmode="lin" valueType="num">
                                      <p:cBhvr>
                                        <p:cTn id="5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61" fill="hold">
                            <p:stCondLst>
                              <p:cond delay="11000"/>
                            </p:stCondLst>
                            <p:childTnLst>
                              <p:par>
                                <p:cTn id="62" presetID="42" presetClass="entr" presetSubtype="0" fill="hold" grpId="0" nodeType="afterEffect">
                                  <p:stCondLst>
                                    <p:cond delay="0"/>
                                  </p:stCondLst>
                                  <p:childTnLst>
                                    <p:set>
                                      <p:cBhvr>
                                        <p:cTn id="63" dur="1" fill="hold">
                                          <p:stCondLst>
                                            <p:cond delay="0"/>
                                          </p:stCondLst>
                                        </p:cTn>
                                        <p:tgtEl>
                                          <p:spTgt spid="6">
                                            <p:txEl>
                                              <p:pRg st="1" end="1"/>
                                            </p:txEl>
                                          </p:spTgt>
                                        </p:tgtEl>
                                        <p:attrNameLst>
                                          <p:attrName>style.visibility</p:attrName>
                                        </p:attrNameLst>
                                      </p:cBhvr>
                                      <p:to>
                                        <p:strVal val="visible"/>
                                      </p:to>
                                    </p:set>
                                    <p:animEffect transition="in" filter="fade">
                                      <p:cBhvr>
                                        <p:cTn id="64" dur="1000"/>
                                        <p:tgtEl>
                                          <p:spTgt spid="6">
                                            <p:txEl>
                                              <p:pRg st="1" end="1"/>
                                            </p:txEl>
                                          </p:spTgt>
                                        </p:tgtEl>
                                      </p:cBhvr>
                                    </p:animEffect>
                                    <p:anim calcmode="lin" valueType="num">
                                      <p:cBhvr>
                                        <p:cTn id="6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67" fill="hold">
                            <p:stCondLst>
                              <p:cond delay="12000"/>
                            </p:stCondLst>
                            <p:childTnLst>
                              <p:par>
                                <p:cTn id="68" presetID="42" presetClass="entr" presetSubtype="0" fill="hold" grpId="0" nodeType="afterEffect">
                                  <p:stCondLst>
                                    <p:cond delay="0"/>
                                  </p:stCondLst>
                                  <p:childTnLst>
                                    <p:set>
                                      <p:cBhvr>
                                        <p:cTn id="69" dur="1" fill="hold">
                                          <p:stCondLst>
                                            <p:cond delay="0"/>
                                          </p:stCondLst>
                                        </p:cTn>
                                        <p:tgtEl>
                                          <p:spTgt spid="6">
                                            <p:txEl>
                                              <p:pRg st="2" end="2"/>
                                            </p:txEl>
                                          </p:spTgt>
                                        </p:tgtEl>
                                        <p:attrNameLst>
                                          <p:attrName>style.visibility</p:attrName>
                                        </p:attrNameLst>
                                      </p:cBhvr>
                                      <p:to>
                                        <p:strVal val="visible"/>
                                      </p:to>
                                    </p:set>
                                    <p:animEffect transition="in" filter="fade">
                                      <p:cBhvr>
                                        <p:cTn id="70" dur="1000"/>
                                        <p:tgtEl>
                                          <p:spTgt spid="6">
                                            <p:txEl>
                                              <p:pRg st="2" end="2"/>
                                            </p:txEl>
                                          </p:spTgt>
                                        </p:tgtEl>
                                      </p:cBhvr>
                                    </p:animEffect>
                                    <p:anim calcmode="lin" valueType="num">
                                      <p:cBhvr>
                                        <p:cTn id="7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5" grpId="0" uiExpand="1" build="p"/>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Accommodation</a:t>
            </a:r>
            <a:endParaRPr lang="en-CA" dirty="0"/>
          </a:p>
          <a:p>
            <a:endParaRPr lang="en-CA" dirty="0"/>
          </a:p>
          <a:p>
            <a:r>
              <a:rPr lang="en-CA" dirty="0"/>
              <a:t>Clinic setting</a:t>
            </a:r>
          </a:p>
          <a:p>
            <a:pPr marL="285750" indent="-285750">
              <a:buFont typeface="Arial" panose="020B0604020202020204" pitchFamily="34" charset="0"/>
              <a:buChar char="•"/>
            </a:pPr>
            <a:r>
              <a:rPr lang="en-CA" dirty="0"/>
              <a:t>place clients into an examination room or cubicle </a:t>
            </a:r>
          </a:p>
          <a:p>
            <a:endParaRPr lang="en-CA" dirty="0"/>
          </a:p>
          <a:p>
            <a:r>
              <a:rPr lang="en-CA" dirty="0"/>
              <a:t>Home health care setting</a:t>
            </a:r>
          </a:p>
          <a:p>
            <a:pPr marL="285750" indent="-285750">
              <a:buFont typeface="Arial" panose="020B0604020202020204" pitchFamily="34" charset="0"/>
              <a:buChar char="•"/>
            </a:pPr>
            <a:r>
              <a:rPr lang="en-CA" dirty="0"/>
              <a:t>no restrictions on accommodation </a:t>
            </a:r>
          </a:p>
        </p:txBody>
      </p:sp>
      <p:pic>
        <p:nvPicPr>
          <p:cNvPr id="13" name="Picture 2" descr="C:\Users\esther.chan\AppData\Local\Microsoft\Windows\Temporary Internet Files\Content.Outlook\15H9NEOY\ACCOMODATION (3).png">
            <a:hlinkClick r:id="rId14" action="ppaction://hlinksldjump"/>
          </p:cNvPr>
          <p:cNvPicPr>
            <a:picLocks noGrp="1" noSelect="1" noRot="1" noMove="1" noResize="1" noEditPoints="1" noAdjustHandles="1" noChangeArrowheads="1" noChangeShapeType="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3"/>
            </p:custDataLst>
          </p:nvPr>
        </p:nvPicPr>
        <p:blipFill>
          <a:blip r:embed="rId16">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6"/>
            </p:custDataLst>
          </p:nvPr>
        </p:nvPicPr>
        <p:blipFill>
          <a:blip r:embed="rId19">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7"/>
            </p:custDataLst>
          </p:nvPr>
        </p:nvPicPr>
        <p:blipFill>
          <a:blip r:embed="rId20">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8"/>
            </p:custDataLst>
          </p:nvPr>
        </p:nvPicPr>
        <p:blipFill>
          <a:blip r:embed="rId21">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Grp="1" noSelect="1" noRot="1" noMove="1" noResize="1" noEditPoints="1" noAdjustHandles="1" noChangeArrowheads="1" noChangeShapeType="1"/>
          </p:cNvPicPr>
          <p:nvPr>
            <p:custDataLst>
              <p:tags r:id="rId10"/>
            </p:custDataLst>
          </p:nvPr>
        </p:nvPicPr>
        <p:blipFill>
          <a:blip r:embed="rId2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11"/>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CC</a:t>
            </a:r>
            <a:endParaRPr lang="en-US" sz="1600" dirty="0">
              <a:solidFill>
                <a:schemeClr val="bg1"/>
              </a:solidFill>
              <a:latin typeface="+mj-lt"/>
            </a:endParaRPr>
          </a:p>
        </p:txBody>
      </p:sp>
    </p:spTree>
    <p:extLst>
      <p:ext uri="{BB962C8B-B14F-4D97-AF65-F5344CB8AC3E}">
        <p14:creationId xmlns:p14="http://schemas.microsoft.com/office/powerpoint/2010/main" val="22848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3"/>
                                        </p:tgtEl>
                                      </p:cBhvr>
                                    </p:animEffect>
                                    <p:animScale>
                                      <p:cBhvr>
                                        <p:cTn id="43" dur="1000" autoRev="1" fill="hold"/>
                                        <p:tgtEl>
                                          <p:spTgt spid="13"/>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8" name="Rectangle 7"/>
          <p:cNvSpPr>
            <a:spLocks noGrp="1" noSelect="1" noRot="1" noMove="1" noResize="1" noEditPoints="1" noAdjustHandles="1" noChangeArrowheads="1" noChangeShapeType="1" noTextEdit="1"/>
          </p:cNvSpPr>
          <p:nvPr>
            <p:custDataLst>
              <p:tags r:id="rId2"/>
            </p:custDataLst>
          </p:nvPr>
        </p:nvSpPr>
        <p:spPr>
          <a:xfrm>
            <a:off x="0" y="1844824"/>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4" name="TextBox 3"/>
          <p:cNvSpPr txBox="1">
            <a:spLocks noGrp="1" noSelect="1" noRot="1" noMove="1" noResize="1" noEditPoints="1" noAdjustHandles="1" noChangeArrowheads="1" noChangeShapeType="1" noTextEdit="1"/>
          </p:cNvSpPr>
          <p:nvPr>
            <p:custDataLst>
              <p:tags r:id="rId3"/>
            </p:custDataLst>
          </p:nvPr>
        </p:nvSpPr>
        <p:spPr>
          <a:xfrm>
            <a:off x="1691680" y="2060848"/>
            <a:ext cx="5616624" cy="400110"/>
          </a:xfrm>
          <a:prstGeom prst="rect">
            <a:avLst/>
          </a:prstGeom>
          <a:noFill/>
        </p:spPr>
        <p:txBody>
          <a:bodyPr wrap="square" rtlCol="0">
            <a:spAutoFit/>
          </a:bodyPr>
          <a:lstStyle/>
          <a:p>
            <a:r>
              <a:rPr lang="en-US" sz="2000" dirty="0" smtClean="0"/>
              <a:t>General Introduction to Additional Precautions</a:t>
            </a:r>
            <a:endParaRPr lang="en-CA" sz="2000" dirty="0"/>
          </a:p>
        </p:txBody>
      </p:sp>
      <p:sp>
        <p:nvSpPr>
          <p:cNvPr id="5" name="TextBox 4"/>
          <p:cNvSpPr txBox="1">
            <a:spLocks noGrp="1" noSelect="1" noRot="1" noMove="1" noResize="1" noEditPoints="1" noAdjustHandles="1" noChangeArrowheads="1" noChangeShapeType="1" noTextEdit="1"/>
          </p:cNvSpPr>
          <p:nvPr>
            <p:custDataLst>
              <p:tags r:id="rId4"/>
            </p:custDataLst>
          </p:nvPr>
        </p:nvSpPr>
        <p:spPr>
          <a:xfrm>
            <a:off x="1331640" y="2708920"/>
            <a:ext cx="6912768" cy="1938992"/>
          </a:xfrm>
          <a:prstGeom prst="rect">
            <a:avLst/>
          </a:prstGeom>
          <a:noFill/>
        </p:spPr>
        <p:txBody>
          <a:bodyPr wrap="square" rtlCol="0">
            <a:spAutoFit/>
          </a:bodyPr>
          <a:lstStyle/>
          <a:p>
            <a:r>
              <a:rPr lang="en-CA" sz="2000" dirty="0" smtClean="0"/>
              <a:t>Additional Precautions are Infection Prevention and Control (IPAC) practices used:</a:t>
            </a:r>
          </a:p>
          <a:p>
            <a:pPr marL="285750" indent="-285750">
              <a:buFont typeface="Arial" panose="020B0604020202020204" pitchFamily="34" charset="0"/>
              <a:buChar char="•"/>
            </a:pPr>
            <a:r>
              <a:rPr lang="en-CA" sz="2000" dirty="0" smtClean="0"/>
              <a:t>in addition to Routine Practices </a:t>
            </a:r>
          </a:p>
          <a:p>
            <a:pPr marL="285750" indent="-285750">
              <a:buFont typeface="Arial" panose="020B0604020202020204" pitchFamily="34" charset="0"/>
              <a:buChar char="•"/>
            </a:pPr>
            <a:r>
              <a:rPr lang="en-CA" sz="2000" dirty="0" smtClean="0"/>
              <a:t>to interrupt the transmission of suspected or identified infectious agents</a:t>
            </a:r>
          </a:p>
          <a:p>
            <a:pPr marL="285750" indent="-285750">
              <a:buFont typeface="Arial" panose="020B0604020202020204" pitchFamily="34" charset="0"/>
              <a:buChar char="•"/>
            </a:pPr>
            <a:r>
              <a:rPr lang="en-CA" sz="2000" dirty="0" smtClean="0"/>
              <a:t>to protect health care providers and clients/residents</a:t>
            </a:r>
            <a:endParaRPr lang="en-CA" sz="2000" dirty="0"/>
          </a:p>
        </p:txBody>
      </p:sp>
      <p:grpSp>
        <p:nvGrpSpPr>
          <p:cNvPr id="2" name="Group 1"/>
          <p:cNvGrpSpPr>
            <a:grpSpLocks noGrp="1" noSelect="1" noRot="1" noMove="1" noResize="1"/>
          </p:cNvGrpSpPr>
          <p:nvPr>
            <p:custDataLst>
              <p:tags r:id="rId5"/>
            </p:custDataLst>
          </p:nvPr>
        </p:nvGrpSpPr>
        <p:grpSpPr>
          <a:xfrm>
            <a:off x="0" y="304800"/>
            <a:ext cx="4499992" cy="736508"/>
            <a:chOff x="0" y="304800"/>
            <a:chExt cx="4499992" cy="736508"/>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04800"/>
              <a:ext cx="4499992" cy="736508"/>
            </a:xfrm>
            <a:prstGeom prst="rect">
              <a:avLst/>
            </a:prstGeom>
          </p:spPr>
        </p:pic>
        <p:sp>
          <p:nvSpPr>
            <p:cNvPr id="7" name="TextBox 6"/>
            <p:cNvSpPr txBox="1"/>
            <p:nvPr/>
          </p:nvSpPr>
          <p:spPr>
            <a:xfrm>
              <a:off x="0" y="488388"/>
              <a:ext cx="4107599" cy="338554"/>
            </a:xfrm>
            <a:prstGeom prst="rect">
              <a:avLst/>
            </a:prstGeom>
            <a:noFill/>
          </p:spPr>
          <p:txBody>
            <a:bodyPr wrap="none" rtlCol="0">
              <a:spAutoFit/>
            </a:bodyPr>
            <a:lstStyle/>
            <a:p>
              <a:r>
                <a:rPr lang="en-US" sz="1600" dirty="0" smtClean="0">
                  <a:solidFill>
                    <a:schemeClr val="bg1"/>
                  </a:solidFill>
                  <a:latin typeface="+mj-lt"/>
                </a:rPr>
                <a:t>INTRODUCTION TO ADDITIONAL PRECAUTIONS</a:t>
              </a:r>
              <a:endParaRPr lang="en-US" sz="1600" dirty="0">
                <a:solidFill>
                  <a:schemeClr val="bg1"/>
                </a:solidFill>
                <a:latin typeface="+mj-lt"/>
              </a:endParaRPr>
            </a:p>
          </p:txBody>
        </p:sp>
      </p:grpSp>
    </p:spTree>
    <p:extLst>
      <p:ext uri="{BB962C8B-B14F-4D97-AF65-F5344CB8AC3E}">
        <p14:creationId xmlns:p14="http://schemas.microsoft.com/office/powerpoint/2010/main" val="223693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2500"/>
                            </p:stCondLst>
                            <p:childTnLst>
                              <p:par>
                                <p:cTn id="18" presetID="42"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0"/>
                                        <p:tgtEl>
                                          <p:spTgt spid="5">
                                            <p:txEl>
                                              <p:pRg st="0" end="0"/>
                                            </p:txEl>
                                          </p:spTgt>
                                        </p:tgtEl>
                                      </p:cBhvr>
                                    </p:animEffect>
                                    <p:anim calcmode="lin" valueType="num">
                                      <p:cBhvr>
                                        <p:cTn id="21"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4500"/>
                            </p:stCondLst>
                            <p:childTnLst>
                              <p:par>
                                <p:cTn id="24" presetID="42" presetClass="entr" presetSubtype="0" fill="hold" grpId="0"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2000"/>
                                        <p:tgtEl>
                                          <p:spTgt spid="5">
                                            <p:txEl>
                                              <p:pRg st="1" end="1"/>
                                            </p:txEl>
                                          </p:spTgt>
                                        </p:tgtEl>
                                      </p:cBhvr>
                                    </p:animEffect>
                                    <p:anim calcmode="lin" valueType="num">
                                      <p:cBhvr>
                                        <p:cTn id="27"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9" fill="hold">
                            <p:stCondLst>
                              <p:cond delay="6500"/>
                            </p:stCondLst>
                            <p:childTnLst>
                              <p:par>
                                <p:cTn id="30" presetID="42" presetClass="entr" presetSubtype="0"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2000"/>
                                        <p:tgtEl>
                                          <p:spTgt spid="5">
                                            <p:txEl>
                                              <p:pRg st="2" end="2"/>
                                            </p:txEl>
                                          </p:spTgt>
                                        </p:tgtEl>
                                      </p:cBhvr>
                                    </p:animEffect>
                                    <p:anim calcmode="lin" valueType="num">
                                      <p:cBhvr>
                                        <p:cTn id="33"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2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5" fill="hold">
                            <p:stCondLst>
                              <p:cond delay="8500"/>
                            </p:stCondLst>
                            <p:childTnLst>
                              <p:par>
                                <p:cTn id="36" presetID="42" presetClass="entr" presetSubtype="0" fill="hold" grpId="0" nodeType="after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2000"/>
                                        <p:tgtEl>
                                          <p:spTgt spid="5">
                                            <p:txEl>
                                              <p:pRg st="3" end="3"/>
                                            </p:txEl>
                                          </p:spTgt>
                                        </p:tgtEl>
                                      </p:cBhvr>
                                    </p:animEffect>
                                    <p:anim calcmode="lin" valueType="num">
                                      <p:cBhvr>
                                        <p:cTn id="39"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0" dur="2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Signage </a:t>
            </a:r>
            <a:endParaRPr lang="en-CA" dirty="0"/>
          </a:p>
          <a:p>
            <a:endParaRPr lang="en-CA" dirty="0"/>
          </a:p>
          <a:p>
            <a:r>
              <a:rPr lang="en-CA" dirty="0"/>
              <a:t>Clinic setting</a:t>
            </a:r>
          </a:p>
          <a:p>
            <a:pPr marL="285750" indent="-285750">
              <a:buFont typeface="Arial" panose="020B0604020202020204" pitchFamily="34" charset="0"/>
              <a:buChar char="•"/>
            </a:pPr>
            <a:r>
              <a:rPr lang="en-CA" dirty="0"/>
              <a:t>flag chart</a:t>
            </a:r>
          </a:p>
          <a:p>
            <a:endParaRPr lang="en-CA" dirty="0"/>
          </a:p>
          <a:p>
            <a:r>
              <a:rPr lang="en-CA" dirty="0"/>
              <a:t>Home health care setting</a:t>
            </a:r>
          </a:p>
          <a:p>
            <a:pPr marL="285750" indent="-285750">
              <a:buFont typeface="Arial" panose="020B0604020202020204" pitchFamily="34" charset="0"/>
              <a:buChar char="•"/>
            </a:pPr>
            <a:r>
              <a:rPr lang="en-CA" dirty="0"/>
              <a:t>flag chart</a:t>
            </a:r>
          </a:p>
        </p:txBody>
      </p:sp>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ffectLst>
            <a:glow rad="139700">
              <a:schemeClr val="accent6">
                <a:lumMod val="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esther.chan\AppData\Local\Microsoft\Windows\Temporary Internet Files\Content.Outlook\15H9NEOY\ACCOMODATION (3).png">
            <a:hlinkClick r:id="rId21" action="ppaction://hlinksldjump"/>
          </p:cNvPr>
          <p:cNvPicPr>
            <a:picLocks noGrp="1" noSelect="1" noRot="1" noMove="1" noResize="1" noEditPoints="1" noAdjustHandles="1" noChangeArrowheads="1" noChangeShapeType="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Grp="1" noSelect="1" noRot="1" noMove="1" noResize="1" noEditPoints="1" noAdjustHandles="1" noChangeArrowheads="1" noChangeShapeType="1"/>
          </p:cNvPicPr>
          <p:nvPr>
            <p:custDataLst>
              <p:tags r:id="rId10"/>
            </p:custDataLst>
          </p:nvPr>
        </p:nvPicPr>
        <p:blipFill>
          <a:blip r:embed="rId2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13" name="HtBox 4"/>
          <p:cNvSpPr txBox="1">
            <a:spLocks noGrp="1" noSelect="1" noRot="1" noMove="1" noResize="1" noEditPoints="1" noAdjustHandles="1" noChangeArrowheads="1" noChangeShapeType="1" noTextEdit="1"/>
          </p:cNvSpPr>
          <p:nvPr>
            <p:custDataLst>
              <p:tags r:id="rId11"/>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CC</a:t>
            </a:r>
            <a:endParaRPr lang="en-US" sz="1600" dirty="0">
              <a:solidFill>
                <a:schemeClr val="bg1"/>
              </a:solidFill>
              <a:latin typeface="+mj-lt"/>
            </a:endParaRPr>
          </a:p>
        </p:txBody>
      </p:sp>
    </p:spTree>
    <p:extLst>
      <p:ext uri="{BB962C8B-B14F-4D97-AF65-F5344CB8AC3E}">
        <p14:creationId xmlns:p14="http://schemas.microsoft.com/office/powerpoint/2010/main" val="30250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4"/>
                                        </p:tgtEl>
                                      </p:cBhvr>
                                    </p:animEffect>
                                    <p:animScale>
                                      <p:cBhvr>
                                        <p:cTn id="43" dur="1000" autoRev="1" fill="hold"/>
                                        <p:tgtEl>
                                          <p:spTgt spid="14"/>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PPE</a:t>
            </a:r>
            <a:endParaRPr lang="en-CA" dirty="0"/>
          </a:p>
          <a:p>
            <a:endParaRPr lang="en-CA" dirty="0"/>
          </a:p>
          <a:p>
            <a:r>
              <a:rPr lang="en-CA" dirty="0"/>
              <a:t>Clinic setting</a:t>
            </a:r>
          </a:p>
          <a:p>
            <a:pPr marL="285750" indent="-285750">
              <a:buFont typeface="Arial" panose="020B0604020202020204" pitchFamily="34" charset="0"/>
              <a:buChar char="•"/>
            </a:pPr>
            <a:r>
              <a:rPr lang="en-CA" dirty="0"/>
              <a:t>gloves and gown for direct care </a:t>
            </a:r>
          </a:p>
          <a:p>
            <a:endParaRPr lang="en-CA" dirty="0"/>
          </a:p>
          <a:p>
            <a:r>
              <a:rPr lang="en-CA" dirty="0"/>
              <a:t>Home health care setting</a:t>
            </a:r>
          </a:p>
          <a:p>
            <a:pPr marL="285750" indent="-285750">
              <a:buFont typeface="Arial" panose="020B0604020202020204" pitchFamily="34" charset="0"/>
              <a:buChar char="•"/>
            </a:pPr>
            <a:r>
              <a:rPr lang="en-CA" dirty="0"/>
              <a:t>gloves and gown for direct care</a:t>
            </a:r>
          </a:p>
        </p:txBody>
      </p:sp>
      <p:pic>
        <p:nvPicPr>
          <p:cNvPr id="13" name="Picture 2" descr="C:\Users\esther.chan\AppData\Local\Microsoft\Windows\Temporary Internet Files\Content.Outlook\15H9NEOY\ACCOMODATION (3).png">
            <a:hlinkClick r:id="rId14" action="ppaction://hlinksldjump"/>
          </p:cNvPr>
          <p:cNvPicPr>
            <a:picLocks noGrp="1" noSelect="1" noRot="1" noMove="1" noResize="1" noEditPoints="1" noAdjustHandles="1" noChangeArrowheads="1" noChangeShapeType="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3"/>
            </p:custDataLst>
          </p:nvPr>
        </p:nvPicPr>
        <p:blipFill>
          <a:blip r:embed="rId16">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6"/>
            </p:custDataLst>
          </p:nvPr>
        </p:nvPicPr>
        <p:blipFill>
          <a:blip r:embed="rId19">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7"/>
            </p:custDataLst>
          </p:nvPr>
        </p:nvPicPr>
        <p:blipFill>
          <a:blip r:embed="rId20">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8"/>
            </p:custDataLst>
          </p:nvPr>
        </p:nvPicPr>
        <p:blipFill>
          <a:blip r:embed="rId21">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Grp="1" noSelect="1" noRot="1" noMove="1" noResize="1" noEditPoints="1" noAdjustHandles="1" noChangeArrowheads="1" noChangeShapeType="1"/>
          </p:cNvPicPr>
          <p:nvPr>
            <p:custDataLst>
              <p:tags r:id="rId10"/>
            </p:custDataLst>
          </p:nvPr>
        </p:nvPicPr>
        <p:blipFill>
          <a:blip r:embed="rId2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11"/>
            </p:custDataLst>
          </p:nvPr>
        </p:nvSpPr>
        <p:spPr>
          <a:xfrm>
            <a:off x="0" y="488388"/>
            <a:ext cx="3792128" cy="338554"/>
          </a:xfrm>
          <a:prstGeom prst="rect">
            <a:avLst/>
          </a:prstGeom>
          <a:noFill/>
        </p:spPr>
        <p:txBody>
          <a:bodyPr wrap="none" rtlCol="0">
            <a:spAutoFit/>
          </a:bodyPr>
          <a:lstStyle/>
          <a:p>
            <a:r>
              <a:rPr lang="en-US" sz="1600" dirty="0" smtClean="0">
                <a:solidFill>
                  <a:schemeClr val="bg1"/>
                </a:solidFill>
                <a:latin typeface="+mj-lt"/>
              </a:rPr>
              <a:t>ELEMENTS OF CONTACT PRECAUTIONS - CC</a:t>
            </a:r>
            <a:endParaRPr lang="en-US" sz="1600" dirty="0">
              <a:solidFill>
                <a:schemeClr val="bg1"/>
              </a:solidFill>
              <a:latin typeface="+mj-lt"/>
            </a:endParaRPr>
          </a:p>
        </p:txBody>
      </p:sp>
    </p:spTree>
    <p:extLst>
      <p:ext uri="{BB962C8B-B14F-4D97-AF65-F5344CB8AC3E}">
        <p14:creationId xmlns:p14="http://schemas.microsoft.com/office/powerpoint/2010/main" val="15230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5"/>
                                        </p:tgtEl>
                                      </p:cBhvr>
                                    </p:animEffect>
                                    <p:animScale>
                                      <p:cBhvr>
                                        <p:cTn id="43" dur="1000" autoRev="1" fill="hold"/>
                                        <p:tgtEl>
                                          <p:spTgt spid="15"/>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Cleaning (Part 1)</a:t>
            </a:r>
            <a:endParaRPr lang="en-CA" dirty="0"/>
          </a:p>
          <a:p>
            <a:endParaRPr lang="en-CA" dirty="0"/>
          </a:p>
          <a:p>
            <a:r>
              <a:rPr lang="en-CA" dirty="0"/>
              <a:t>Clinic setting</a:t>
            </a:r>
          </a:p>
          <a:p>
            <a:pPr marL="285750" indent="-285750">
              <a:buFont typeface="Arial" pitchFamily="34" charset="0"/>
              <a:buChar char="•"/>
            </a:pPr>
            <a:r>
              <a:rPr lang="en-CA" dirty="0"/>
              <a:t>routine cleaning</a:t>
            </a:r>
          </a:p>
          <a:p>
            <a:pPr marL="285750" indent="-285750">
              <a:buFont typeface="Arial" pitchFamily="34" charset="0"/>
              <a:buChar char="•"/>
            </a:pPr>
            <a:r>
              <a:rPr lang="en-CA" dirty="0"/>
              <a:t>clean high-touch surfaces daily</a:t>
            </a:r>
          </a:p>
          <a:p>
            <a:pPr marL="285750" indent="-285750">
              <a:buFont typeface="Arial" pitchFamily="34" charset="0"/>
              <a:buChar char="•"/>
            </a:pPr>
            <a:r>
              <a:rPr lang="en-CA" dirty="0"/>
              <a:t>special cleaning for has Vancomycin Resistant Enterococcus (VRE) or </a:t>
            </a:r>
            <a:r>
              <a:rPr lang="en-CA" i="1" dirty="0"/>
              <a:t>Clostridium difficile </a:t>
            </a:r>
            <a:r>
              <a:rPr lang="en-CA" dirty="0"/>
              <a:t>(</a:t>
            </a:r>
            <a:r>
              <a:rPr lang="en-CA" i="1" dirty="0"/>
              <a:t>C. difficile</a:t>
            </a:r>
            <a:r>
              <a:rPr lang="en-CA" dirty="0"/>
              <a:t>) </a:t>
            </a:r>
          </a:p>
        </p:txBody>
      </p:sp>
      <p:pic>
        <p:nvPicPr>
          <p:cNvPr id="12" name="Picture 1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p:spPr>
        <p:txBody>
          <a:bodyPr wrap="none" rtlCol="0">
            <a:spAutoFit/>
          </a:bodyPr>
          <a:lstStyle/>
          <a:p>
            <a:r>
              <a:rPr lang="en-US" sz="1600" dirty="0" smtClean="0">
                <a:solidFill>
                  <a:schemeClr val="bg1"/>
                </a:solidFill>
                <a:latin typeface="+mj-lt"/>
              </a:rPr>
              <a:t>ELEMENTS OF CONTACT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5"/>
                                        </p:tgtEl>
                                      </p:cBhvr>
                                    </p:animEffect>
                                    <p:animScale>
                                      <p:cBhvr>
                                        <p:cTn id="43" dur="1000" autoRev="1" fill="hold"/>
                                        <p:tgtEl>
                                          <p:spTgt spid="25"/>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Cleaning (Part 2)</a:t>
            </a:r>
            <a:endParaRPr lang="en-CA" dirty="0"/>
          </a:p>
          <a:p>
            <a:endParaRPr lang="en-CA" dirty="0"/>
          </a:p>
          <a:p>
            <a:r>
              <a:rPr lang="en-CA" dirty="0"/>
              <a:t>Home health care setting</a:t>
            </a:r>
          </a:p>
          <a:p>
            <a:pPr marL="285750" indent="-285750">
              <a:buFont typeface="Arial" panose="020B0604020202020204" pitchFamily="34" charset="0"/>
              <a:buChar char="•"/>
            </a:pPr>
            <a:r>
              <a:rPr lang="en-CA" dirty="0"/>
              <a:t>routine household cleaning </a:t>
            </a:r>
          </a:p>
          <a:p>
            <a:pPr marL="285750" indent="-285750">
              <a:buFont typeface="Arial" panose="020B0604020202020204" pitchFamily="34" charset="0"/>
              <a:buChar char="•"/>
            </a:pPr>
            <a:r>
              <a:rPr lang="en-CA" dirty="0"/>
              <a:t>household cleaners or a dilute bleach solution may be used to disinfect the bathroom</a:t>
            </a:r>
          </a:p>
        </p:txBody>
      </p:sp>
      <p:pic>
        <p:nvPicPr>
          <p:cNvPr id="12" name="Picture 11"/>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p:nvPr/>
        </p:nvSpPr>
        <p:spPr>
          <a:xfrm>
            <a:off x="0" y="488388"/>
            <a:ext cx="3849836" cy="338554"/>
          </a:xfrm>
          <a:prstGeom prst="rect">
            <a:avLst/>
          </a:prstGeom>
        </p:spPr>
        <p:txBody>
          <a:bodyPr wrap="none" rtlCol="0">
            <a:spAutoFit/>
          </a:bodyPr>
          <a:lstStyle/>
          <a:p>
            <a:r>
              <a:rPr lang="en-US" sz="1600" dirty="0" smtClean="0">
                <a:solidFill>
                  <a:schemeClr val="bg1"/>
                </a:solidFill>
                <a:latin typeface="+mj-lt"/>
              </a:rPr>
              <a:t>ELEMENTS OF CONTACT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4" action="ppaction://hlinksldjump"/>
          </p:cNvPr>
          <p:cNvPicPr>
            <a:picLocks noGrp="1" noSelect="1" noRot="1" noMove="1" noResize="1" noEditPoints="1" noAdjustHandles="1" noChangeArrowheads="1" noChangeShapeType="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61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5"/>
                                        </p:tgtEl>
                                      </p:cBhvr>
                                    </p:animEffect>
                                    <p:animScale>
                                      <p:cBhvr>
                                        <p:cTn id="43" dur="1000" autoRev="1" fill="hold"/>
                                        <p:tgtEl>
                                          <p:spTgt spid="25"/>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Equipment</a:t>
            </a:r>
            <a:endParaRPr lang="en-CA" dirty="0"/>
          </a:p>
          <a:p>
            <a:endParaRPr lang="en-CA" dirty="0"/>
          </a:p>
          <a:p>
            <a:r>
              <a:rPr lang="en-CA" dirty="0"/>
              <a:t>Clinic setting</a:t>
            </a:r>
          </a:p>
          <a:p>
            <a:pPr marL="285750" indent="-285750">
              <a:buFont typeface="Arial" panose="020B0604020202020204" pitchFamily="34" charset="0"/>
              <a:buChar char="•"/>
            </a:pPr>
            <a:r>
              <a:rPr lang="en-CA" dirty="0"/>
              <a:t>clean according to Routine Practices</a:t>
            </a:r>
          </a:p>
          <a:p>
            <a:endParaRPr lang="en-CA" dirty="0"/>
          </a:p>
          <a:p>
            <a:r>
              <a:rPr lang="en-CA" dirty="0"/>
              <a:t>Home health care setting</a:t>
            </a:r>
          </a:p>
          <a:p>
            <a:pPr marL="285750" indent="-285750">
              <a:buFont typeface="Arial" panose="020B0604020202020204" pitchFamily="34" charset="0"/>
              <a:buChar char="•"/>
            </a:pPr>
            <a:r>
              <a:rPr lang="en-CA" dirty="0"/>
              <a:t>dedicate equipment</a:t>
            </a:r>
          </a:p>
          <a:p>
            <a:pPr marL="285750" indent="-285750">
              <a:buFont typeface="Arial" panose="020B0604020202020204" pitchFamily="34" charset="0"/>
              <a:buChar char="•"/>
            </a:pPr>
            <a:r>
              <a:rPr lang="en-CA" dirty="0"/>
              <a:t>clean according to Routine Practices</a:t>
            </a:r>
          </a:p>
        </p:txBody>
      </p:sp>
      <p:pic>
        <p:nvPicPr>
          <p:cNvPr id="21" name="Picture 2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2"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6"/>
                                        </p:tgtEl>
                                      </p:cBhvr>
                                    </p:animEffect>
                                    <p:animScale>
                                      <p:cBhvr>
                                        <p:cTn id="43" dur="1000" autoRev="1" fill="hold"/>
                                        <p:tgtEl>
                                          <p:spTgt spid="26"/>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Communication to: </a:t>
            </a:r>
          </a:p>
          <a:p>
            <a:endParaRPr lang="en-CA" dirty="0"/>
          </a:p>
          <a:p>
            <a:pPr marL="285750" indent="-285750">
              <a:buFont typeface="Arial" panose="020B0604020202020204" pitchFamily="34" charset="0"/>
              <a:buChar char="•"/>
            </a:pPr>
            <a:r>
              <a:rPr lang="en-CA" dirty="0"/>
              <a:t>patients or clients</a:t>
            </a:r>
          </a:p>
          <a:p>
            <a:pPr marL="285750" indent="-285750">
              <a:buFont typeface="Arial" panose="020B0604020202020204" pitchFamily="34" charset="0"/>
              <a:buChar char="•"/>
            </a:pPr>
            <a:r>
              <a:rPr lang="en-CA" dirty="0"/>
              <a:t>families (if necessary)</a:t>
            </a:r>
          </a:p>
          <a:p>
            <a:pPr marL="285750" indent="-285750">
              <a:buFont typeface="Arial" panose="020B0604020202020204" pitchFamily="34" charset="0"/>
              <a:buChar char="•"/>
            </a:pPr>
            <a:r>
              <a:rPr lang="en-CA" dirty="0"/>
              <a:t>other facilities</a:t>
            </a:r>
          </a:p>
          <a:p>
            <a:pPr marL="285750" indent="-285750">
              <a:buFont typeface="Arial" panose="020B0604020202020204" pitchFamily="34" charset="0"/>
              <a:buChar char="•"/>
            </a:pPr>
            <a:r>
              <a:rPr lang="en-CA" dirty="0"/>
              <a:t>transport services prior to transfer</a:t>
            </a:r>
          </a:p>
        </p:txBody>
      </p:sp>
      <p:pic>
        <p:nvPicPr>
          <p:cNvPr id="21" name="Picture 2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2"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03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7"/>
                                        </p:tgtEl>
                                      </p:cBhvr>
                                    </p:animEffect>
                                    <p:animScale>
                                      <p:cBhvr>
                                        <p:cTn id="43" dur="1000" autoRev="1" fill="hold"/>
                                        <p:tgtEl>
                                          <p:spTgt spid="27"/>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Transport</a:t>
            </a:r>
          </a:p>
          <a:p>
            <a:endParaRPr lang="en-CA" dirty="0"/>
          </a:p>
          <a:p>
            <a:pPr marL="285750" indent="-285750">
              <a:buFont typeface="Arial" panose="020B0604020202020204" pitchFamily="34" charset="0"/>
              <a:buChar char="•"/>
            </a:pPr>
            <a:r>
              <a:rPr lang="en-CA" dirty="0"/>
              <a:t>gloves and gowns for direct contact </a:t>
            </a:r>
          </a:p>
          <a:p>
            <a:pPr marL="285750" indent="-285750">
              <a:buFont typeface="Arial" panose="020B0604020202020204" pitchFamily="34" charset="0"/>
              <a:buChar char="•"/>
            </a:pPr>
            <a:r>
              <a:rPr lang="en-CA" dirty="0"/>
              <a:t>clean and disinfect equipment used for transport</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CC</a:t>
            </a:r>
            <a:endParaRPr lang="en-US" sz="1600" dirty="0">
              <a:solidFill>
                <a:schemeClr val="bg1"/>
              </a:solidFill>
              <a:latin typeface="+mj-lt"/>
            </a:endParaRPr>
          </a:p>
        </p:txBody>
      </p:sp>
      <p:pic>
        <p:nvPicPr>
          <p:cNvPr id="22"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80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8"/>
                                        </p:tgtEl>
                                      </p:cBhvr>
                                    </p:animEffect>
                                    <p:animScale>
                                      <p:cBhvr>
                                        <p:cTn id="43" dur="1000" autoRev="1" fill="hold"/>
                                        <p:tgtEl>
                                          <p:spTgt spid="28"/>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Visitors</a:t>
            </a:r>
            <a:endParaRPr lang="en-CA" dirty="0"/>
          </a:p>
          <a:p>
            <a:endParaRPr lang="en-CA" dirty="0"/>
          </a:p>
          <a:p>
            <a:pPr marL="285750" indent="-285750">
              <a:buFont typeface="Arial" panose="020B0604020202020204" pitchFamily="34" charset="0"/>
              <a:buChar char="•"/>
            </a:pPr>
            <a:r>
              <a:rPr lang="en-CA" dirty="0"/>
              <a:t>education regarding hand hygiene</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49836" cy="338554"/>
          </a:xfrm>
          <a:prstGeom prst="rect">
            <a:avLst/>
          </a:prstGeom>
          <a:noFill/>
        </p:spPr>
        <p:txBody>
          <a:bodyPr wrap="none" rtlCol="0">
            <a:spAutoFit/>
          </a:bodyPr>
          <a:lstStyle/>
          <a:p>
            <a:r>
              <a:rPr lang="en-US" sz="1600" dirty="0" smtClean="0">
                <a:solidFill>
                  <a:schemeClr val="bg1"/>
                </a:solidFill>
                <a:latin typeface="+mj-lt"/>
              </a:rPr>
              <a:t>ELEMENTS OF CONTACT PRECAUTIONS - CC</a:t>
            </a:r>
            <a:endParaRPr lang="en-US" sz="1600" dirty="0">
              <a:solidFill>
                <a:schemeClr val="bg1"/>
              </a:solidFill>
              <a:latin typeface="+mj-lt"/>
            </a:endParaRPr>
          </a:p>
        </p:txBody>
      </p:sp>
      <p:pic>
        <p:nvPicPr>
          <p:cNvPr id="22"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13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9"/>
                                        </p:tgtEl>
                                      </p:cBhvr>
                                    </p:animEffect>
                                    <p:animScale>
                                      <p:cBhvr>
                                        <p:cTn id="43" dur="1000" autoRev="1" fill="hold"/>
                                        <p:tgtEl>
                                          <p:spTgt spid="29"/>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Accommodation (Part 1)</a:t>
            </a:r>
            <a:endParaRPr lang="en-CA" b="1" dirty="0"/>
          </a:p>
          <a:p>
            <a:endParaRPr lang="en-CA" dirty="0"/>
          </a:p>
          <a:p>
            <a:r>
              <a:rPr lang="en-CA" dirty="0"/>
              <a:t>Clinic setting</a:t>
            </a:r>
          </a:p>
          <a:p>
            <a:pPr marL="285750" indent="-285750">
              <a:buFont typeface="Arial" panose="020B0604020202020204" pitchFamily="34" charset="0"/>
              <a:buChar char="•"/>
            </a:pPr>
            <a:r>
              <a:rPr lang="en-CA" dirty="0"/>
              <a:t>screen for respiratory symptoms</a:t>
            </a:r>
          </a:p>
          <a:p>
            <a:pPr marL="285750" indent="-285750">
              <a:buFont typeface="Arial" panose="020B0604020202020204" pitchFamily="34" charset="0"/>
              <a:buChar char="•"/>
            </a:pPr>
            <a:r>
              <a:rPr lang="en-CA" dirty="0"/>
              <a:t>assess as soon as possible</a:t>
            </a:r>
          </a:p>
          <a:p>
            <a:pPr marL="285750" indent="-285750">
              <a:buFont typeface="Arial" panose="020B0604020202020204" pitchFamily="34" charset="0"/>
              <a:buChar char="•"/>
            </a:pPr>
            <a:r>
              <a:rPr lang="en-CA" dirty="0"/>
              <a:t>move into examination room</a:t>
            </a:r>
          </a:p>
          <a:p>
            <a:pPr marL="285750" indent="-285750">
              <a:buFont typeface="Arial" panose="020B0604020202020204" pitchFamily="34" charset="0"/>
              <a:buChar char="•"/>
            </a:pPr>
            <a:r>
              <a:rPr lang="en-CA" dirty="0"/>
              <a:t>maintain two-metre distance between patients until an examination room is available</a:t>
            </a:r>
          </a:p>
        </p:txBody>
      </p:sp>
      <p:pic>
        <p:nvPicPr>
          <p:cNvPr id="22" name="Picture 21"/>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1500"/>
                            </p:stCondLst>
                            <p:childTnLst>
                              <p:par>
                                <p:cTn id="41" presetID="26" presetClass="emph" presetSubtype="0" fill="hold" nodeType="afterEffect">
                                  <p:stCondLst>
                                    <p:cond delay="0"/>
                                  </p:stCondLst>
                                  <p:childTnLst>
                                    <p:animEffect transition="out" filter="fade">
                                      <p:cBhvr>
                                        <p:cTn id="42" dur="2000" tmFilter="0, 0; .2, .5; .8, .5; 1, 0"/>
                                        <p:tgtEl>
                                          <p:spTgt spid="13"/>
                                        </p:tgtEl>
                                      </p:cBhvr>
                                    </p:animEffect>
                                    <p:animScale>
                                      <p:cBhvr>
                                        <p:cTn id="43" dur="1000" autoRev="1" fill="hold"/>
                                        <p:tgtEl>
                                          <p:spTgt spid="13"/>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Accommodation (Part 2)</a:t>
            </a:r>
            <a:endParaRPr lang="en-CA" b="1" dirty="0"/>
          </a:p>
          <a:p>
            <a:endParaRPr lang="en-CA" dirty="0"/>
          </a:p>
          <a:p>
            <a:r>
              <a:rPr lang="en-CA" dirty="0"/>
              <a:t>Home health care setting</a:t>
            </a:r>
          </a:p>
          <a:p>
            <a:pPr marL="285750" indent="-285750">
              <a:buFont typeface="Arial" panose="020B0604020202020204" pitchFamily="34" charset="0"/>
              <a:buChar char="•"/>
            </a:pPr>
            <a:r>
              <a:rPr lang="en-CA" dirty="0"/>
              <a:t>discuss maintaining a two metre distance from the symptomatic client</a:t>
            </a:r>
          </a:p>
        </p:txBody>
      </p:sp>
      <p:pic>
        <p:nvPicPr>
          <p:cNvPr id="22" name="Picture 21"/>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43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1500"/>
                            </p:stCondLst>
                            <p:childTnLst>
                              <p:par>
                                <p:cTn id="41" presetID="26" presetClass="emph" presetSubtype="0" fill="hold" nodeType="afterEffect">
                                  <p:stCondLst>
                                    <p:cond delay="0"/>
                                  </p:stCondLst>
                                  <p:childTnLst>
                                    <p:animEffect transition="out" filter="fade">
                                      <p:cBhvr>
                                        <p:cTn id="42" dur="2000" tmFilter="0, 0; .2, .5; .8, .5; 1, 0"/>
                                        <p:tgtEl>
                                          <p:spTgt spid="13"/>
                                        </p:tgtEl>
                                      </p:cBhvr>
                                    </p:animEffect>
                                    <p:animScale>
                                      <p:cBhvr>
                                        <p:cTn id="43" dur="1000" autoRev="1" fill="hold"/>
                                        <p:tgtEl>
                                          <p:spTgt spid="13"/>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grpSp>
        <p:nvGrpSpPr>
          <p:cNvPr id="2" name="Group 1"/>
          <p:cNvGrpSpPr>
            <a:grpSpLocks noGrp="1" noSelect="1" noRot="1" noMove="1" noResize="1"/>
          </p:cNvGrpSpPr>
          <p:nvPr>
            <p:custDataLst>
              <p:tags r:id="rId2"/>
            </p:custDataLst>
          </p:nvPr>
        </p:nvGrpSpPr>
        <p:grpSpPr>
          <a:xfrm>
            <a:off x="0" y="304801"/>
            <a:ext cx="4500000" cy="713669"/>
            <a:chOff x="0" y="304801"/>
            <a:chExt cx="4500000" cy="713669"/>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6" name="TextBox 5"/>
            <p:cNvSpPr txBox="1"/>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grpSp>
      <p:sp>
        <p:nvSpPr>
          <p:cNvPr id="8" name="Rectangle 7"/>
          <p:cNvSpPr>
            <a:spLocks noGrp="1" noSelect="1" noRot="1" noMove="1" noResize="1" noEditPoints="1" noAdjustHandles="1" noChangeArrowheads="1" noChangeShapeType="1" noTextEdit="1"/>
          </p:cNvSpPr>
          <p:nvPr>
            <p:custDataLst>
              <p:tags r:id="rId3"/>
            </p:custDataLst>
          </p:nvPr>
        </p:nvSpPr>
        <p:spPr>
          <a:xfrm>
            <a:off x="0" y="1844824"/>
            <a:ext cx="9144000" cy="3168352"/>
          </a:xfrm>
          <a:prstGeom prst="rect">
            <a:avLst/>
          </a:prstGeom>
          <a:solidFill>
            <a:schemeClr val="bg1">
              <a:alpha val="89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9" name="TextBox 8"/>
          <p:cNvSpPr txBox="1">
            <a:spLocks noGrp="1" noSelect="1" noRot="1" noMove="1" noResize="1" noEditPoints="1" noAdjustHandles="1" noChangeArrowheads="1" noChangeShapeType="1" noTextEdit="1"/>
          </p:cNvSpPr>
          <p:nvPr>
            <p:custDataLst>
              <p:tags r:id="rId4"/>
            </p:custDataLst>
          </p:nvPr>
        </p:nvSpPr>
        <p:spPr>
          <a:xfrm>
            <a:off x="1331640" y="2708920"/>
            <a:ext cx="6912768" cy="1938992"/>
          </a:xfrm>
          <a:prstGeom prst="rect">
            <a:avLst/>
          </a:prstGeom>
          <a:noFill/>
        </p:spPr>
        <p:txBody>
          <a:bodyPr wrap="square" rtlCol="0">
            <a:spAutoFit/>
          </a:bodyPr>
          <a:lstStyle/>
          <a:p>
            <a:r>
              <a:rPr lang="en-CA" sz="2000" dirty="0" smtClean="0"/>
              <a:t>In this course, you will learn about:</a:t>
            </a:r>
          </a:p>
          <a:p>
            <a:pPr marL="285750" indent="-285750">
              <a:buFont typeface="Arial" panose="020B0604020202020204" pitchFamily="34" charset="0"/>
              <a:buChar char="•"/>
            </a:pPr>
            <a:r>
              <a:rPr lang="en-CA" sz="2000" dirty="0" smtClean="0"/>
              <a:t>the principles of Additional Precautions</a:t>
            </a:r>
          </a:p>
          <a:p>
            <a:pPr marL="285750" indent="-285750">
              <a:buFont typeface="Arial" panose="020B0604020202020204" pitchFamily="34" charset="0"/>
              <a:buChar char="•"/>
            </a:pPr>
            <a:r>
              <a:rPr lang="en-CA" sz="2000" dirty="0" smtClean="0"/>
              <a:t>the categories of Additional Precautions</a:t>
            </a:r>
          </a:p>
          <a:p>
            <a:pPr marL="285750" indent="-285750">
              <a:buFont typeface="Arial" panose="020B0604020202020204" pitchFamily="34" charset="0"/>
              <a:buChar char="•"/>
            </a:pPr>
            <a:r>
              <a:rPr lang="en-CA" sz="2000" dirty="0" smtClean="0"/>
              <a:t>the elements that comprise each category of Additional Precautions</a:t>
            </a:r>
          </a:p>
          <a:p>
            <a:pPr marL="285750" indent="-285750">
              <a:buFont typeface="Arial" panose="020B0604020202020204" pitchFamily="34" charset="0"/>
              <a:buChar char="•"/>
            </a:pPr>
            <a:endParaRPr lang="en-CA" sz="2000" dirty="0" smtClean="0"/>
          </a:p>
        </p:txBody>
      </p:sp>
    </p:spTree>
    <p:extLst>
      <p:ext uri="{BB962C8B-B14F-4D97-AF65-F5344CB8AC3E}">
        <p14:creationId xmlns:p14="http://schemas.microsoft.com/office/powerpoint/2010/main" val="35776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fade">
                                      <p:cBhvr>
                                        <p:cTn id="13" dur="2000"/>
                                        <p:tgtEl>
                                          <p:spTgt spid="8">
                                            <p:bg/>
                                          </p:spTgt>
                                        </p:tgtEl>
                                      </p:cBhvr>
                                    </p:animEffect>
                                  </p:childTnLst>
                                </p:cTn>
                              </p:par>
                            </p:childTnLst>
                          </p:cTn>
                        </p:par>
                        <p:par>
                          <p:cTn id="14" fill="hold">
                            <p:stCondLst>
                              <p:cond delay="4000"/>
                            </p:stCondLst>
                            <p:childTnLst>
                              <p:par>
                                <p:cTn id="15" presetID="42" presetClass="entr" presetSubtype="0"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2000"/>
                                        <p:tgtEl>
                                          <p:spTgt spid="9">
                                            <p:txEl>
                                              <p:pRg st="0" end="0"/>
                                            </p:txEl>
                                          </p:spTgt>
                                        </p:tgtEl>
                                      </p:cBhvr>
                                    </p:animEffect>
                                    <p:anim calcmode="lin" valueType="num">
                                      <p:cBhvr>
                                        <p:cTn id="18"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42" presetClass="entr" presetSubtype="0" fill="hold" grpId="0"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2000"/>
                                        <p:tgtEl>
                                          <p:spTgt spid="9">
                                            <p:txEl>
                                              <p:pRg st="1" end="1"/>
                                            </p:txEl>
                                          </p:spTgt>
                                        </p:tgtEl>
                                      </p:cBhvr>
                                    </p:animEffect>
                                    <p:anim calcmode="lin" valueType="num">
                                      <p:cBhvr>
                                        <p:cTn id="24" dur="2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2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8000"/>
                            </p:stCondLst>
                            <p:childTnLst>
                              <p:par>
                                <p:cTn id="27" presetID="42" presetClass="entr" presetSubtype="0" fill="hold" grpId="0"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2000"/>
                                        <p:tgtEl>
                                          <p:spTgt spid="9">
                                            <p:txEl>
                                              <p:pRg st="2" end="2"/>
                                            </p:txEl>
                                          </p:spTgt>
                                        </p:tgtEl>
                                      </p:cBhvr>
                                    </p:animEffect>
                                    <p:anim calcmode="lin" valueType="num">
                                      <p:cBhvr>
                                        <p:cTn id="30" dur="2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1" dur="2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0"/>
                            </p:stCondLst>
                            <p:childTnLst>
                              <p:par>
                                <p:cTn id="33" presetID="42" presetClass="entr" presetSubtype="0" fill="hold" grpId="0" nodeType="after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2000"/>
                                        <p:tgtEl>
                                          <p:spTgt spid="9">
                                            <p:txEl>
                                              <p:pRg st="3" end="3"/>
                                            </p:txEl>
                                          </p:spTgt>
                                        </p:tgtEl>
                                      </p:cBhvr>
                                    </p:animEffect>
                                    <p:anim calcmode="lin" valueType="num">
                                      <p:cBhvr>
                                        <p:cTn id="36" dur="2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2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autoUpdateAnimBg="0"/>
      <p:bldP spid="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Signage </a:t>
            </a:r>
            <a:endParaRPr lang="en-CA" dirty="0"/>
          </a:p>
          <a:p>
            <a:endParaRPr lang="en-CA" dirty="0"/>
          </a:p>
          <a:p>
            <a:r>
              <a:rPr lang="en-CA" dirty="0"/>
              <a:t>Clinic setting</a:t>
            </a:r>
          </a:p>
          <a:p>
            <a:pPr marL="285750" indent="-285750">
              <a:buFont typeface="Arial" panose="020B0604020202020204" pitchFamily="34" charset="0"/>
              <a:buChar char="•"/>
            </a:pPr>
            <a:r>
              <a:rPr lang="en-CA" dirty="0"/>
              <a:t>flag chart</a:t>
            </a:r>
          </a:p>
          <a:p>
            <a:pPr marL="285750" indent="-285750">
              <a:buFont typeface="Arial" panose="020B0604020202020204" pitchFamily="34" charset="0"/>
              <a:buChar char="•"/>
            </a:pPr>
            <a:r>
              <a:rPr lang="en-CA" dirty="0"/>
              <a:t>at the entrance to the examination room</a:t>
            </a:r>
          </a:p>
          <a:p>
            <a:endParaRPr lang="en-CA" dirty="0"/>
          </a:p>
          <a:p>
            <a:r>
              <a:rPr lang="en-CA" dirty="0"/>
              <a:t>Home health care setting</a:t>
            </a:r>
          </a:p>
          <a:p>
            <a:pPr marL="285750" indent="-285750">
              <a:buFont typeface="Arial" panose="020B0604020202020204" pitchFamily="34" charset="0"/>
              <a:buChar char="•"/>
            </a:pPr>
            <a:r>
              <a:rPr lang="en-CA" dirty="0"/>
              <a:t>flag chart</a:t>
            </a:r>
          </a:p>
        </p:txBody>
      </p:sp>
      <p:pic>
        <p:nvPicPr>
          <p:cNvPr id="22" name="Picture 2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CC</a:t>
            </a:r>
            <a:endParaRPr lang="en-US" sz="1600" dirty="0">
              <a:solidFill>
                <a:schemeClr val="bg1"/>
              </a:solidFill>
              <a:latin typeface="+mj-lt"/>
            </a:endParaRPr>
          </a:p>
        </p:txBody>
      </p:sp>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ffectLst>
            <a:glow rad="139700">
              <a:schemeClr val="accent6">
                <a:lumMod val="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esther.chan\AppData\Local\Microsoft\Windows\Temporary Internet Files\Content.Outlook\15H9NEOY\ACCOMODATION (3).png">
            <a:hlinkClick r:id="rId22" action="ppaction://hlinksldjump"/>
          </p:cNvPr>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5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ppt_x</p:attrName>
                                        </p:attrNameLst>
                                      </p:cBhvr>
                                      <p:tavLst>
                                        <p:tav tm="0">
                                          <p:val>
                                            <p:strVal val="#ppt_x"/>
                                          </p:val>
                                        </p:tav>
                                        <p:tav tm="100000">
                                          <p:val>
                                            <p:strVal val="#ppt_x"/>
                                          </p:val>
                                        </p:tav>
                                      </p:tavLst>
                                    </p:anim>
                                    <p:anim calcmode="lin" valueType="num">
                                      <p:cBhvr>
                                        <p:cTn id="16" dur="2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4"/>
                                        </p:tgtEl>
                                      </p:cBhvr>
                                    </p:animEffect>
                                    <p:animScale>
                                      <p:cBhvr>
                                        <p:cTn id="45" dur="1000" autoRev="1" fill="hold"/>
                                        <p:tgtEl>
                                          <p:spTgt spid="14"/>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PPE</a:t>
            </a:r>
            <a:endParaRPr lang="en-CA" dirty="0"/>
          </a:p>
          <a:p>
            <a:endParaRPr lang="en-CA" dirty="0"/>
          </a:p>
          <a:p>
            <a:pPr marL="285750" indent="-285750">
              <a:buFont typeface="Arial" panose="020B0604020202020204" pitchFamily="34" charset="0"/>
              <a:buChar char="•"/>
            </a:pPr>
            <a:r>
              <a:rPr lang="en-CA" dirty="0"/>
              <a:t>wear facial protection (mask and eye protection) within two metres of the patient or client</a:t>
            </a:r>
          </a:p>
        </p:txBody>
      </p:sp>
      <p:pic>
        <p:nvPicPr>
          <p:cNvPr id="22" name="Picture 21"/>
          <p:cNvPicPr>
            <a:picLocks noGrp="1" noSelect="1" noRo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1"/>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5" action="ppaction://hlinksldjump"/>
          </p:cNvPr>
          <p:cNvPicPr>
            <a:picLocks noGrp="1" noSelect="1" noRo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1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ppt_x</p:attrName>
                                        </p:attrNameLst>
                                      </p:cBhvr>
                                      <p:tavLst>
                                        <p:tav tm="0">
                                          <p:val>
                                            <p:strVal val="#ppt_x"/>
                                          </p:val>
                                        </p:tav>
                                        <p:tav tm="100000">
                                          <p:val>
                                            <p:strVal val="#ppt_x"/>
                                          </p:val>
                                        </p:tav>
                                      </p:tavLst>
                                    </p:anim>
                                    <p:anim calcmode="lin" valueType="num">
                                      <p:cBhvr>
                                        <p:cTn id="16" dur="2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5"/>
                                        </p:tgtEl>
                                      </p:cBhvr>
                                    </p:animEffect>
                                    <p:animScale>
                                      <p:cBhvr>
                                        <p:cTn id="45" dur="1000" autoRev="1" fill="hold"/>
                                        <p:tgtEl>
                                          <p:spTgt spid="15"/>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Cleaning</a:t>
            </a:r>
            <a:endParaRPr lang="en-CA" dirty="0"/>
          </a:p>
          <a:p>
            <a:endParaRPr lang="en-CA" dirty="0"/>
          </a:p>
          <a:p>
            <a:r>
              <a:rPr lang="en-CA" dirty="0"/>
              <a:t>Clinic setting</a:t>
            </a:r>
          </a:p>
          <a:p>
            <a:pPr marL="285750" indent="-285750">
              <a:buFont typeface="Arial" panose="020B0604020202020204" pitchFamily="34" charset="0"/>
              <a:buChar char="•"/>
            </a:pPr>
            <a:r>
              <a:rPr lang="en-CA" dirty="0"/>
              <a:t>routine cleaning</a:t>
            </a:r>
          </a:p>
          <a:p>
            <a:pPr marL="285750" indent="-285750">
              <a:buFont typeface="Arial" panose="020B0604020202020204" pitchFamily="34" charset="0"/>
              <a:buChar char="•"/>
            </a:pPr>
            <a:r>
              <a:rPr lang="en-CA" dirty="0"/>
              <a:t>clean high-touch surfaces after client leaves examination room</a:t>
            </a:r>
          </a:p>
          <a:p>
            <a:endParaRPr lang="en-CA" dirty="0"/>
          </a:p>
          <a:p>
            <a:r>
              <a:rPr lang="en-CA" dirty="0"/>
              <a:t>Home health care setting</a:t>
            </a:r>
          </a:p>
          <a:p>
            <a:pPr marL="285750" indent="-285750">
              <a:buFont typeface="Arial" panose="020B0604020202020204" pitchFamily="34" charset="0"/>
              <a:buChar char="•"/>
            </a:pPr>
            <a:r>
              <a:rPr lang="en-CA" dirty="0"/>
              <a:t>routine cleaning</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2"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CC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81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ppt_x</p:attrName>
                                        </p:attrNameLst>
                                      </p:cBhvr>
                                      <p:tavLst>
                                        <p:tav tm="0">
                                          <p:val>
                                            <p:strVal val="#ppt_x"/>
                                          </p:val>
                                        </p:tav>
                                        <p:tav tm="100000">
                                          <p:val>
                                            <p:strVal val="#ppt_x"/>
                                          </p:val>
                                        </p:tav>
                                      </p:tavLst>
                                    </p:anim>
                                    <p:anim calcmode="lin" valueType="num">
                                      <p:cBhvr>
                                        <p:cTn id="16" dur="2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7"/>
                                        </p:tgtEl>
                                      </p:cBhvr>
                                    </p:animEffect>
                                    <p:animScale>
                                      <p:cBhvr>
                                        <p:cTn id="45" dur="1000" autoRev="1" fill="hold"/>
                                        <p:tgtEl>
                                          <p:spTgt spid="17"/>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Equipment</a:t>
            </a:r>
            <a:endParaRPr lang="en-CA" dirty="0"/>
          </a:p>
          <a:p>
            <a:endParaRPr lang="en-CA" dirty="0"/>
          </a:p>
          <a:p>
            <a:r>
              <a:rPr lang="en-CA" dirty="0"/>
              <a:t>Clinic setting</a:t>
            </a:r>
          </a:p>
          <a:p>
            <a:pPr marL="285750" indent="-285750">
              <a:buFont typeface="Arial" panose="020B0604020202020204" pitchFamily="34" charset="0"/>
              <a:buChar char="•"/>
            </a:pPr>
            <a:r>
              <a:rPr lang="en-CA" dirty="0"/>
              <a:t>clean according to Routine Practices</a:t>
            </a:r>
          </a:p>
          <a:p>
            <a:endParaRPr lang="en-CA" dirty="0"/>
          </a:p>
          <a:p>
            <a:r>
              <a:rPr lang="en-CA" dirty="0"/>
              <a:t>Home health care setting</a:t>
            </a:r>
          </a:p>
          <a:p>
            <a:pPr marL="285750" indent="-285750">
              <a:buFont typeface="Arial" panose="020B0604020202020204" pitchFamily="34" charset="0"/>
              <a:buChar char="•"/>
            </a:pPr>
            <a:r>
              <a:rPr lang="en-CA" dirty="0"/>
              <a:t>dedicate</a:t>
            </a:r>
          </a:p>
          <a:p>
            <a:pPr marL="285750" indent="-285750">
              <a:buFont typeface="Arial" panose="020B0604020202020204" pitchFamily="34" charset="0"/>
              <a:buChar char="•"/>
            </a:pPr>
            <a:r>
              <a:rPr lang="en-CA" dirty="0"/>
              <a:t>clean according to Routine Practices</a:t>
            </a:r>
          </a:p>
        </p:txBody>
      </p:sp>
      <p:pic>
        <p:nvPicPr>
          <p:cNvPr id="29" name="Picture 28"/>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0" name="HtBox 4"/>
          <p:cNvSpPr txBox="1">
            <a:spLocks noGrp="1" noSelect="1" noRot="1" noMove="1" noResize="1" noEditPoints="1" noAdjustHandles="1" noChangeArrowheads="1" noChangeShapeType="1" noTextEdit="1"/>
          </p:cNvSpPr>
          <p:nvPr>
            <p:custDataLst>
              <p:tags r:id="rId3"/>
            </p:custDataLst>
          </p:nvPr>
        </p:nvSpPr>
        <p:spPr>
          <a:xfrm>
            <a:off x="0" y="488388"/>
            <a:ext cx="3771545" cy="338554"/>
          </a:xfrm>
          <a:prstGeom prst="rect">
            <a:avLst/>
          </a:prstGeom>
          <a:noFill/>
        </p:spPr>
        <p:txBody>
          <a:bodyPr wrap="none" rtlCol="0">
            <a:spAutoFit/>
          </a:bodyPr>
          <a:lstStyle/>
          <a:p>
            <a:r>
              <a:rPr lang="en-US" sz="1600" dirty="0" smtClean="0">
                <a:solidFill>
                  <a:schemeClr val="bg1"/>
                </a:solidFill>
                <a:latin typeface="+mj-lt"/>
              </a:rPr>
              <a:t>ELEMENTS OF DROPLET PRECAUTIONS - CC</a:t>
            </a:r>
            <a:endParaRPr lang="en-US" sz="1600" dirty="0">
              <a:solidFill>
                <a:schemeClr val="bg1"/>
              </a:solidFill>
              <a:latin typeface="+mj-lt"/>
            </a:endParaRPr>
          </a:p>
        </p:txBody>
      </p:sp>
      <p:pic>
        <p:nvPicPr>
          <p:cNvPr id="31"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2"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4"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36"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ppt_x</p:attrName>
                                        </p:attrNameLst>
                                      </p:cBhvr>
                                      <p:tavLst>
                                        <p:tav tm="0">
                                          <p:val>
                                            <p:strVal val="#ppt_x"/>
                                          </p:val>
                                        </p:tav>
                                        <p:tav tm="100000">
                                          <p:val>
                                            <p:strVal val="#ppt_x"/>
                                          </p:val>
                                        </p:tav>
                                      </p:tavLst>
                                    </p:anim>
                                    <p:anim calcmode="lin" valueType="num">
                                      <p:cBhvr>
                                        <p:cTn id="9" dur="2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000"/>
                                        <p:tgtEl>
                                          <p:spTgt spid="30"/>
                                        </p:tgtEl>
                                      </p:cBhvr>
                                    </p:animEffect>
                                    <p:anim calcmode="lin" valueType="num">
                                      <p:cBhvr>
                                        <p:cTn id="15" dur="2000" fill="hold"/>
                                        <p:tgtEl>
                                          <p:spTgt spid="30"/>
                                        </p:tgtEl>
                                        <p:attrNameLst>
                                          <p:attrName>ppt_x</p:attrName>
                                        </p:attrNameLst>
                                      </p:cBhvr>
                                      <p:tavLst>
                                        <p:tav tm="0">
                                          <p:val>
                                            <p:strVal val="#ppt_x"/>
                                          </p:val>
                                        </p:tav>
                                        <p:tav tm="100000">
                                          <p:val>
                                            <p:strVal val="#ppt_x"/>
                                          </p:val>
                                        </p:tav>
                                      </p:tavLst>
                                    </p:anim>
                                    <p:anim calcmode="lin" valueType="num">
                                      <p:cBhvr>
                                        <p:cTn id="16" dur="20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35"/>
                                        </p:tgtEl>
                                      </p:cBhvr>
                                    </p:animEffect>
                                    <p:animScale>
                                      <p:cBhvr>
                                        <p:cTn id="45" dur="1000" autoRev="1" fill="hold"/>
                                        <p:tgtEl>
                                          <p:spTgt spid="35"/>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Communication to: </a:t>
            </a:r>
          </a:p>
          <a:p>
            <a:endParaRPr lang="en-CA" dirty="0"/>
          </a:p>
          <a:p>
            <a:pPr marL="285750" indent="-285750">
              <a:buFont typeface="Arial" panose="020B0604020202020204" pitchFamily="34" charset="0"/>
              <a:buChar char="•"/>
            </a:pPr>
            <a:r>
              <a:rPr lang="en-CA" dirty="0"/>
              <a:t>patients or clients</a:t>
            </a:r>
          </a:p>
          <a:p>
            <a:pPr marL="285750" indent="-285750">
              <a:buFont typeface="Arial" panose="020B0604020202020204" pitchFamily="34" charset="0"/>
              <a:buChar char="•"/>
            </a:pPr>
            <a:r>
              <a:rPr lang="en-CA" dirty="0"/>
              <a:t>families (if necessary)</a:t>
            </a:r>
          </a:p>
          <a:p>
            <a:pPr marL="285750" indent="-285750">
              <a:buFont typeface="Arial" panose="020B0604020202020204" pitchFamily="34" charset="0"/>
              <a:buChar char="•"/>
            </a:pPr>
            <a:r>
              <a:rPr lang="en-CA" dirty="0"/>
              <a:t>other departments</a:t>
            </a:r>
          </a:p>
          <a:p>
            <a:pPr marL="285750" indent="-285750">
              <a:buFont typeface="Arial" panose="020B0604020202020204" pitchFamily="34" charset="0"/>
              <a:buChar char="•"/>
            </a:pPr>
            <a:r>
              <a:rPr lang="en-CA" dirty="0"/>
              <a:t>other facilities</a:t>
            </a:r>
          </a:p>
          <a:p>
            <a:pPr marL="285750" indent="-285750">
              <a:buFont typeface="Arial" panose="020B0604020202020204" pitchFamily="34" charset="0"/>
              <a:buChar char="•"/>
            </a:pPr>
            <a:r>
              <a:rPr lang="en-CA" dirty="0"/>
              <a:t>transport services prior to transfer</a:t>
            </a:r>
          </a:p>
        </p:txBody>
      </p:sp>
      <p:pic>
        <p:nvPicPr>
          <p:cNvPr id="29" name="Picture 28"/>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0"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anim calcmode="lin" valueType="num">
                                      <p:cBhvr>
                                        <p:cTn id="13" dur="2000" fill="hold"/>
                                        <p:tgtEl>
                                          <p:spTgt spid="29"/>
                                        </p:tgtEl>
                                        <p:attrNameLst>
                                          <p:attrName>ppt_x</p:attrName>
                                        </p:attrNameLst>
                                      </p:cBhvr>
                                      <p:tavLst>
                                        <p:tav tm="0">
                                          <p:val>
                                            <p:strVal val="#ppt_x"/>
                                          </p:val>
                                        </p:tav>
                                        <p:tav tm="100000">
                                          <p:val>
                                            <p:strVal val="#ppt_x"/>
                                          </p:val>
                                        </p:tav>
                                      </p:tavLst>
                                    </p:anim>
                                    <p:anim calcmode="lin" valueType="num">
                                      <p:cBhvr>
                                        <p:cTn id="14" dur="2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8"/>
                                        </p:tgtEl>
                                      </p:cBhvr>
                                    </p:animEffect>
                                    <p:animScale>
                                      <p:cBhvr>
                                        <p:cTn id="43" dur="1000" autoRev="1" fill="hold"/>
                                        <p:tgtEl>
                                          <p:spTgt spid="18"/>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Transport</a:t>
            </a:r>
          </a:p>
          <a:p>
            <a:endParaRPr lang="en-CA" dirty="0"/>
          </a:p>
          <a:p>
            <a:pPr marL="285750" indent="-285750">
              <a:buFont typeface="Arial" panose="020B0604020202020204" pitchFamily="34" charset="0"/>
              <a:buChar char="•"/>
            </a:pPr>
            <a:r>
              <a:rPr lang="en-CA" dirty="0"/>
              <a:t>patient or client wears a mask OR health care providers wear mask and eye protection</a:t>
            </a:r>
          </a:p>
        </p:txBody>
      </p:sp>
      <p:pic>
        <p:nvPicPr>
          <p:cNvPr id="33" name="Picture 3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4"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anim calcmode="lin" valueType="num">
                                      <p:cBhvr>
                                        <p:cTn id="8" dur="2000" fill="hold"/>
                                        <p:tgtEl>
                                          <p:spTgt spid="33"/>
                                        </p:tgtEl>
                                        <p:attrNameLst>
                                          <p:attrName>ppt_x</p:attrName>
                                        </p:attrNameLst>
                                      </p:cBhvr>
                                      <p:tavLst>
                                        <p:tav tm="0">
                                          <p:val>
                                            <p:strVal val="#ppt_x"/>
                                          </p:val>
                                        </p:tav>
                                        <p:tav tm="100000">
                                          <p:val>
                                            <p:strVal val="#ppt_x"/>
                                          </p:val>
                                        </p:tav>
                                      </p:tavLst>
                                    </p:anim>
                                    <p:anim calcmode="lin" valueType="num">
                                      <p:cBhvr>
                                        <p:cTn id="9" dur="2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anim calcmode="lin" valueType="num">
                                      <p:cBhvr>
                                        <p:cTn id="15" dur="2000" fill="hold"/>
                                        <p:tgtEl>
                                          <p:spTgt spid="34"/>
                                        </p:tgtEl>
                                        <p:attrNameLst>
                                          <p:attrName>ppt_x</p:attrName>
                                        </p:attrNameLst>
                                      </p:cBhvr>
                                      <p:tavLst>
                                        <p:tav tm="0">
                                          <p:val>
                                            <p:strVal val="#ppt_x"/>
                                          </p:val>
                                        </p:tav>
                                        <p:tav tm="100000">
                                          <p:val>
                                            <p:strVal val="#ppt_x"/>
                                          </p:val>
                                        </p:tav>
                                      </p:tavLst>
                                    </p:anim>
                                    <p:anim calcmode="lin" valueType="num">
                                      <p:cBhvr>
                                        <p:cTn id="16" dur="2000" fill="hold"/>
                                        <p:tgtEl>
                                          <p:spTgt spid="3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9"/>
                                        </p:tgtEl>
                                      </p:cBhvr>
                                    </p:animEffect>
                                    <p:animScale>
                                      <p:cBhvr>
                                        <p:cTn id="45" dur="1000" autoRev="1" fill="hold"/>
                                        <p:tgtEl>
                                          <p:spTgt spid="19"/>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Visitors</a:t>
            </a:r>
            <a:endParaRPr lang="en-CA" dirty="0"/>
          </a:p>
          <a:p>
            <a:endParaRPr lang="en-CA" dirty="0"/>
          </a:p>
          <a:p>
            <a:pPr marL="285750" indent="-285750">
              <a:buFont typeface="Arial" panose="020B0604020202020204" pitchFamily="34" charset="0"/>
              <a:buChar char="•"/>
            </a:pPr>
            <a:r>
              <a:rPr lang="en-CA" dirty="0"/>
              <a:t>education regarding hand hygiene and the risk of exposure</a:t>
            </a:r>
          </a:p>
          <a:p>
            <a:pPr marL="285750" indent="-285750">
              <a:buFont typeface="Arial" panose="020B0604020202020204" pitchFamily="34" charset="0"/>
              <a:buChar char="•"/>
            </a:pPr>
            <a:r>
              <a:rPr lang="en-CA" dirty="0"/>
              <a:t>keep two metres away from symptomatic client</a:t>
            </a:r>
          </a:p>
        </p:txBody>
      </p:sp>
      <p:pic>
        <p:nvPicPr>
          <p:cNvPr id="29" name="Picture 28"/>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0" name="HtBox 4"/>
          <p:cNvSpPr txBox="1">
            <a:spLocks noGrp="1" noSelect="1" noRot="1" noMove="1" noResize="1" noEditPoints="1" noAdjustHandles="1" noChangeArrowheads="1" noChangeShapeType="1" noTextEdit="1"/>
          </p:cNvSpPr>
          <p:nvPr>
            <p:custDataLst>
              <p:tags r:id="rId3"/>
            </p:custDataLst>
          </p:nvPr>
        </p:nvSpPr>
        <p:spPr>
          <a:xfrm>
            <a:off x="0" y="488388"/>
            <a:ext cx="3829253" cy="338554"/>
          </a:xfrm>
          <a:prstGeom prst="rect">
            <a:avLst/>
          </a:prstGeom>
          <a:noFill/>
        </p:spPr>
        <p:txBody>
          <a:bodyPr wrap="none" rtlCol="0">
            <a:spAutoFit/>
          </a:bodyPr>
          <a:lstStyle/>
          <a:p>
            <a:r>
              <a:rPr lang="en-US" sz="1600" dirty="0" smtClean="0">
                <a:solidFill>
                  <a:schemeClr val="bg1"/>
                </a:solidFill>
                <a:latin typeface="+mj-lt"/>
              </a:rPr>
              <a:t>ELEMENTS OF DROPLET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0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ppt_x</p:attrName>
                                        </p:attrNameLst>
                                      </p:cBhvr>
                                      <p:tavLst>
                                        <p:tav tm="0">
                                          <p:val>
                                            <p:strVal val="#ppt_x"/>
                                          </p:val>
                                        </p:tav>
                                        <p:tav tm="100000">
                                          <p:val>
                                            <p:strVal val="#ppt_x"/>
                                          </p:val>
                                        </p:tav>
                                      </p:tavLst>
                                    </p:anim>
                                    <p:anim calcmode="lin" valueType="num">
                                      <p:cBhvr>
                                        <p:cTn id="9" dur="2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000"/>
                                        <p:tgtEl>
                                          <p:spTgt spid="30"/>
                                        </p:tgtEl>
                                      </p:cBhvr>
                                    </p:animEffect>
                                    <p:anim calcmode="lin" valueType="num">
                                      <p:cBhvr>
                                        <p:cTn id="15" dur="2000" fill="hold"/>
                                        <p:tgtEl>
                                          <p:spTgt spid="30"/>
                                        </p:tgtEl>
                                        <p:attrNameLst>
                                          <p:attrName>ppt_x</p:attrName>
                                        </p:attrNameLst>
                                      </p:cBhvr>
                                      <p:tavLst>
                                        <p:tav tm="0">
                                          <p:val>
                                            <p:strVal val="#ppt_x"/>
                                          </p:val>
                                        </p:tav>
                                        <p:tav tm="100000">
                                          <p:val>
                                            <p:strVal val="#ppt_x"/>
                                          </p:val>
                                        </p:tav>
                                      </p:tavLst>
                                    </p:anim>
                                    <p:anim calcmode="lin" valueType="num">
                                      <p:cBhvr>
                                        <p:cTn id="16" dur="20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20"/>
                                        </p:tgtEl>
                                      </p:cBhvr>
                                    </p:animEffect>
                                    <p:animScale>
                                      <p:cBhvr>
                                        <p:cTn id="45" dur="1000" autoRev="1" fill="hold"/>
                                        <p:tgtEl>
                                          <p:spTgt spid="20"/>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Accommodation (Part 1)</a:t>
            </a:r>
            <a:endParaRPr lang="en-CA" dirty="0"/>
          </a:p>
          <a:p>
            <a:endParaRPr lang="en-CA" dirty="0"/>
          </a:p>
          <a:p>
            <a:r>
              <a:rPr lang="en-CA" dirty="0"/>
              <a:t>Clinic setting</a:t>
            </a:r>
          </a:p>
          <a:p>
            <a:pPr marL="285750" indent="-285750">
              <a:buFont typeface="Arial" panose="020B0604020202020204" pitchFamily="34" charset="0"/>
              <a:buChar char="•"/>
            </a:pPr>
            <a:r>
              <a:rPr lang="en-CA" dirty="0"/>
              <a:t>end of day appointments (preferred)</a:t>
            </a:r>
          </a:p>
          <a:p>
            <a:pPr marL="285750" indent="-285750">
              <a:buFont typeface="Arial" panose="020B0604020202020204" pitchFamily="34" charset="0"/>
              <a:buChar char="•"/>
            </a:pPr>
            <a:r>
              <a:rPr lang="en-CA" dirty="0"/>
              <a:t>airborne infection isolation room or alternate arrangements</a:t>
            </a:r>
          </a:p>
          <a:p>
            <a:pPr marL="285750" indent="-285750">
              <a:buFont typeface="Arial" panose="020B0604020202020204" pitchFamily="34" charset="0"/>
              <a:buChar char="•"/>
            </a:pPr>
            <a:r>
              <a:rPr lang="en-CA" dirty="0"/>
              <a:t>examination room door closed</a:t>
            </a:r>
          </a:p>
          <a:p>
            <a:pPr marL="285750" indent="-285750">
              <a:buFont typeface="Arial" panose="020B0604020202020204" pitchFamily="34" charset="0"/>
              <a:buChar char="•"/>
            </a:pPr>
            <a:r>
              <a:rPr lang="en-CA" dirty="0"/>
              <a:t>allow time for air exchanges when patient leaves</a:t>
            </a:r>
          </a:p>
        </p:txBody>
      </p:sp>
      <p:pic>
        <p:nvPicPr>
          <p:cNvPr id="21" name="Picture 2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4" name="HtBox 4"/>
          <p:cNvSpPr txBox="1">
            <a:spLocks noGrp="1" noSelect="1" noRot="1" noMove="1" noResize="1" noEditPoints="1" noAdjustHandles="1" noChangeArrowheads="1" noChangeShapeType="1" noTextEdit="1"/>
          </p:cNvSpPr>
          <p:nvPr>
            <p:custDataLst>
              <p:tags r:id="rId3"/>
            </p:custDataLst>
          </p:nvPr>
        </p:nvSpPr>
        <p:spPr>
          <a:xfrm>
            <a:off x="0" y="488388"/>
            <a:ext cx="388253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92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000"/>
                                        <p:tgtEl>
                                          <p:spTgt spid="24"/>
                                        </p:tgtEl>
                                      </p:cBhvr>
                                    </p:animEffect>
                                    <p:anim calcmode="lin" valueType="num">
                                      <p:cBhvr>
                                        <p:cTn id="15" dur="2000" fill="hold"/>
                                        <p:tgtEl>
                                          <p:spTgt spid="24"/>
                                        </p:tgtEl>
                                        <p:attrNameLst>
                                          <p:attrName>ppt_x</p:attrName>
                                        </p:attrNameLst>
                                      </p:cBhvr>
                                      <p:tavLst>
                                        <p:tav tm="0">
                                          <p:val>
                                            <p:strVal val="#ppt_x"/>
                                          </p:val>
                                        </p:tav>
                                        <p:tav tm="100000">
                                          <p:val>
                                            <p:strVal val="#ppt_x"/>
                                          </p:val>
                                        </p:tav>
                                      </p:tavLst>
                                    </p:anim>
                                    <p:anim calcmode="lin" valueType="num">
                                      <p:cBhvr>
                                        <p:cTn id="16" dur="2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3"/>
                                        </p:tgtEl>
                                      </p:cBhvr>
                                    </p:animEffect>
                                    <p:animScale>
                                      <p:cBhvr>
                                        <p:cTn id="45" dur="1000" autoRev="1" fill="hold"/>
                                        <p:tgtEl>
                                          <p:spTgt spid="13"/>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Accommodation (Part 2)</a:t>
            </a:r>
            <a:endParaRPr lang="en-CA" dirty="0"/>
          </a:p>
          <a:p>
            <a:endParaRPr lang="en-CA" dirty="0"/>
          </a:p>
          <a:p>
            <a:r>
              <a:rPr lang="en-CA" dirty="0"/>
              <a:t>Home health care setting</a:t>
            </a:r>
          </a:p>
          <a:p>
            <a:pPr marL="285750" indent="-285750">
              <a:buFont typeface="Arial" panose="020B0604020202020204" pitchFamily="34" charset="0"/>
              <a:buChar char="•"/>
            </a:pPr>
            <a:r>
              <a:rPr lang="en-CA" dirty="0"/>
              <a:t>not applicable for home care</a:t>
            </a:r>
          </a:p>
        </p:txBody>
      </p:sp>
      <p:pic>
        <p:nvPicPr>
          <p:cNvPr id="21" name="Picture 20"/>
          <p:cNvPicPr>
            <a:picLocks noGrp="1" noSelect="1" noRo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4" name="HtBox 4"/>
          <p:cNvSpPr txBox="1">
            <a:spLocks noGrp="1" noSelect="1" noRot="1" noMove="1" noResize="1" noEditPoints="1" noAdjustHandles="1" noChangeArrowheads="1" noChangeShapeType="1" noTextEdit="1"/>
          </p:cNvSpPr>
          <p:nvPr>
            <p:custDataLst>
              <p:tags r:id="rId1"/>
            </p:custDataLst>
          </p:nvPr>
        </p:nvSpPr>
        <p:spPr>
          <a:xfrm>
            <a:off x="0" y="488388"/>
            <a:ext cx="388253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5" action="ppaction://hlinksldjump"/>
          </p:cNvPr>
          <p:cNvPicPr>
            <a:picLocks noGrp="1" noSelect="1" noRo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39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000"/>
                                        <p:tgtEl>
                                          <p:spTgt spid="24"/>
                                        </p:tgtEl>
                                      </p:cBhvr>
                                    </p:animEffect>
                                    <p:anim calcmode="lin" valueType="num">
                                      <p:cBhvr>
                                        <p:cTn id="15" dur="2000" fill="hold"/>
                                        <p:tgtEl>
                                          <p:spTgt spid="24"/>
                                        </p:tgtEl>
                                        <p:attrNameLst>
                                          <p:attrName>ppt_x</p:attrName>
                                        </p:attrNameLst>
                                      </p:cBhvr>
                                      <p:tavLst>
                                        <p:tav tm="0">
                                          <p:val>
                                            <p:strVal val="#ppt_x"/>
                                          </p:val>
                                        </p:tav>
                                        <p:tav tm="100000">
                                          <p:val>
                                            <p:strVal val="#ppt_x"/>
                                          </p:val>
                                        </p:tav>
                                      </p:tavLst>
                                    </p:anim>
                                    <p:anim calcmode="lin" valueType="num">
                                      <p:cBhvr>
                                        <p:cTn id="16" dur="2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3"/>
                                        </p:tgtEl>
                                      </p:cBhvr>
                                    </p:animEffect>
                                    <p:animScale>
                                      <p:cBhvr>
                                        <p:cTn id="45" dur="1000" autoRev="1" fill="hold"/>
                                        <p:tgtEl>
                                          <p:spTgt spid="13"/>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Signage </a:t>
            </a:r>
            <a:endParaRPr lang="en-CA" dirty="0"/>
          </a:p>
          <a:p>
            <a:endParaRPr lang="en-CA" dirty="0"/>
          </a:p>
          <a:p>
            <a:r>
              <a:rPr lang="en-CA" dirty="0"/>
              <a:t>Clinic setting</a:t>
            </a:r>
          </a:p>
          <a:p>
            <a:pPr marL="285750" indent="-285750">
              <a:buFont typeface="Arial" panose="020B0604020202020204" pitchFamily="34" charset="0"/>
              <a:buChar char="•"/>
            </a:pPr>
            <a:r>
              <a:rPr lang="en-CA" dirty="0"/>
              <a:t>flag the chart</a:t>
            </a:r>
          </a:p>
          <a:p>
            <a:pPr marL="285750" indent="-285750">
              <a:buFont typeface="Arial" panose="020B0604020202020204" pitchFamily="34" charset="0"/>
              <a:buChar char="•"/>
            </a:pPr>
            <a:r>
              <a:rPr lang="en-CA" dirty="0"/>
              <a:t>on the door of the examination room</a:t>
            </a:r>
          </a:p>
          <a:p>
            <a:endParaRPr lang="en-CA" dirty="0"/>
          </a:p>
          <a:p>
            <a:r>
              <a:rPr lang="en-CA" dirty="0"/>
              <a:t>Home health care setting</a:t>
            </a:r>
          </a:p>
          <a:p>
            <a:pPr marL="285750" indent="-285750">
              <a:buFont typeface="Arial" panose="020B0604020202020204" pitchFamily="34" charset="0"/>
              <a:buChar char="•"/>
            </a:pPr>
            <a:r>
              <a:rPr lang="en-CA" dirty="0"/>
              <a:t>flag the chart</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4" name="HtBox 4"/>
          <p:cNvSpPr txBox="1">
            <a:spLocks noGrp="1" noSelect="1" noRot="1" noMove="1" noResize="1" noEditPoints="1" noAdjustHandles="1" noChangeArrowheads="1" noChangeShapeType="1" noTextEdit="1"/>
          </p:cNvSpPr>
          <p:nvPr>
            <p:custDataLst>
              <p:tags r:id="rId3"/>
            </p:custDataLst>
          </p:nvPr>
        </p:nvSpPr>
        <p:spPr>
          <a:xfrm>
            <a:off x="0" y="488388"/>
            <a:ext cx="388253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ffectLst>
            <a:glow rad="139700">
              <a:schemeClr val="accent6">
                <a:lumMod val="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esther.chan\AppData\Local\Microsoft\Windows\Temporary Internet Files\Content.Outlook\15H9NEOY\ACCOMODATION (3).png">
            <a:hlinkClick r:id="rId22" action="ppaction://hlinksldjump"/>
          </p:cNvPr>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5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anim calcmode="lin" valueType="num">
                                      <p:cBhvr>
                                        <p:cTn id="13" dur="2000" fill="hold"/>
                                        <p:tgtEl>
                                          <p:spTgt spid="24"/>
                                        </p:tgtEl>
                                        <p:attrNameLst>
                                          <p:attrName>ppt_x</p:attrName>
                                        </p:attrNameLst>
                                      </p:cBhvr>
                                      <p:tavLst>
                                        <p:tav tm="0">
                                          <p:val>
                                            <p:strVal val="#ppt_x"/>
                                          </p:val>
                                        </p:tav>
                                        <p:tav tm="100000">
                                          <p:val>
                                            <p:strVal val="#ppt_x"/>
                                          </p:val>
                                        </p:tav>
                                      </p:tavLst>
                                    </p:anim>
                                    <p:anim calcmode="lin" valueType="num">
                                      <p:cBhvr>
                                        <p:cTn id="14" dur="2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4"/>
                                        </p:tgtEl>
                                      </p:cBhvr>
                                    </p:animEffect>
                                    <p:animScale>
                                      <p:cBhvr>
                                        <p:cTn id="43" dur="1000" autoRev="1" fill="hold"/>
                                        <p:tgtEl>
                                          <p:spTgt spid="14"/>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0" name="Rectangle 9"/>
          <p:cNvSpPr/>
          <p:nvPr/>
        </p:nvSpPr>
        <p:spPr>
          <a:xfrm>
            <a:off x="-35496" y="0"/>
            <a:ext cx="917949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876313" y="3889632"/>
            <a:ext cx="3391374" cy="2419688"/>
          </a:xfrm>
          <a:prstGeom prst="rect">
            <a:avLst/>
          </a:prstGeom>
        </p:spPr>
      </p:pic>
      <p:grpSp>
        <p:nvGrpSpPr>
          <p:cNvPr id="2" name="Group 1"/>
          <p:cNvGrpSpPr>
            <a:grpSpLocks noGrp="1" noSelect="1" noRot="1" noMove="1" noResize="1"/>
          </p:cNvGrpSpPr>
          <p:nvPr>
            <p:custDataLst>
              <p:tags r:id="rId3"/>
            </p:custDataLst>
          </p:nvPr>
        </p:nvGrpSpPr>
        <p:grpSpPr>
          <a:xfrm>
            <a:off x="1108618" y="1700808"/>
            <a:ext cx="3391374" cy="2419688"/>
            <a:chOff x="1108618" y="1700808"/>
            <a:chExt cx="3391374" cy="2419688"/>
          </a:xfrm>
        </p:grpSpPr>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8618" y="1700808"/>
              <a:ext cx="3391374" cy="2419688"/>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9792" y="1967545"/>
              <a:ext cx="571580" cy="943107"/>
            </a:xfrm>
            <a:prstGeom prst="rect">
              <a:avLst/>
            </a:prstGeom>
          </p:spPr>
        </p:pic>
      </p:grpSp>
      <p:pic>
        <p:nvPicPr>
          <p:cNvPr id="4" name="Picture 3"/>
          <p:cNvPicPr>
            <a:picLocks noGrp="1" noSelect="1" noRot="1" noMove="1" noResize="1" noEditPoints="1" noAdjustHandles="1" noChangeArrowheads="1" noChangeShapeType="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5" name="HtBox 4"/>
          <p:cNvSpPr txBox="1">
            <a:spLocks noGrp="1" noSelect="1" noRot="1" noMove="1" noResize="1" noEditPoints="1" noAdjustHandles="1" noChangeArrowheads="1" noChangeShapeType="1" noTextEdit="1"/>
          </p:cNvSpPr>
          <p:nvPr>
            <p:custDataLst>
              <p:tags r:id="rId5"/>
            </p:custDataLst>
          </p:nvPr>
        </p:nvSpPr>
        <p:spPr>
          <a:xfrm>
            <a:off x="0" y="488388"/>
            <a:ext cx="3304623" cy="338554"/>
          </a:xfrm>
          <a:prstGeom prst="rect">
            <a:avLst/>
          </a:prstGeom>
          <a:noFill/>
        </p:spPr>
        <p:txBody>
          <a:bodyPr wrap="none" rtlCol="0">
            <a:spAutoFit/>
          </a:bodyPr>
          <a:lstStyle/>
          <a:p>
            <a:r>
              <a:rPr lang="en-US" sz="1600" dirty="0" smtClean="0">
                <a:solidFill>
                  <a:schemeClr val="bg1"/>
                </a:solidFill>
                <a:latin typeface="+mj-lt"/>
              </a:rPr>
              <a:t>HAVE YOU EVER THOUGHT ABOUT…?</a:t>
            </a:r>
            <a:endParaRPr lang="en-US" sz="1600" dirty="0">
              <a:solidFill>
                <a:schemeClr val="bg1"/>
              </a:solidFill>
              <a:latin typeface="+mj-lt"/>
            </a:endParaRPr>
          </a:p>
        </p:txBody>
      </p:sp>
      <p:pic>
        <p:nvPicPr>
          <p:cNvPr id="8" name="Picture 7"/>
          <p:cNvPicPr>
            <a:picLocks noGrp="1" noSelect="1" noRot="1" noMove="1" noResize="1" noEditPoints="1" noAdjustHandles="1" noChangeArrowheads="1" noChangeShapeType="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4276970" y="1700808"/>
            <a:ext cx="3391374" cy="2419688"/>
          </a:xfrm>
          <a:prstGeom prst="rect">
            <a:avLst/>
          </a:prstGeom>
        </p:spPr>
      </p:pic>
    </p:spTree>
    <p:extLst>
      <p:ext uri="{BB962C8B-B14F-4D97-AF65-F5344CB8AC3E}">
        <p14:creationId xmlns:p14="http://schemas.microsoft.com/office/powerpoint/2010/main" val="426106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PPE (Part 1)</a:t>
            </a:r>
            <a:endParaRPr lang="en-CA" dirty="0"/>
          </a:p>
          <a:p>
            <a:endParaRPr lang="en-CA" dirty="0"/>
          </a:p>
          <a:p>
            <a:r>
              <a:rPr lang="en-CA" dirty="0"/>
              <a:t>Tuberculosis </a:t>
            </a:r>
            <a:r>
              <a:rPr lang="en-CA" dirty="0" smtClean="0"/>
              <a:t>(pulmonary TB</a:t>
            </a:r>
            <a:r>
              <a:rPr lang="en-CA" dirty="0"/>
              <a:t>)</a:t>
            </a:r>
          </a:p>
          <a:p>
            <a:pPr marL="285750" indent="-285750">
              <a:buFont typeface="Arial" panose="020B0604020202020204" pitchFamily="34" charset="0"/>
              <a:buChar char="•"/>
            </a:pPr>
            <a:r>
              <a:rPr lang="en-CA" dirty="0"/>
              <a:t>wear fit-tested, seal-checked N95 respirator for entry to client's home or clinic examination room</a:t>
            </a:r>
          </a:p>
          <a:p>
            <a:pPr marL="285750" indent="-285750">
              <a:buFont typeface="Arial" panose="020B0604020202020204" pitchFamily="34" charset="0"/>
              <a:buChar char="•"/>
            </a:pPr>
            <a:r>
              <a:rPr lang="en-CA" dirty="0"/>
              <a:t>infectious TB clients need to wear a mask when outside of their home.</a:t>
            </a:r>
          </a:p>
        </p:txBody>
      </p:sp>
      <p:pic>
        <p:nvPicPr>
          <p:cNvPr id="31" name="Picture 3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2" name="HtBox 4"/>
          <p:cNvSpPr txBox="1">
            <a:spLocks noGrp="1" noSelect="1" noRot="1" noMove="1" noResize="1" noEditPoints="1" noAdjustHandles="1" noChangeArrowheads="1" noChangeShapeType="1" noTextEdit="1"/>
          </p:cNvSpPr>
          <p:nvPr>
            <p:custDataLst>
              <p:tags r:id="rId3"/>
            </p:custDataLst>
          </p:nvPr>
        </p:nvSpPr>
        <p:spPr>
          <a:xfrm>
            <a:off x="0" y="488388"/>
            <a:ext cx="388253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1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2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2000"/>
                                        <p:tgtEl>
                                          <p:spTgt spid="32"/>
                                        </p:tgtEl>
                                      </p:cBhvr>
                                    </p:animEffect>
                                    <p:anim calcmode="lin" valueType="num">
                                      <p:cBhvr>
                                        <p:cTn id="15" dur="2000" fill="hold"/>
                                        <p:tgtEl>
                                          <p:spTgt spid="32"/>
                                        </p:tgtEl>
                                        <p:attrNameLst>
                                          <p:attrName>ppt_x</p:attrName>
                                        </p:attrNameLst>
                                      </p:cBhvr>
                                      <p:tavLst>
                                        <p:tav tm="0">
                                          <p:val>
                                            <p:strVal val="#ppt_x"/>
                                          </p:val>
                                        </p:tav>
                                        <p:tav tm="100000">
                                          <p:val>
                                            <p:strVal val="#ppt_x"/>
                                          </p:val>
                                        </p:tav>
                                      </p:tavLst>
                                    </p:anim>
                                    <p:anim calcmode="lin" valueType="num">
                                      <p:cBhvr>
                                        <p:cTn id="16" dur="2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5"/>
                                        </p:tgtEl>
                                      </p:cBhvr>
                                    </p:animEffect>
                                    <p:animScale>
                                      <p:cBhvr>
                                        <p:cTn id="45" dur="1000" autoRev="1" fill="hold"/>
                                        <p:tgtEl>
                                          <p:spTgt spid="15"/>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smtClean="0"/>
              <a:t>PPE (Part 2)</a:t>
            </a:r>
            <a:endParaRPr lang="en-CA" dirty="0"/>
          </a:p>
          <a:p>
            <a:endParaRPr lang="en-CA" dirty="0"/>
          </a:p>
          <a:p>
            <a:r>
              <a:rPr lang="en-CA" dirty="0"/>
              <a:t>Measles, varicella (chickenpox)</a:t>
            </a:r>
          </a:p>
          <a:p>
            <a:pPr marL="285750" indent="-285750">
              <a:buFont typeface="Arial" panose="020B0604020202020204" pitchFamily="34" charset="0"/>
              <a:buChar char="•"/>
            </a:pPr>
            <a:r>
              <a:rPr lang="en-CA" dirty="0"/>
              <a:t>only immune staff to enter home or clinic room</a:t>
            </a:r>
          </a:p>
          <a:p>
            <a:pPr marL="285750" indent="-285750">
              <a:buFont typeface="Arial" panose="020B0604020202020204" pitchFamily="34" charset="0"/>
              <a:buChar char="•"/>
            </a:pPr>
            <a:r>
              <a:rPr lang="en-CA" dirty="0"/>
              <a:t>N95 respirator not required if immune</a:t>
            </a:r>
          </a:p>
          <a:p>
            <a:endParaRPr lang="en-CA" dirty="0"/>
          </a:p>
        </p:txBody>
      </p:sp>
      <p:pic>
        <p:nvPicPr>
          <p:cNvPr id="31" name="Picture 3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2" name="HtBox 4"/>
          <p:cNvSpPr txBox="1">
            <a:spLocks noGrp="1" noSelect="1" noRot="1" noMove="1" noResize="1" noEditPoints="1" noAdjustHandles="1" noChangeArrowheads="1" noChangeShapeType="1" noTextEdit="1"/>
          </p:cNvSpPr>
          <p:nvPr>
            <p:custDataLst>
              <p:tags r:id="rId3"/>
            </p:custDataLst>
          </p:nvPr>
        </p:nvSpPr>
        <p:spPr>
          <a:xfrm>
            <a:off x="0" y="488388"/>
            <a:ext cx="388253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6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2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2000"/>
                                        <p:tgtEl>
                                          <p:spTgt spid="32"/>
                                        </p:tgtEl>
                                      </p:cBhvr>
                                    </p:animEffect>
                                    <p:anim calcmode="lin" valueType="num">
                                      <p:cBhvr>
                                        <p:cTn id="15" dur="2000" fill="hold"/>
                                        <p:tgtEl>
                                          <p:spTgt spid="32"/>
                                        </p:tgtEl>
                                        <p:attrNameLst>
                                          <p:attrName>ppt_x</p:attrName>
                                        </p:attrNameLst>
                                      </p:cBhvr>
                                      <p:tavLst>
                                        <p:tav tm="0">
                                          <p:val>
                                            <p:strVal val="#ppt_x"/>
                                          </p:val>
                                        </p:tav>
                                        <p:tav tm="100000">
                                          <p:val>
                                            <p:strVal val="#ppt_x"/>
                                          </p:val>
                                        </p:tav>
                                      </p:tavLst>
                                    </p:anim>
                                    <p:anim calcmode="lin" valueType="num">
                                      <p:cBhvr>
                                        <p:cTn id="16" dur="2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5"/>
                                        </p:tgtEl>
                                      </p:cBhvr>
                                    </p:animEffect>
                                    <p:animScale>
                                      <p:cBhvr>
                                        <p:cTn id="45" dur="1000" autoRev="1" fill="hold"/>
                                        <p:tgtEl>
                                          <p:spTgt spid="15"/>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7" y="1"/>
            <a:ext cx="91279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hlinkClick r:id="rId3"/>
          </p:cNvPr>
          <p:cNvSpPr/>
          <p:nvPr/>
        </p:nvSpPr>
        <p:spPr>
          <a:xfrm>
            <a:off x="2051720" y="1988840"/>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hlinkClick r:id="rId4"/>
          </p:cNvPr>
          <p:cNvSpPr/>
          <p:nvPr/>
        </p:nvSpPr>
        <p:spPr>
          <a:xfrm>
            <a:off x="5796136" y="1988840"/>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hlinkClick r:id="rId5"/>
          </p:cNvPr>
          <p:cNvSpPr/>
          <p:nvPr/>
        </p:nvSpPr>
        <p:spPr>
          <a:xfrm>
            <a:off x="1979712" y="4898221"/>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hlinkClick r:id="rId6"/>
          </p:cNvPr>
          <p:cNvSpPr/>
          <p:nvPr/>
        </p:nvSpPr>
        <p:spPr>
          <a:xfrm>
            <a:off x="5796136" y="4869160"/>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71967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Cleaning in Clinics and Homes</a:t>
            </a:r>
          </a:p>
          <a:p>
            <a:endParaRPr lang="en-CA" dirty="0"/>
          </a:p>
          <a:p>
            <a:pPr marL="285750" indent="-285750">
              <a:buFont typeface="Arial" panose="020B0604020202020204" pitchFamily="34" charset="0"/>
              <a:buChar char="•"/>
            </a:pPr>
            <a:r>
              <a:rPr lang="en-CA" dirty="0"/>
              <a:t>routine cleaning </a:t>
            </a:r>
          </a:p>
        </p:txBody>
      </p:sp>
      <p:pic>
        <p:nvPicPr>
          <p:cNvPr id="31" name="Picture 3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2" name="HtBox 4"/>
          <p:cNvSpPr txBox="1">
            <a:spLocks noGrp="1" noSelect="1" noRot="1" noMove="1" noResize="1" noEditPoints="1" noAdjustHandles="1" noChangeArrowheads="1" noChangeShapeType="1" noTextEdit="1"/>
          </p:cNvSpPr>
          <p:nvPr>
            <p:custDataLst>
              <p:tags r:id="rId3"/>
            </p:custDataLst>
          </p:nvPr>
        </p:nvSpPr>
        <p:spPr>
          <a:xfrm>
            <a:off x="0" y="488388"/>
            <a:ext cx="388253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2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2000"/>
                                        <p:tgtEl>
                                          <p:spTgt spid="32"/>
                                        </p:tgtEl>
                                      </p:cBhvr>
                                    </p:animEffect>
                                    <p:anim calcmode="lin" valueType="num">
                                      <p:cBhvr>
                                        <p:cTn id="15" dur="2000" fill="hold"/>
                                        <p:tgtEl>
                                          <p:spTgt spid="32"/>
                                        </p:tgtEl>
                                        <p:attrNameLst>
                                          <p:attrName>ppt_x</p:attrName>
                                        </p:attrNameLst>
                                      </p:cBhvr>
                                      <p:tavLst>
                                        <p:tav tm="0">
                                          <p:val>
                                            <p:strVal val="#ppt_x"/>
                                          </p:val>
                                        </p:tav>
                                        <p:tav tm="100000">
                                          <p:val>
                                            <p:strVal val="#ppt_x"/>
                                          </p:val>
                                        </p:tav>
                                      </p:tavLst>
                                    </p:anim>
                                    <p:anim calcmode="lin" valueType="num">
                                      <p:cBhvr>
                                        <p:cTn id="16" dur="2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7"/>
                                        </p:tgtEl>
                                      </p:cBhvr>
                                    </p:animEffect>
                                    <p:animScale>
                                      <p:cBhvr>
                                        <p:cTn id="45" dur="1000" autoRev="1" fill="hold"/>
                                        <p:tgtEl>
                                          <p:spTgt spid="17"/>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Equipment </a:t>
            </a:r>
            <a:endParaRPr lang="en-CA" dirty="0"/>
          </a:p>
          <a:p>
            <a:endParaRPr lang="en-CA" dirty="0"/>
          </a:p>
          <a:p>
            <a:pPr marL="285750" indent="-285750">
              <a:buFont typeface="Arial" panose="020B0604020202020204" pitchFamily="34" charset="0"/>
              <a:buChar char="•"/>
            </a:pPr>
            <a:r>
              <a:rPr lang="en-CA" dirty="0"/>
              <a:t>follow Routine Practices</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388253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52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8"/>
                                        </p:tgtEl>
                                      </p:cBhvr>
                                    </p:animEffect>
                                    <p:animScale>
                                      <p:cBhvr>
                                        <p:cTn id="45" dur="1000" autoRev="1" fill="hold"/>
                                        <p:tgtEl>
                                          <p:spTgt spid="18"/>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Communication to: </a:t>
            </a:r>
          </a:p>
          <a:p>
            <a:endParaRPr lang="en-CA" dirty="0"/>
          </a:p>
          <a:p>
            <a:pPr marL="285750" indent="-285750">
              <a:buFont typeface="Arial" panose="020B0604020202020204" pitchFamily="34" charset="0"/>
              <a:buChar char="•"/>
            </a:pPr>
            <a:r>
              <a:rPr lang="en-CA" dirty="0"/>
              <a:t>patient or client</a:t>
            </a:r>
          </a:p>
          <a:p>
            <a:pPr marL="285750" indent="-285750">
              <a:buFont typeface="Arial" panose="020B0604020202020204" pitchFamily="34" charset="0"/>
              <a:buChar char="•"/>
            </a:pPr>
            <a:r>
              <a:rPr lang="en-CA" dirty="0"/>
              <a:t>patient or client family (if necessary)</a:t>
            </a:r>
          </a:p>
          <a:p>
            <a:pPr marL="285750" indent="-285750">
              <a:buFont typeface="Arial" panose="020B0604020202020204" pitchFamily="34" charset="0"/>
              <a:buChar char="•"/>
            </a:pPr>
            <a:r>
              <a:rPr lang="en-CA" dirty="0"/>
              <a:t>other departments or other facilities</a:t>
            </a:r>
          </a:p>
          <a:p>
            <a:pPr marL="285750" indent="-285750">
              <a:buFont typeface="Arial" panose="020B0604020202020204" pitchFamily="34" charset="0"/>
              <a:buChar char="•"/>
            </a:pPr>
            <a:r>
              <a:rPr lang="en-CA" dirty="0"/>
              <a:t>transport services prior to transfer</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388253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9"/>
                                        </p:tgtEl>
                                      </p:cBhvr>
                                    </p:animEffect>
                                    <p:animScale>
                                      <p:cBhvr>
                                        <p:cTn id="45" dur="1000" autoRev="1" fill="hold"/>
                                        <p:tgtEl>
                                          <p:spTgt spid="19"/>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Transport</a:t>
            </a:r>
            <a:endParaRPr lang="en-CA" dirty="0"/>
          </a:p>
          <a:p>
            <a:endParaRPr lang="en-CA" dirty="0"/>
          </a:p>
          <a:p>
            <a:pPr marL="285750" indent="-285750">
              <a:buFont typeface="Arial" panose="020B0604020202020204" pitchFamily="34" charset="0"/>
              <a:buChar char="•"/>
            </a:pPr>
            <a:r>
              <a:rPr lang="en-CA" dirty="0"/>
              <a:t>clients to wear a mask during transport</a:t>
            </a:r>
          </a:p>
          <a:p>
            <a:pPr marL="285750" indent="-285750">
              <a:buFont typeface="Arial" panose="020B0604020202020204" pitchFamily="34" charset="0"/>
              <a:buChar char="•"/>
            </a:pPr>
            <a:r>
              <a:rPr lang="en-CA" dirty="0"/>
              <a:t>staff to wear N95 respirator </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399474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20"/>
                                        </p:tgtEl>
                                      </p:cBhvr>
                                    </p:animEffect>
                                    <p:animScale>
                                      <p:cBhvr>
                                        <p:cTn id="45" dur="1000" autoRev="1" fill="hold"/>
                                        <p:tgtEl>
                                          <p:spTgt spid="20"/>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Visitors</a:t>
            </a:r>
            <a:endParaRPr lang="en-CA" dirty="0"/>
          </a:p>
          <a:p>
            <a:endParaRPr lang="en-CA" dirty="0"/>
          </a:p>
          <a:p>
            <a:pPr marL="285750" indent="-285750">
              <a:buFont typeface="Arial" panose="020B0604020202020204" pitchFamily="34" charset="0"/>
              <a:buChar char="•"/>
            </a:pPr>
            <a:r>
              <a:rPr lang="en-CA" dirty="0"/>
              <a:t>discourage visitor from visiting</a:t>
            </a:r>
          </a:p>
          <a:p>
            <a:pPr marL="285750" indent="-285750">
              <a:buFont typeface="Arial" panose="020B0604020202020204" pitchFamily="34" charset="0"/>
              <a:buChar char="•"/>
            </a:pPr>
            <a:r>
              <a:rPr lang="en-CA" dirty="0"/>
              <a:t>counsel about risk of exposure</a:t>
            </a:r>
          </a:p>
          <a:p>
            <a:pPr marL="285750" indent="-285750">
              <a:buFont typeface="Arial" panose="020B0604020202020204" pitchFamily="34" charset="0"/>
              <a:buChar char="•"/>
            </a:pPr>
            <a:r>
              <a:rPr lang="en-CA" dirty="0"/>
              <a:t>wear an N95 respirator</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3882538" cy="338554"/>
          </a:xfrm>
          <a:prstGeom prst="rect">
            <a:avLst/>
          </a:prstGeom>
          <a:noFill/>
        </p:spPr>
        <p:txBody>
          <a:bodyPr wrap="none" rtlCol="0">
            <a:spAutoFit/>
          </a:bodyPr>
          <a:lstStyle/>
          <a:p>
            <a:r>
              <a:rPr lang="en-US" sz="1600" dirty="0" smtClean="0">
                <a:solidFill>
                  <a:schemeClr val="bg1"/>
                </a:solidFill>
                <a:latin typeface="+mj-lt"/>
              </a:rPr>
              <a:t>ELEMENTS OF AIRBORNE PRECAUTIONS - CC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8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21"/>
                                        </p:tgtEl>
                                      </p:cBhvr>
                                    </p:animEffect>
                                    <p:animScale>
                                      <p:cBhvr>
                                        <p:cTn id="45" dur="1000" autoRev="1" fill="hold"/>
                                        <p:tgtEl>
                                          <p:spTgt spid="21"/>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Select="1" noRot="1" noMove="1" noResize="1" noEditPoints="1" noAdjustHandles="1" noChangeArrowheads="1" noChangeShapeType="1" noTextEdit="1"/>
          </p:cNvSpPr>
          <p:nvPr>
            <p:ph idx="1"/>
            <p:custDataLst>
              <p:tags r:id="rId1"/>
            </p:custDataLst>
          </p:nvPr>
        </p:nvSpPr>
        <p:spPr>
          <a:xfrm>
            <a:off x="2255634" y="1844824"/>
            <a:ext cx="5626968" cy="3024336"/>
          </a:xfrm>
        </p:spPr>
        <p:txBody>
          <a:bodyPr>
            <a:noAutofit/>
          </a:bodyPr>
          <a:lstStyle/>
          <a:p>
            <a:pPr>
              <a:spcBef>
                <a:spcPts val="1200"/>
              </a:spcBef>
              <a:spcAft>
                <a:spcPts val="1200"/>
              </a:spcAft>
            </a:pPr>
            <a:r>
              <a:rPr lang="en-CA" sz="1800" dirty="0"/>
              <a:t>How have you used Additional </a:t>
            </a:r>
            <a:r>
              <a:rPr lang="en-CA" sz="1800" dirty="0" smtClean="0"/>
              <a:t>Precautions?</a:t>
            </a:r>
            <a:endParaRPr lang="en-CA" sz="1800" dirty="0"/>
          </a:p>
          <a:p>
            <a:pPr>
              <a:spcBef>
                <a:spcPts val="1200"/>
              </a:spcBef>
              <a:spcAft>
                <a:spcPts val="1200"/>
              </a:spcAft>
            </a:pPr>
            <a:r>
              <a:rPr lang="en-CA" sz="1800" dirty="0" smtClean="0"/>
              <a:t>What </a:t>
            </a:r>
            <a:r>
              <a:rPr lang="en-CA" sz="1800" dirty="0"/>
              <a:t>are some of the challenges you have </a:t>
            </a:r>
            <a:r>
              <a:rPr lang="en-CA" sz="1800" dirty="0" smtClean="0"/>
              <a:t>experienced using Additional </a:t>
            </a:r>
            <a:r>
              <a:rPr lang="en-CA" sz="1800" dirty="0"/>
              <a:t>Precautions?  </a:t>
            </a:r>
            <a:endParaRPr lang="en-CA" sz="1800" dirty="0" smtClean="0"/>
          </a:p>
          <a:p>
            <a:pPr>
              <a:spcBef>
                <a:spcPts val="1200"/>
              </a:spcBef>
              <a:spcAft>
                <a:spcPts val="1200"/>
              </a:spcAft>
            </a:pPr>
            <a:r>
              <a:rPr lang="en-CA" sz="1800" dirty="0" smtClean="0"/>
              <a:t>How </a:t>
            </a:r>
            <a:r>
              <a:rPr lang="en-CA" sz="1800" dirty="0"/>
              <a:t>would you overcome </a:t>
            </a:r>
            <a:r>
              <a:rPr lang="en-CA" sz="1800" dirty="0" smtClean="0"/>
              <a:t>those challenges?</a:t>
            </a:r>
            <a:endParaRPr lang="en-CA" sz="1800" dirty="0"/>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5" name="HtBox 4"/>
          <p:cNvSpPr txBox="1">
            <a:spLocks noGrp="1" noSelect="1" noRot="1" noMove="1" noResize="1" noEditPoints="1" noAdjustHandles="1" noChangeArrowheads="1" noChangeShapeType="1" noTextEdit="1"/>
          </p:cNvSpPr>
          <p:nvPr>
            <p:custDataLst>
              <p:tags r:id="rId3"/>
            </p:custDataLst>
          </p:nvPr>
        </p:nvSpPr>
        <p:spPr>
          <a:xfrm>
            <a:off x="0" y="488388"/>
            <a:ext cx="1604093" cy="338554"/>
          </a:xfrm>
          <a:prstGeom prst="rect">
            <a:avLst/>
          </a:prstGeom>
          <a:noFill/>
        </p:spPr>
        <p:txBody>
          <a:bodyPr wrap="none" rtlCol="0">
            <a:spAutoFit/>
          </a:bodyPr>
          <a:lstStyle/>
          <a:p>
            <a:r>
              <a:rPr lang="en-US" sz="1600" dirty="0" smtClean="0">
                <a:solidFill>
                  <a:schemeClr val="bg1"/>
                </a:solidFill>
                <a:latin typeface="+mj-lt"/>
              </a:rPr>
              <a:t>STOP AND THINK</a:t>
            </a:r>
            <a:endParaRPr lang="en-US" sz="1600" dirty="0">
              <a:solidFill>
                <a:schemeClr val="bg1"/>
              </a:solidFill>
              <a:latin typeface="+mj-lt"/>
            </a:endParaRPr>
          </a:p>
        </p:txBody>
      </p:sp>
      <p:pic>
        <p:nvPicPr>
          <p:cNvPr id="6" name="Picture 2" descr="E:\Mary's Desktop Files\CORE\Component 1 - OHS\icons\brain_icon_v3-04.png"/>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467544" y="1124744"/>
            <a:ext cx="2232248" cy="219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5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anim calcmode="lin" valueType="num">
                                      <p:cBhvr>
                                        <p:cTn id="13"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3000"/>
                                        <p:tgtEl>
                                          <p:spTgt spid="3">
                                            <p:txEl>
                                              <p:pRg st="0" end="0"/>
                                            </p:txEl>
                                          </p:spTgt>
                                        </p:tgtEl>
                                      </p:cBhvr>
                                    </p:animEffect>
                                    <p:anim calcmode="lin" valueType="num">
                                      <p:cBhvr>
                                        <p:cTn id="23"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3000"/>
                                        <p:tgtEl>
                                          <p:spTgt spid="3">
                                            <p:txEl>
                                              <p:pRg st="1" end="1"/>
                                            </p:txEl>
                                          </p:spTgt>
                                        </p:tgtEl>
                                      </p:cBhvr>
                                    </p:animEffect>
                                    <p:anim calcmode="lin" valueType="num">
                                      <p:cBhvr>
                                        <p:cTn id="29"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9000"/>
                            </p:stCondLst>
                            <p:childTnLst>
                              <p:par>
                                <p:cTn id="32" presetID="42" presetClass="entr" presetSubtype="0"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3000"/>
                                        <p:tgtEl>
                                          <p:spTgt spid="3">
                                            <p:txEl>
                                              <p:pRg st="2" end="2"/>
                                            </p:txEl>
                                          </p:spTgt>
                                        </p:tgtEl>
                                      </p:cBhvr>
                                    </p:animEffect>
                                    <p:anim calcmode="lin" valueType="num">
                                      <p:cBhvr>
                                        <p:cTn id="35"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goto.oahpp.ca/areas/ricn/teamsite/Image%20Library2/single_room_door_open.jpg"/>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675152" y="-29519"/>
            <a:ext cx="10335383" cy="6893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Grp="1" noSelect="1" noRot="1" noMove="1" noResize="1" noEditPoints="1" noAdjustHandles="1" noChangeArrowheads="1" noChangeShapeType="1" noTextEdit="1"/>
          </p:cNvSpPr>
          <p:nvPr>
            <p:custDataLst>
              <p:tags r:id="rId2"/>
            </p:custDataLst>
          </p:nvPr>
        </p:nvSpPr>
        <p:spPr>
          <a:xfrm>
            <a:off x="4211960" y="-29519"/>
            <a:ext cx="4932040" cy="6887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3"/>
            </p:custDataLst>
          </p:nvPr>
        </p:nvSpPr>
        <p:spPr>
          <a:xfrm>
            <a:off x="4391980" y="524380"/>
            <a:ext cx="4572000" cy="1200329"/>
          </a:xfrm>
          <a:prstGeom prst="rect">
            <a:avLst/>
          </a:prstGeom>
        </p:spPr>
        <p:txBody>
          <a:bodyPr>
            <a:spAutoFit/>
          </a:bodyPr>
          <a:lstStyle/>
          <a:p>
            <a:r>
              <a:rPr lang="en-CA" dirty="0">
                <a:solidFill>
                  <a:schemeClr val="bg1"/>
                </a:solidFill>
              </a:rPr>
              <a:t>Additional precautions are used in addition to Routine Practices when Routine Practices are not sufficient to prevent and control the transmission of infectious agents. </a:t>
            </a:r>
          </a:p>
        </p:txBody>
      </p:sp>
      <p:sp>
        <p:nvSpPr>
          <p:cNvPr id="3" name="Rectangle 2"/>
          <p:cNvSpPr>
            <a:spLocks noGrp="1" noSelect="1" noRot="1" noMove="1" noResize="1" noEditPoints="1" noAdjustHandles="1" noChangeArrowheads="1" noChangeShapeType="1" noTextEdit="1"/>
          </p:cNvSpPr>
          <p:nvPr>
            <p:custDataLst>
              <p:tags r:id="rId4"/>
            </p:custDataLst>
          </p:nvPr>
        </p:nvSpPr>
        <p:spPr>
          <a:xfrm>
            <a:off x="4374231" y="1829466"/>
            <a:ext cx="4572000" cy="923330"/>
          </a:xfrm>
          <a:prstGeom prst="rect">
            <a:avLst/>
          </a:prstGeom>
        </p:spPr>
        <p:txBody>
          <a:bodyPr>
            <a:spAutoFit/>
          </a:bodyPr>
          <a:lstStyle/>
          <a:p>
            <a:r>
              <a:rPr lang="en-CA" dirty="0">
                <a:solidFill>
                  <a:schemeClr val="bg1"/>
                </a:solidFill>
              </a:rPr>
              <a:t>Categories of Additional Precautions are Contact, Droplet and Airborne. They may also be used in combination.</a:t>
            </a:r>
          </a:p>
        </p:txBody>
      </p:sp>
      <p:sp>
        <p:nvSpPr>
          <p:cNvPr id="4" name="Rectangle 3"/>
          <p:cNvSpPr>
            <a:spLocks noGrp="1" noSelect="1" noRot="1" noMove="1" noResize="1" noEditPoints="1" noAdjustHandles="1" noChangeArrowheads="1" noChangeShapeType="1" noTextEdit="1"/>
          </p:cNvSpPr>
          <p:nvPr>
            <p:custDataLst>
              <p:tags r:id="rId5"/>
            </p:custDataLst>
          </p:nvPr>
        </p:nvSpPr>
        <p:spPr>
          <a:xfrm>
            <a:off x="4380437" y="2996952"/>
            <a:ext cx="4583543" cy="3416320"/>
          </a:xfrm>
          <a:prstGeom prst="rect">
            <a:avLst/>
          </a:prstGeom>
        </p:spPr>
        <p:txBody>
          <a:bodyPr wrap="square">
            <a:spAutoFit/>
          </a:bodyPr>
          <a:lstStyle/>
          <a:p>
            <a:r>
              <a:rPr lang="en-CA" dirty="0">
                <a:solidFill>
                  <a:schemeClr val="bg1"/>
                </a:solidFill>
              </a:rPr>
              <a:t>Elements of Additional Precautions may include accommodation, signage, Personal Protective Equipment (PPE), dedicated equipment, additional cleaning measures, limited transport and communication</a:t>
            </a:r>
            <a:r>
              <a:rPr lang="en-CA" dirty="0" smtClean="0">
                <a:solidFill>
                  <a:schemeClr val="bg1"/>
                </a:solidFill>
              </a:rPr>
              <a:t>.</a:t>
            </a:r>
          </a:p>
          <a:p>
            <a:endParaRPr lang="en-CA" dirty="0" smtClean="0">
              <a:solidFill>
                <a:schemeClr val="bg1"/>
              </a:solidFill>
            </a:endParaRPr>
          </a:p>
          <a:p>
            <a:r>
              <a:rPr lang="en-CA" dirty="0" smtClean="0">
                <a:solidFill>
                  <a:schemeClr val="bg1"/>
                </a:solidFill>
              </a:rPr>
              <a:t>Additional </a:t>
            </a:r>
            <a:r>
              <a:rPr lang="en-CA" dirty="0">
                <a:solidFill>
                  <a:schemeClr val="bg1"/>
                </a:solidFill>
              </a:rPr>
              <a:t>Precautions should be initiated as soon as symptoms suggestive of a transmissible infection are noted, not only when a diagnosis is confirmed.  Precautions need to remain in place until there is no longer a risk of transmission of infection. </a:t>
            </a:r>
          </a:p>
        </p:txBody>
      </p:sp>
      <p:pic>
        <p:nvPicPr>
          <p:cNvPr id="5" name="Picture 4"/>
          <p:cNvPicPr>
            <a:picLocks noGrp="1" noSelect="1" noRot="1" noMove="1" noResize="1" noEditPoints="1" noAdjustHandles="1" noChangeArrowheads="1" noChangeShapeTyp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0" y="304801"/>
            <a:ext cx="4211960" cy="713669"/>
          </a:xfrm>
          <a:prstGeom prst="rect">
            <a:avLst/>
          </a:prstGeom>
        </p:spPr>
      </p:pic>
      <p:sp>
        <p:nvSpPr>
          <p:cNvPr id="6" name="HtBox 4"/>
          <p:cNvSpPr txBox="1">
            <a:spLocks noGrp="1" noSelect="1" noRot="1" noMove="1" noResize="1" noEditPoints="1" noAdjustHandles="1" noChangeArrowheads="1" noChangeShapeType="1" noTextEdit="1"/>
          </p:cNvSpPr>
          <p:nvPr>
            <p:custDataLst>
              <p:tags r:id="rId7"/>
            </p:custDataLst>
          </p:nvPr>
        </p:nvSpPr>
        <p:spPr>
          <a:xfrm>
            <a:off x="0" y="488388"/>
            <a:ext cx="1087349" cy="338554"/>
          </a:xfrm>
          <a:prstGeom prst="rect">
            <a:avLst/>
          </a:prstGeom>
          <a:noFill/>
        </p:spPr>
        <p:txBody>
          <a:bodyPr wrap="none" rtlCol="0">
            <a:spAutoFit/>
          </a:bodyPr>
          <a:lstStyle/>
          <a:p>
            <a:r>
              <a:rPr lang="en-US" sz="1600" dirty="0" smtClean="0">
                <a:solidFill>
                  <a:schemeClr val="bg1"/>
                </a:solidFill>
                <a:latin typeface="+mj-lt"/>
              </a:rPr>
              <a:t>SUMMARY</a:t>
            </a:r>
            <a:endParaRPr lang="en-US" sz="1600" dirty="0">
              <a:solidFill>
                <a:schemeClr val="bg1"/>
              </a:solidFill>
              <a:latin typeface="+mj-lt"/>
            </a:endParaRPr>
          </a:p>
        </p:txBody>
      </p:sp>
    </p:spTree>
    <p:extLst>
      <p:ext uri="{BB962C8B-B14F-4D97-AF65-F5344CB8AC3E}">
        <p14:creationId xmlns:p14="http://schemas.microsoft.com/office/powerpoint/2010/main" val="257965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000"/>
                                        <p:tgtEl>
                                          <p:spTgt spid="3"/>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2000"/>
                                        <p:tgtEl>
                                          <p:spTgt spid="4">
                                            <p:txEl>
                                              <p:pRg st="0" end="0"/>
                                            </p:txEl>
                                          </p:spTgt>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4" grpId="0" uiExpand="1"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TextBox 2"/>
          <p:cNvSpPr txBox="1">
            <a:spLocks noGrp="1" noSelect="1" noRot="1" noMove="1" noResize="1" noEditPoints="1" noAdjustHandles="1" noChangeArrowheads="1" noChangeShapeType="1" noTextEdit="1"/>
          </p:cNvSpPr>
          <p:nvPr>
            <p:custDataLst>
              <p:tags r:id="rId3"/>
            </p:custDataLst>
          </p:nvPr>
        </p:nvSpPr>
        <p:spPr>
          <a:xfrm>
            <a:off x="0" y="488388"/>
            <a:ext cx="1168718" cy="338554"/>
          </a:xfrm>
          <a:prstGeom prst="rect">
            <a:avLst/>
          </a:prstGeom>
          <a:noFill/>
        </p:spPr>
        <p:txBody>
          <a:bodyPr wrap="none" rtlCol="0">
            <a:spAutoFit/>
          </a:bodyPr>
          <a:lstStyle/>
          <a:p>
            <a:r>
              <a:rPr lang="en-US" sz="1600" dirty="0" smtClean="0">
                <a:solidFill>
                  <a:schemeClr val="bg1"/>
                </a:solidFill>
                <a:latin typeface="+mj-lt"/>
              </a:rPr>
              <a:t>OBJECTIVES</a:t>
            </a:r>
            <a:endParaRPr lang="en-US" sz="1600" dirty="0">
              <a:solidFill>
                <a:schemeClr val="bg1"/>
              </a:solidFill>
              <a:latin typeface="+mj-lt"/>
            </a:endParaRPr>
          </a:p>
        </p:txBody>
      </p:sp>
      <p:sp>
        <p:nvSpPr>
          <p:cNvPr id="5" name="Rectangle 4"/>
          <p:cNvSpPr>
            <a:spLocks noGrp="1" noSelect="1" noRot="1" noMove="1" noResize="1" noEditPoints="1" noAdjustHandles="1" noChangeArrowheads="1" noChangeShapeType="1" noTextEdit="1"/>
          </p:cNvSpPr>
          <p:nvPr>
            <p:custDataLst>
              <p:tags r:id="rId4"/>
            </p:custDataLst>
          </p:nvPr>
        </p:nvSpPr>
        <p:spPr>
          <a:xfrm>
            <a:off x="0" y="1844824"/>
            <a:ext cx="9144000" cy="3168352"/>
          </a:xfrm>
          <a:prstGeom prst="rect">
            <a:avLst/>
          </a:prstGeom>
          <a:solidFill>
            <a:schemeClr val="bg1">
              <a:alpha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6" name="TextBox 5"/>
          <p:cNvSpPr txBox="1">
            <a:spLocks noGrp="1" noSelect="1" noRot="1" noMove="1" noResize="1" noEditPoints="1" noAdjustHandles="1" noChangeArrowheads="1" noChangeShapeType="1" noTextEdit="1"/>
          </p:cNvSpPr>
          <p:nvPr>
            <p:custDataLst>
              <p:tags r:id="rId5"/>
            </p:custDataLst>
          </p:nvPr>
        </p:nvSpPr>
        <p:spPr>
          <a:xfrm>
            <a:off x="1331640" y="2708920"/>
            <a:ext cx="6912768" cy="1631216"/>
          </a:xfrm>
          <a:prstGeom prst="rect">
            <a:avLst/>
          </a:prstGeom>
          <a:noFill/>
        </p:spPr>
        <p:txBody>
          <a:bodyPr wrap="square" rtlCol="0">
            <a:spAutoFit/>
          </a:bodyPr>
          <a:lstStyle/>
          <a:p>
            <a:r>
              <a:rPr lang="en-CA" sz="2000" dirty="0" smtClean="0"/>
              <a:t>After finishing  this course, you will be able to:</a:t>
            </a:r>
          </a:p>
          <a:p>
            <a:pPr marL="342900" indent="-342900">
              <a:buFont typeface="Arial" panose="020B0604020202020204" pitchFamily="34" charset="0"/>
              <a:buChar char="•"/>
            </a:pPr>
            <a:r>
              <a:rPr lang="en-CA" sz="2000" dirty="0" smtClean="0"/>
              <a:t>describe the modes of transmission</a:t>
            </a:r>
          </a:p>
          <a:p>
            <a:pPr marL="342900" indent="-342900">
              <a:buFont typeface="Arial" panose="020B0604020202020204" pitchFamily="34" charset="0"/>
              <a:buChar char="•"/>
            </a:pPr>
            <a:r>
              <a:rPr lang="en-CA" sz="2000" dirty="0" smtClean="0"/>
              <a:t>define and describe the categories of Additional Precautions</a:t>
            </a:r>
          </a:p>
          <a:p>
            <a:pPr marL="342900" indent="-342900">
              <a:buFont typeface="Arial" panose="020B0604020202020204" pitchFamily="34" charset="0"/>
              <a:buChar char="•"/>
            </a:pPr>
            <a:r>
              <a:rPr lang="en-CA" sz="2000" dirty="0" smtClean="0"/>
              <a:t>apply the elements of Additional Precautions </a:t>
            </a:r>
          </a:p>
          <a:p>
            <a:endParaRPr lang="en-CA" sz="2000" dirty="0" smtClean="0"/>
          </a:p>
        </p:txBody>
      </p:sp>
    </p:spTree>
    <p:extLst>
      <p:ext uri="{BB962C8B-B14F-4D97-AF65-F5344CB8AC3E}">
        <p14:creationId xmlns:p14="http://schemas.microsoft.com/office/powerpoint/2010/main" val="246359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anim calcmode="lin" valueType="num">
                                      <p:cBhvr>
                                        <p:cTn id="23"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2000"/>
                                        <p:tgtEl>
                                          <p:spTgt spid="6">
                                            <p:txEl>
                                              <p:pRg st="1" end="1"/>
                                            </p:txEl>
                                          </p:spTgt>
                                        </p:tgtEl>
                                      </p:cBhvr>
                                    </p:animEffect>
                                    <p:anim calcmode="lin" valueType="num">
                                      <p:cBhvr>
                                        <p:cTn id="29"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2000"/>
                                        <p:tgtEl>
                                          <p:spTgt spid="6">
                                            <p:txEl>
                                              <p:pRg st="2" end="2"/>
                                            </p:txEl>
                                          </p:spTgt>
                                        </p:tgtEl>
                                      </p:cBhvr>
                                    </p:animEffect>
                                    <p:anim calcmode="lin" valueType="num">
                                      <p:cBhvr>
                                        <p:cTn id="35"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6"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2000"/>
                                        <p:tgtEl>
                                          <p:spTgt spid="6">
                                            <p:txEl>
                                              <p:pRg st="3" end="3"/>
                                            </p:txEl>
                                          </p:spTgt>
                                        </p:tgtEl>
                                      </p:cBhvr>
                                    </p:animEffect>
                                    <p:anim calcmode="lin" valueType="num">
                                      <p:cBhvr>
                                        <p:cTn id="41"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4" name="HtBox 4"/>
          <p:cNvSpPr txBox="1">
            <a:spLocks noGrp="1" noSelect="1" noRot="1" noMove="1" noResize="1" noEditPoints="1" noAdjustHandles="1" noChangeArrowheads="1" noChangeShapeType="1" noTextEdit="1"/>
          </p:cNvSpPr>
          <p:nvPr>
            <p:custDataLst>
              <p:tags r:id="rId2"/>
            </p:custDataLst>
          </p:nvPr>
        </p:nvSpPr>
        <p:spPr>
          <a:xfrm>
            <a:off x="0" y="488388"/>
            <a:ext cx="2340705" cy="338554"/>
          </a:xfrm>
          <a:prstGeom prst="rect">
            <a:avLst/>
          </a:prstGeom>
          <a:noFill/>
        </p:spPr>
        <p:txBody>
          <a:bodyPr wrap="none" rtlCol="0">
            <a:spAutoFit/>
          </a:bodyPr>
          <a:lstStyle/>
          <a:p>
            <a:r>
              <a:rPr lang="en-US" sz="1600" dirty="0" smtClean="0">
                <a:solidFill>
                  <a:schemeClr val="bg1"/>
                </a:solidFill>
                <a:latin typeface="+mj-lt"/>
              </a:rPr>
              <a:t>MODE OF TRANSMISSION</a:t>
            </a:r>
            <a:endParaRPr lang="en-US" sz="1600" dirty="0">
              <a:solidFill>
                <a:schemeClr val="bg1"/>
              </a:solidFill>
              <a:latin typeface="+mj-lt"/>
            </a:endParaRPr>
          </a:p>
        </p:txBody>
      </p:sp>
      <p:sp>
        <p:nvSpPr>
          <p:cNvPr id="12" name="TextBox 11"/>
          <p:cNvSpPr txBox="1">
            <a:spLocks noGrp="1" noSelect="1" noRot="1" noMove="1" noResize="1" noEditPoints="1" noAdjustHandles="1" noChangeArrowheads="1" noChangeShapeType="1" noTextEdit="1"/>
          </p:cNvSpPr>
          <p:nvPr>
            <p:custDataLst>
              <p:tags r:id="rId3"/>
            </p:custDataLst>
          </p:nvPr>
        </p:nvSpPr>
        <p:spPr>
          <a:xfrm>
            <a:off x="5792853" y="1603210"/>
            <a:ext cx="3099628" cy="830997"/>
          </a:xfrm>
          <a:prstGeom prst="rect">
            <a:avLst/>
          </a:prstGeom>
          <a:noFill/>
        </p:spPr>
        <p:txBody>
          <a:bodyPr wrap="square" rtlCol="0">
            <a:spAutoFit/>
          </a:bodyPr>
          <a:lstStyle/>
          <a:p>
            <a:r>
              <a:rPr lang="en-US" sz="2400" dirty="0" smtClean="0">
                <a:solidFill>
                  <a:schemeClr val="bg1"/>
                </a:solidFill>
              </a:rPr>
              <a:t>The three modes of transmission are:</a:t>
            </a:r>
            <a:endParaRPr lang="en-CA" sz="2400" dirty="0">
              <a:solidFill>
                <a:schemeClr val="bg1"/>
              </a:solidFill>
            </a:endParaRPr>
          </a:p>
        </p:txBody>
      </p:sp>
      <p:sp>
        <p:nvSpPr>
          <p:cNvPr id="13" name="TextBox 12"/>
          <p:cNvSpPr txBox="1">
            <a:spLocks noGrp="1" noSelect="1" noRot="1" noMove="1" noResize="1" noEditPoints="1" noAdjustHandles="1" noChangeArrowheads="1" noChangeShapeType="1" noTextEdit="1"/>
          </p:cNvSpPr>
          <p:nvPr>
            <p:custDataLst>
              <p:tags r:id="rId4"/>
            </p:custDataLst>
          </p:nvPr>
        </p:nvSpPr>
        <p:spPr>
          <a:xfrm>
            <a:off x="5925202" y="2635171"/>
            <a:ext cx="1887158" cy="461665"/>
          </a:xfrm>
          <a:prstGeom prst="rect">
            <a:avLst/>
          </a:prstGeom>
          <a:solidFill>
            <a:srgbClr val="739AB3"/>
          </a:solidFill>
        </p:spPr>
        <p:txBody>
          <a:bodyPr wrap="square" rtlCol="0">
            <a:spAutoFit/>
          </a:bodyPr>
          <a:lstStyle/>
          <a:p>
            <a:pPr algn="ctr"/>
            <a:r>
              <a:rPr lang="en-US" sz="2400" dirty="0" smtClean="0">
                <a:solidFill>
                  <a:srgbClr val="FFFFFF"/>
                </a:solidFill>
              </a:rPr>
              <a:t>Contact</a:t>
            </a:r>
            <a:endParaRPr lang="en-CA" sz="2400" dirty="0">
              <a:solidFill>
                <a:srgbClr val="FFFFFF"/>
              </a:solidFill>
            </a:endParaRPr>
          </a:p>
        </p:txBody>
      </p:sp>
      <p:sp>
        <p:nvSpPr>
          <p:cNvPr id="14" name="TextBox 13"/>
          <p:cNvSpPr txBox="1">
            <a:spLocks noGrp="1" noSelect="1" noRot="1" noMove="1" noResize="1" noEditPoints="1" noAdjustHandles="1" noChangeArrowheads="1" noChangeShapeType="1" noTextEdit="1"/>
          </p:cNvSpPr>
          <p:nvPr>
            <p:custDataLst>
              <p:tags r:id="rId5"/>
            </p:custDataLst>
          </p:nvPr>
        </p:nvSpPr>
        <p:spPr>
          <a:xfrm>
            <a:off x="5925960" y="3425540"/>
            <a:ext cx="1886400" cy="461665"/>
          </a:xfrm>
          <a:prstGeom prst="rect">
            <a:avLst/>
          </a:prstGeom>
          <a:solidFill>
            <a:srgbClr val="739AB3"/>
          </a:solidFill>
        </p:spPr>
        <p:txBody>
          <a:bodyPr wrap="square" rtlCol="0">
            <a:spAutoFit/>
          </a:bodyPr>
          <a:lstStyle>
            <a:defPPr>
              <a:defRPr lang="en-US"/>
            </a:defPPr>
            <a:lvl1pPr algn="ctr">
              <a:defRPr sz="2400">
                <a:solidFill>
                  <a:srgbClr val="FFFFFF"/>
                </a:solidFill>
              </a:defRPr>
            </a:lvl1pPr>
          </a:lstStyle>
          <a:p>
            <a:r>
              <a:rPr lang="en-US" dirty="0"/>
              <a:t>Droplet</a:t>
            </a:r>
            <a:endParaRPr lang="en-CA" dirty="0"/>
          </a:p>
        </p:txBody>
      </p:sp>
      <p:sp>
        <p:nvSpPr>
          <p:cNvPr id="15" name="TextBox 14"/>
          <p:cNvSpPr txBox="1">
            <a:spLocks noGrp="1" noSelect="1" noRot="1" noMove="1" noResize="1" noEditPoints="1" noAdjustHandles="1" noChangeArrowheads="1" noChangeShapeType="1" noTextEdit="1"/>
          </p:cNvSpPr>
          <p:nvPr>
            <p:custDataLst>
              <p:tags r:id="rId6"/>
            </p:custDataLst>
          </p:nvPr>
        </p:nvSpPr>
        <p:spPr>
          <a:xfrm>
            <a:off x="5925960" y="4176137"/>
            <a:ext cx="1886400" cy="461665"/>
          </a:xfrm>
          <a:prstGeom prst="rect">
            <a:avLst/>
          </a:prstGeom>
          <a:solidFill>
            <a:srgbClr val="739AB3"/>
          </a:solidFill>
        </p:spPr>
        <p:txBody>
          <a:bodyPr wrap="square" rtlCol="0">
            <a:spAutoFit/>
          </a:bodyPr>
          <a:lstStyle>
            <a:defPPr>
              <a:defRPr lang="en-US"/>
            </a:defPPr>
            <a:lvl1pPr algn="ctr">
              <a:defRPr sz="2400">
                <a:solidFill>
                  <a:srgbClr val="FFFFFF"/>
                </a:solidFill>
              </a:defRPr>
            </a:lvl1pPr>
          </a:lstStyle>
          <a:p>
            <a:r>
              <a:rPr lang="en-US" dirty="0"/>
              <a:t>Airborne</a:t>
            </a:r>
            <a:endParaRPr lang="en-CA" dirty="0"/>
          </a:p>
        </p:txBody>
      </p:sp>
      <p:cxnSp>
        <p:nvCxnSpPr>
          <p:cNvPr id="17" name="Straight Connector 16"/>
          <p:cNvCxnSpPr/>
          <p:nvPr/>
        </p:nvCxnSpPr>
        <p:spPr>
          <a:xfrm>
            <a:off x="4067944" y="5737950"/>
            <a:ext cx="17132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81186" y="1603210"/>
            <a:ext cx="11667" cy="4134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p:cNvGrpSpPr>
            <a:grpSpLocks noGrp="1" noSelect="1" noRot="1" noMove="1" noResize="1"/>
          </p:cNvGrpSpPr>
          <p:nvPr>
            <p:custDataLst>
              <p:tags r:id="rId7"/>
            </p:custDataLst>
          </p:nvPr>
        </p:nvGrpSpPr>
        <p:grpSpPr>
          <a:xfrm>
            <a:off x="390841" y="1463325"/>
            <a:ext cx="5556873" cy="4847759"/>
            <a:chOff x="390841" y="1463325"/>
            <a:chExt cx="5556873" cy="4847759"/>
          </a:xfrm>
        </p:grpSpPr>
        <p:sp>
          <p:nvSpPr>
            <p:cNvPr id="5" name="TextBox 4"/>
            <p:cNvSpPr txBox="1"/>
            <p:nvPr/>
          </p:nvSpPr>
          <p:spPr>
            <a:xfrm>
              <a:off x="2250000" y="1988840"/>
              <a:ext cx="1545451" cy="646331"/>
            </a:xfrm>
            <a:prstGeom prst="rect">
              <a:avLst/>
            </a:prstGeom>
            <a:noFill/>
          </p:spPr>
          <p:txBody>
            <a:bodyPr wrap="square" rtlCol="0">
              <a:spAutoFit/>
            </a:bodyPr>
            <a:lstStyle/>
            <a:p>
              <a:pPr algn="ctr"/>
              <a:r>
                <a:rPr lang="en-US" dirty="0" smtClean="0">
                  <a:solidFill>
                    <a:schemeClr val="bg1">
                      <a:lumMod val="65000"/>
                    </a:schemeClr>
                  </a:solidFill>
                </a:rPr>
                <a:t>Infectious Agents</a:t>
              </a:r>
              <a:endParaRPr lang="en-CA" dirty="0">
                <a:solidFill>
                  <a:schemeClr val="bg1">
                    <a:lumMod val="65000"/>
                  </a:schemeClr>
                </a:solidFill>
              </a:endParaRPr>
            </a:p>
          </p:txBody>
        </p:sp>
        <p:sp>
          <p:nvSpPr>
            <p:cNvPr id="6" name="TextBox 5"/>
            <p:cNvSpPr txBox="1"/>
            <p:nvPr/>
          </p:nvSpPr>
          <p:spPr>
            <a:xfrm>
              <a:off x="808902" y="2887775"/>
              <a:ext cx="1385896" cy="646331"/>
            </a:xfrm>
            <a:prstGeom prst="rect">
              <a:avLst/>
            </a:prstGeom>
            <a:noFill/>
          </p:spPr>
          <p:txBody>
            <a:bodyPr wrap="square" rtlCol="0">
              <a:spAutoFit/>
            </a:bodyPr>
            <a:lstStyle/>
            <a:p>
              <a:pPr algn="ctr"/>
              <a:r>
                <a:rPr lang="en-US" dirty="0" smtClean="0">
                  <a:solidFill>
                    <a:schemeClr val="bg1">
                      <a:lumMod val="65000"/>
                    </a:schemeClr>
                  </a:solidFill>
                </a:rPr>
                <a:t>Susceptible Host</a:t>
              </a:r>
              <a:endParaRPr lang="en-CA" dirty="0">
                <a:solidFill>
                  <a:schemeClr val="bg1">
                    <a:lumMod val="65000"/>
                  </a:schemeClr>
                </a:solidFill>
              </a:endParaRPr>
            </a:p>
          </p:txBody>
        </p:sp>
        <p:sp>
          <p:nvSpPr>
            <p:cNvPr id="7" name="TextBox 6"/>
            <p:cNvSpPr txBox="1"/>
            <p:nvPr/>
          </p:nvSpPr>
          <p:spPr>
            <a:xfrm>
              <a:off x="3923928" y="2917709"/>
              <a:ext cx="1385896" cy="369332"/>
            </a:xfrm>
            <a:prstGeom prst="rect">
              <a:avLst/>
            </a:prstGeom>
            <a:noFill/>
          </p:spPr>
          <p:txBody>
            <a:bodyPr wrap="square" rtlCol="0">
              <a:spAutoFit/>
            </a:bodyPr>
            <a:lstStyle/>
            <a:p>
              <a:r>
                <a:rPr lang="en-US" dirty="0" smtClean="0">
                  <a:solidFill>
                    <a:schemeClr val="bg1">
                      <a:lumMod val="65000"/>
                    </a:schemeClr>
                  </a:solidFill>
                </a:rPr>
                <a:t>Reservoirs</a:t>
              </a:r>
              <a:endParaRPr lang="en-CA" dirty="0">
                <a:solidFill>
                  <a:schemeClr val="bg1">
                    <a:lumMod val="65000"/>
                  </a:schemeClr>
                </a:solidFill>
              </a:endParaRPr>
            </a:p>
          </p:txBody>
        </p:sp>
        <p:sp>
          <p:nvSpPr>
            <p:cNvPr id="8" name="TextBox 7"/>
            <p:cNvSpPr txBox="1"/>
            <p:nvPr/>
          </p:nvSpPr>
          <p:spPr>
            <a:xfrm>
              <a:off x="3923928" y="4237692"/>
              <a:ext cx="1152128" cy="646331"/>
            </a:xfrm>
            <a:prstGeom prst="rect">
              <a:avLst/>
            </a:prstGeom>
            <a:noFill/>
          </p:spPr>
          <p:txBody>
            <a:bodyPr wrap="square" rtlCol="0">
              <a:spAutoFit/>
            </a:bodyPr>
            <a:lstStyle/>
            <a:p>
              <a:pPr algn="ctr"/>
              <a:r>
                <a:rPr lang="en-US" dirty="0" smtClean="0">
                  <a:solidFill>
                    <a:schemeClr val="bg1">
                      <a:lumMod val="65000"/>
                    </a:schemeClr>
                  </a:solidFill>
                </a:rPr>
                <a:t>Portal of Exit</a:t>
              </a:r>
              <a:endParaRPr lang="en-CA" dirty="0">
                <a:solidFill>
                  <a:schemeClr val="bg1">
                    <a:lumMod val="65000"/>
                  </a:schemeClr>
                </a:solidFill>
              </a:endParaRPr>
            </a:p>
          </p:txBody>
        </p:sp>
        <p:sp>
          <p:nvSpPr>
            <p:cNvPr id="10" name="TextBox 9"/>
            <p:cNvSpPr txBox="1"/>
            <p:nvPr/>
          </p:nvSpPr>
          <p:spPr>
            <a:xfrm>
              <a:off x="764456" y="4160113"/>
              <a:ext cx="1385896" cy="646331"/>
            </a:xfrm>
            <a:prstGeom prst="rect">
              <a:avLst/>
            </a:prstGeom>
            <a:noFill/>
          </p:spPr>
          <p:txBody>
            <a:bodyPr wrap="square" rtlCol="0">
              <a:spAutoFit/>
            </a:bodyPr>
            <a:lstStyle/>
            <a:p>
              <a:pPr algn="ctr"/>
              <a:r>
                <a:rPr lang="en-US" dirty="0" smtClean="0">
                  <a:solidFill>
                    <a:schemeClr val="bg1">
                      <a:lumMod val="65000"/>
                    </a:schemeClr>
                  </a:solidFill>
                </a:rPr>
                <a:t>Portal of Entry</a:t>
              </a:r>
              <a:endParaRPr lang="en-CA" dirty="0">
                <a:solidFill>
                  <a:schemeClr val="bg1">
                    <a:lumMod val="65000"/>
                  </a:schemeClr>
                </a:solidFill>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1" y="1463325"/>
              <a:ext cx="5556873" cy="4847759"/>
            </a:xfrm>
            <a:prstGeom prst="rect">
              <a:avLst/>
            </a:prstGeom>
          </p:spPr>
        </p:pic>
        <p:sp>
          <p:nvSpPr>
            <p:cNvPr id="11" name="TextBox 10"/>
            <p:cNvSpPr txBox="1"/>
            <p:nvPr/>
          </p:nvSpPr>
          <p:spPr>
            <a:xfrm>
              <a:off x="1968463" y="3305588"/>
              <a:ext cx="2122268" cy="923330"/>
            </a:xfrm>
            <a:prstGeom prst="rect">
              <a:avLst/>
            </a:prstGeom>
            <a:noFill/>
          </p:spPr>
          <p:txBody>
            <a:bodyPr wrap="square" rtlCol="0">
              <a:spAutoFit/>
            </a:bodyPr>
            <a:lstStyle/>
            <a:p>
              <a:pPr algn="ctr"/>
              <a:r>
                <a:rPr lang="en-US" dirty="0" smtClean="0"/>
                <a:t>CHAIN</a:t>
              </a:r>
            </a:p>
            <a:p>
              <a:pPr algn="ctr"/>
              <a:r>
                <a:rPr lang="en-US" dirty="0" smtClean="0"/>
                <a:t> OF </a:t>
              </a:r>
            </a:p>
            <a:p>
              <a:pPr algn="ctr"/>
              <a:r>
                <a:rPr lang="en-US" dirty="0" smtClean="0"/>
                <a:t>TRANSMISSION</a:t>
              </a:r>
              <a:endParaRPr lang="en-CA" dirty="0"/>
            </a:p>
          </p:txBody>
        </p:sp>
      </p:grpSp>
      <p:sp>
        <p:nvSpPr>
          <p:cNvPr id="18" name="TextBox 17"/>
          <p:cNvSpPr txBox="1"/>
          <p:nvPr/>
        </p:nvSpPr>
        <p:spPr>
          <a:xfrm>
            <a:off x="2248725" y="5091619"/>
            <a:ext cx="1561743" cy="646331"/>
          </a:xfrm>
          <a:prstGeom prst="rect">
            <a:avLst/>
          </a:prstGeom>
          <a:noFill/>
        </p:spPr>
        <p:txBody>
          <a:bodyPr wrap="square" rtlCol="0">
            <a:spAutoFit/>
          </a:bodyPr>
          <a:lstStyle/>
          <a:p>
            <a:pPr algn="ctr"/>
            <a:r>
              <a:rPr lang="en-US" dirty="0" smtClean="0"/>
              <a:t>Mode of Transmission</a:t>
            </a:r>
            <a:endParaRPr lang="en-CA" dirty="0"/>
          </a:p>
        </p:txBody>
      </p:sp>
    </p:spTree>
    <p:extLst>
      <p:ext uri="{BB962C8B-B14F-4D97-AF65-F5344CB8AC3E}">
        <p14:creationId xmlns:p14="http://schemas.microsoft.com/office/powerpoint/2010/main" val="75211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2000"/>
                                        <p:tgtEl>
                                          <p:spTgt spid="17"/>
                                        </p:tgtEl>
                                      </p:cBhvr>
                                    </p:animEffect>
                                  </p:childTnLst>
                                </p:cTn>
                              </p:par>
                            </p:childTnLst>
                          </p:cTn>
                        </p:par>
                        <p:par>
                          <p:cTn id="27" fill="hold">
                            <p:stCondLst>
                              <p:cond delay="6000"/>
                            </p:stCondLst>
                            <p:childTnLst>
                              <p:par>
                                <p:cTn id="28" presetID="22" presetClass="entr" presetSubtype="4"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2000"/>
                                        <p:tgtEl>
                                          <p:spTgt spid="19"/>
                                        </p:tgtEl>
                                      </p:cBhvr>
                                    </p:animEffect>
                                  </p:childTnLst>
                                </p:cTn>
                              </p:par>
                            </p:childTnLst>
                          </p:cTn>
                        </p:par>
                        <p:par>
                          <p:cTn id="31" fill="hold">
                            <p:stCondLst>
                              <p:cond delay="80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childTnLst>
                          </p:cTn>
                        </p:par>
                        <p:par>
                          <p:cTn id="35" fill="hold">
                            <p:stCondLst>
                              <p:cond delay="10000"/>
                            </p:stCondLst>
                            <p:childTnLst>
                              <p:par>
                                <p:cTn id="36" presetID="42"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anim calcmode="lin" valueType="num">
                                      <p:cBhvr>
                                        <p:cTn id="39" dur="2000" fill="hold"/>
                                        <p:tgtEl>
                                          <p:spTgt spid="13"/>
                                        </p:tgtEl>
                                        <p:attrNameLst>
                                          <p:attrName>ppt_x</p:attrName>
                                        </p:attrNameLst>
                                      </p:cBhvr>
                                      <p:tavLst>
                                        <p:tav tm="0">
                                          <p:val>
                                            <p:strVal val="#ppt_x"/>
                                          </p:val>
                                        </p:tav>
                                        <p:tav tm="100000">
                                          <p:val>
                                            <p:strVal val="#ppt_x"/>
                                          </p:val>
                                        </p:tav>
                                      </p:tavLst>
                                    </p:anim>
                                    <p:anim calcmode="lin" valueType="num">
                                      <p:cBhvr>
                                        <p:cTn id="40" dur="2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12000"/>
                            </p:stCondLst>
                            <p:childTnLst>
                              <p:par>
                                <p:cTn id="42" presetID="42"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000"/>
                                        <p:tgtEl>
                                          <p:spTgt spid="14"/>
                                        </p:tgtEl>
                                      </p:cBhvr>
                                    </p:animEffect>
                                    <p:anim calcmode="lin" valueType="num">
                                      <p:cBhvr>
                                        <p:cTn id="45" dur="2000" fill="hold"/>
                                        <p:tgtEl>
                                          <p:spTgt spid="14"/>
                                        </p:tgtEl>
                                        <p:attrNameLst>
                                          <p:attrName>ppt_x</p:attrName>
                                        </p:attrNameLst>
                                      </p:cBhvr>
                                      <p:tavLst>
                                        <p:tav tm="0">
                                          <p:val>
                                            <p:strVal val="#ppt_x"/>
                                          </p:val>
                                        </p:tav>
                                        <p:tav tm="100000">
                                          <p:val>
                                            <p:strVal val="#ppt_x"/>
                                          </p:val>
                                        </p:tav>
                                      </p:tavLst>
                                    </p:anim>
                                    <p:anim calcmode="lin" valueType="num">
                                      <p:cBhvr>
                                        <p:cTn id="46" dur="2000" fill="hold"/>
                                        <p:tgtEl>
                                          <p:spTgt spid="14"/>
                                        </p:tgtEl>
                                        <p:attrNameLst>
                                          <p:attrName>ppt_y</p:attrName>
                                        </p:attrNameLst>
                                      </p:cBhvr>
                                      <p:tavLst>
                                        <p:tav tm="0">
                                          <p:val>
                                            <p:strVal val="#ppt_y+.1"/>
                                          </p:val>
                                        </p:tav>
                                        <p:tav tm="100000">
                                          <p:val>
                                            <p:strVal val="#ppt_y"/>
                                          </p:val>
                                        </p:tav>
                                      </p:tavLst>
                                    </p:anim>
                                  </p:childTnLst>
                                </p:cTn>
                              </p:par>
                            </p:childTnLst>
                          </p:cTn>
                        </p:par>
                        <p:par>
                          <p:cTn id="47" fill="hold">
                            <p:stCondLst>
                              <p:cond delay="14000"/>
                            </p:stCondLst>
                            <p:childTnLst>
                              <p:par>
                                <p:cTn id="48" presetID="42"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P spid="14" grpId="0" animBg="1"/>
      <p:bldP spid="15"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9" name="Rectangle 18"/>
          <p:cNvSpPr>
            <a:spLocks noGrp="1" noSelect="1" noRot="1" noMove="1" noResize="1" noEditPoints="1" noAdjustHandles="1" noChangeArrowheads="1" noChangeShapeType="1" noTextEdit="1"/>
          </p:cNvSpPr>
          <p:nvPr>
            <p:custDataLst>
              <p:tags r:id="rId2"/>
            </p:custDataLst>
          </p:nvPr>
        </p:nvSpPr>
        <p:spPr>
          <a:xfrm>
            <a:off x="0" y="2060848"/>
            <a:ext cx="9144000" cy="3168032"/>
          </a:xfrm>
          <a:prstGeom prst="rect">
            <a:avLst/>
          </a:prstGeom>
          <a:solidFill>
            <a:srgbClr val="FFFFFF">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pic>
        <p:nvPicPr>
          <p:cNvPr id="21" name="Picture 20"/>
          <p:cNvPicPr>
            <a:picLocks noGrp="1" noSelect="1" noRot="1" noMove="1" noResize="1" noEditPoints="1" noAdjustHandles="1" noChangeArrowheads="1" noChangeShapeType="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0" y="304801"/>
            <a:ext cx="4500000" cy="713669"/>
          </a:xfrm>
          <a:prstGeom prst="rect">
            <a:avLst/>
          </a:prstGeom>
          <a:ln>
            <a:noFill/>
          </a:ln>
        </p:spPr>
      </p:pic>
      <p:sp>
        <p:nvSpPr>
          <p:cNvPr id="22" name="HtBox 4"/>
          <p:cNvSpPr txBox="1">
            <a:spLocks noGrp="1" noSelect="1" noRot="1" noMove="1" noResize="1" noEditPoints="1" noAdjustHandles="1" noChangeArrowheads="1" noChangeShapeType="1" noTextEdit="1"/>
          </p:cNvSpPr>
          <p:nvPr>
            <p:custDataLst>
              <p:tags r:id="rId4"/>
            </p:custDataLst>
          </p:nvPr>
        </p:nvSpPr>
        <p:spPr>
          <a:xfrm>
            <a:off x="0" y="488388"/>
            <a:ext cx="2311210" cy="338554"/>
          </a:xfrm>
          <a:prstGeom prst="rect">
            <a:avLst/>
          </a:prstGeom>
          <a:noFill/>
        </p:spPr>
        <p:txBody>
          <a:bodyPr wrap="none" rtlCol="0">
            <a:spAutoFit/>
          </a:bodyPr>
          <a:lstStyle/>
          <a:p>
            <a:r>
              <a:rPr lang="en-US" sz="1600" dirty="0" smtClean="0">
                <a:solidFill>
                  <a:prstClr val="white"/>
                </a:solidFill>
              </a:rPr>
              <a:t>CONTACT TRANSMISSION</a:t>
            </a:r>
            <a:endParaRPr lang="en-US" sz="1600" dirty="0">
              <a:solidFill>
                <a:prstClr val="white"/>
              </a:solidFill>
            </a:endParaRPr>
          </a:p>
        </p:txBody>
      </p:sp>
      <p:sp>
        <p:nvSpPr>
          <p:cNvPr id="23" name="Rectangle 22"/>
          <p:cNvSpPr>
            <a:spLocks noGrp="1" noSelect="1" noRot="1" noMove="1" noResize="1" noEditPoints="1" noAdjustHandles="1" noChangeArrowheads="1" noChangeShapeType="1" noTextEdit="1"/>
          </p:cNvSpPr>
          <p:nvPr>
            <p:custDataLst>
              <p:tags r:id="rId5"/>
            </p:custDataLst>
          </p:nvPr>
        </p:nvSpPr>
        <p:spPr>
          <a:xfrm>
            <a:off x="971600" y="2571063"/>
            <a:ext cx="4136475" cy="1000274"/>
          </a:xfrm>
          <a:prstGeom prst="rect">
            <a:avLst/>
          </a:prstGeom>
        </p:spPr>
        <p:txBody>
          <a:bodyPr wrap="square">
            <a:spAutoFit/>
          </a:bodyPr>
          <a:lstStyle/>
          <a:p>
            <a:pPr>
              <a:spcBef>
                <a:spcPts val="600"/>
              </a:spcBef>
            </a:pPr>
            <a:r>
              <a:rPr lang="en-CA" b="1" dirty="0" smtClean="0">
                <a:solidFill>
                  <a:prstClr val="black"/>
                </a:solidFill>
              </a:rPr>
              <a:t>Direct Contact</a:t>
            </a:r>
            <a:endParaRPr lang="en-CA" dirty="0" smtClean="0">
              <a:solidFill>
                <a:prstClr val="black"/>
              </a:solidFill>
            </a:endParaRPr>
          </a:p>
          <a:p>
            <a:pPr>
              <a:spcBef>
                <a:spcPts val="600"/>
              </a:spcBef>
            </a:pPr>
            <a:r>
              <a:rPr lang="en-CA" dirty="0" smtClean="0">
                <a:solidFill>
                  <a:prstClr val="black"/>
                </a:solidFill>
              </a:rPr>
              <a:t>Transmission </a:t>
            </a:r>
            <a:r>
              <a:rPr lang="en-CA" dirty="0">
                <a:solidFill>
                  <a:prstClr val="black"/>
                </a:solidFill>
              </a:rPr>
              <a:t>occurs through one person touching another </a:t>
            </a:r>
            <a:r>
              <a:rPr lang="en-CA" dirty="0" smtClean="0">
                <a:solidFill>
                  <a:prstClr val="black"/>
                </a:solidFill>
              </a:rPr>
              <a:t>person.</a:t>
            </a:r>
          </a:p>
        </p:txBody>
      </p:sp>
      <p:sp>
        <p:nvSpPr>
          <p:cNvPr id="2" name="TextBox 1"/>
          <p:cNvSpPr txBox="1">
            <a:spLocks noGrp="1" noSelect="1" noRot="1" noMove="1" noResize="1" noEditPoints="1" noAdjustHandles="1" noChangeArrowheads="1" noChangeShapeType="1" noTextEdit="1"/>
          </p:cNvSpPr>
          <p:nvPr>
            <p:custDataLst>
              <p:tags r:id="rId6"/>
            </p:custDataLst>
          </p:nvPr>
        </p:nvSpPr>
        <p:spPr>
          <a:xfrm>
            <a:off x="976586" y="3861048"/>
            <a:ext cx="4315494" cy="646331"/>
          </a:xfrm>
          <a:prstGeom prst="rect">
            <a:avLst/>
          </a:prstGeom>
          <a:noFill/>
        </p:spPr>
        <p:txBody>
          <a:bodyPr wrap="square" rtlCol="0">
            <a:spAutoFit/>
          </a:bodyPr>
          <a:lstStyle/>
          <a:p>
            <a:r>
              <a:rPr lang="en-CA" dirty="0" smtClean="0">
                <a:solidFill>
                  <a:prstClr val="black"/>
                </a:solidFill>
              </a:rPr>
              <a:t>If you can’t access </a:t>
            </a:r>
            <a:r>
              <a:rPr lang="en-CA" dirty="0">
                <a:solidFill>
                  <a:prstClr val="black"/>
                </a:solidFill>
              </a:rPr>
              <a:t>the video </a:t>
            </a:r>
            <a:r>
              <a:rPr lang="en-CA" dirty="0">
                <a:solidFill>
                  <a:prstClr val="black"/>
                </a:solidFill>
                <a:hlinkClick r:id="rId12"/>
              </a:rPr>
              <a:t>click </a:t>
            </a:r>
            <a:r>
              <a:rPr lang="en-CA" dirty="0" smtClean="0">
                <a:solidFill>
                  <a:prstClr val="black"/>
                </a:solidFill>
                <a:hlinkClick r:id="rId12"/>
              </a:rPr>
              <a:t>here</a:t>
            </a:r>
            <a:r>
              <a:rPr lang="en-CA" dirty="0" smtClean="0">
                <a:solidFill>
                  <a:prstClr val="black"/>
                </a:solidFill>
              </a:rPr>
              <a:t> to download </a:t>
            </a:r>
            <a:r>
              <a:rPr lang="en-CA" dirty="0">
                <a:solidFill>
                  <a:prstClr val="black"/>
                </a:solidFill>
              </a:rPr>
              <a:t>all </a:t>
            </a:r>
            <a:r>
              <a:rPr lang="en-CA" dirty="0" smtClean="0">
                <a:solidFill>
                  <a:prstClr val="black"/>
                </a:solidFill>
              </a:rPr>
              <a:t>of the </a:t>
            </a:r>
            <a:r>
              <a:rPr lang="en-CA" dirty="0">
                <a:solidFill>
                  <a:prstClr val="black"/>
                </a:solidFill>
              </a:rPr>
              <a:t>Core AP videos.</a:t>
            </a:r>
          </a:p>
        </p:txBody>
      </p:sp>
      <p:pic>
        <p:nvPicPr>
          <p:cNvPr id="3" name="Picture 2">
            <a:hlinkClick r:id="rId13"/>
          </p:cNvPr>
          <p:cNvPicPr>
            <a:picLocks noGrp="1" noSelect="1" noRot="1" noMove="1" noResize="1" noEditPoints="1" noAdjustHandles="1" noChangeArrowheads="1" noChangeShapeType="1"/>
          </p:cNvPicPr>
          <p:nvPr>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5364088" y="2780928"/>
            <a:ext cx="3389362" cy="1762468"/>
          </a:xfrm>
          <a:prstGeom prst="rect">
            <a:avLst/>
          </a:prstGeom>
          <a:ln w="38100">
            <a:solidFill>
              <a:schemeClr val="bg1"/>
            </a:solidFill>
          </a:ln>
        </p:spPr>
      </p:pic>
    </p:spTree>
    <p:extLst>
      <p:ext uri="{BB962C8B-B14F-4D97-AF65-F5344CB8AC3E}">
        <p14:creationId xmlns:p14="http://schemas.microsoft.com/office/powerpoint/2010/main" val="157168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2000"/>
                                        <p:tgtEl>
                                          <p:spTgt spid="23">
                                            <p:txEl>
                                              <p:pRg st="0" end="0"/>
                                            </p:txEl>
                                          </p:spTgt>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fade">
                                      <p:cBhvr>
                                        <p:cTn id="26" dur="2000"/>
                                        <p:tgtEl>
                                          <p:spTgt spid="23">
                                            <p:txEl>
                                              <p:pRg st="1" end="1"/>
                                            </p:txEl>
                                          </p:spTgt>
                                        </p:tgtEl>
                                      </p:cBhvr>
                                    </p:animEffect>
                                  </p:childTnLst>
                                </p:cTn>
                              </p:par>
                            </p:childTnLst>
                          </p:cTn>
                        </p:par>
                        <p:par>
                          <p:cTn id="27" fill="hold">
                            <p:stCondLst>
                              <p:cond delay="70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7500"/>
                            </p:stCondLst>
                            <p:childTnLst>
                              <p:par>
                                <p:cTn id="32" presetID="10"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620" y="2"/>
            <a:ext cx="9151240"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5"/>
          </p:cNvPr>
          <p:cNvSpPr/>
          <p:nvPr/>
        </p:nvSpPr>
        <p:spPr>
          <a:xfrm>
            <a:off x="6588224" y="3284984"/>
            <a:ext cx="864096"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hlinkClick r:id="rId6"/>
          </p:cNvPr>
          <p:cNvSpPr/>
          <p:nvPr/>
        </p:nvSpPr>
        <p:spPr>
          <a:xfrm>
            <a:off x="3707904" y="4221088"/>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00775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569" y="1"/>
            <a:ext cx="91891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5"/>
          </p:cNvPr>
          <p:cNvSpPr/>
          <p:nvPr/>
        </p:nvSpPr>
        <p:spPr>
          <a:xfrm>
            <a:off x="3707904" y="4293096"/>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hlinkClick r:id="rId6"/>
          </p:cNvPr>
          <p:cNvSpPr/>
          <p:nvPr/>
        </p:nvSpPr>
        <p:spPr>
          <a:xfrm>
            <a:off x="6588224" y="3284984"/>
            <a:ext cx="864096"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023346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00.xml><?xml version="1.0" encoding="utf-8"?>
<p:tagLst xmlns:a="http://schemas.openxmlformats.org/drawingml/2006/main" xmlns:r="http://schemas.openxmlformats.org/officeDocument/2006/relationships" xmlns:p="http://schemas.openxmlformats.org/presentationml/2006/main">
  <p:tag name="SHAPE_LOCKS" val="1983"/>
</p:tagLst>
</file>

<file path=ppt/tags/tag101.xml><?xml version="1.0" encoding="utf-8"?>
<p:tagLst xmlns:a="http://schemas.openxmlformats.org/drawingml/2006/main" xmlns:r="http://schemas.openxmlformats.org/officeDocument/2006/relationships" xmlns:p="http://schemas.openxmlformats.org/presentationml/2006/main">
  <p:tag name="SHAPE_LOCKS" val="1983"/>
</p:tagLst>
</file>

<file path=ppt/tags/tag102.xml><?xml version="1.0" encoding="utf-8"?>
<p:tagLst xmlns:a="http://schemas.openxmlformats.org/drawingml/2006/main" xmlns:r="http://schemas.openxmlformats.org/officeDocument/2006/relationships" xmlns:p="http://schemas.openxmlformats.org/presentationml/2006/main">
  <p:tag name="SHAPE_LOCKS" val="1983"/>
</p:tagLst>
</file>

<file path=ppt/tags/tag103.xml><?xml version="1.0" encoding="utf-8"?>
<p:tagLst xmlns:a="http://schemas.openxmlformats.org/drawingml/2006/main" xmlns:r="http://schemas.openxmlformats.org/officeDocument/2006/relationships" xmlns:p="http://schemas.openxmlformats.org/presentationml/2006/main">
  <p:tag name="SHAPE_LOCKS" val="1983"/>
</p:tagLst>
</file>

<file path=ppt/tags/tag104.xml><?xml version="1.0" encoding="utf-8"?>
<p:tagLst xmlns:a="http://schemas.openxmlformats.org/drawingml/2006/main" xmlns:r="http://schemas.openxmlformats.org/officeDocument/2006/relationships" xmlns:p="http://schemas.openxmlformats.org/presentationml/2006/main">
  <p:tag name="SHAPE_LOCKS" val="1983"/>
</p:tagLst>
</file>

<file path=ppt/tags/tag105.xml><?xml version="1.0" encoding="utf-8"?>
<p:tagLst xmlns:a="http://schemas.openxmlformats.org/drawingml/2006/main" xmlns:r="http://schemas.openxmlformats.org/officeDocument/2006/relationships" xmlns:p="http://schemas.openxmlformats.org/presentationml/2006/main">
  <p:tag name="SHAPE_LOCKS" val="1983"/>
</p:tagLst>
</file>

<file path=ppt/tags/tag106.xml><?xml version="1.0" encoding="utf-8"?>
<p:tagLst xmlns:a="http://schemas.openxmlformats.org/drawingml/2006/main" xmlns:r="http://schemas.openxmlformats.org/officeDocument/2006/relationships" xmlns:p="http://schemas.openxmlformats.org/presentationml/2006/main">
  <p:tag name="SHAPE_LOCKS" val="1983"/>
</p:tagLst>
</file>

<file path=ppt/tags/tag107.xml><?xml version="1.0" encoding="utf-8"?>
<p:tagLst xmlns:a="http://schemas.openxmlformats.org/drawingml/2006/main" xmlns:r="http://schemas.openxmlformats.org/officeDocument/2006/relationships" xmlns:p="http://schemas.openxmlformats.org/presentationml/2006/main">
  <p:tag name="SHAPE_LOCKS" val="1983"/>
</p:tagLst>
</file>

<file path=ppt/tags/tag108.xml><?xml version="1.0" encoding="utf-8"?>
<p:tagLst xmlns:a="http://schemas.openxmlformats.org/drawingml/2006/main" xmlns:r="http://schemas.openxmlformats.org/officeDocument/2006/relationships" xmlns:p="http://schemas.openxmlformats.org/presentationml/2006/main">
  <p:tag name="SHAPE_LOCKS" val="1983"/>
</p:tagLst>
</file>

<file path=ppt/tags/tag109.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10.xml><?xml version="1.0" encoding="utf-8"?>
<p:tagLst xmlns:a="http://schemas.openxmlformats.org/drawingml/2006/main" xmlns:r="http://schemas.openxmlformats.org/officeDocument/2006/relationships" xmlns:p="http://schemas.openxmlformats.org/presentationml/2006/main">
  <p:tag name="SHAPE_LOCKS" val="1983"/>
</p:tagLst>
</file>

<file path=ppt/tags/tag111.xml><?xml version="1.0" encoding="utf-8"?>
<p:tagLst xmlns:a="http://schemas.openxmlformats.org/drawingml/2006/main" xmlns:r="http://schemas.openxmlformats.org/officeDocument/2006/relationships" xmlns:p="http://schemas.openxmlformats.org/presentationml/2006/main">
  <p:tag name="SHAPE_LOCKS" val="1983"/>
</p:tagLst>
</file>

<file path=ppt/tags/tag112.xml><?xml version="1.0" encoding="utf-8"?>
<p:tagLst xmlns:a="http://schemas.openxmlformats.org/drawingml/2006/main" xmlns:r="http://schemas.openxmlformats.org/officeDocument/2006/relationships" xmlns:p="http://schemas.openxmlformats.org/presentationml/2006/main">
  <p:tag name="SHAPE_LOCKS" val="1983"/>
</p:tagLst>
</file>

<file path=ppt/tags/tag113.xml><?xml version="1.0" encoding="utf-8"?>
<p:tagLst xmlns:a="http://schemas.openxmlformats.org/drawingml/2006/main" xmlns:r="http://schemas.openxmlformats.org/officeDocument/2006/relationships" xmlns:p="http://schemas.openxmlformats.org/presentationml/2006/main">
  <p:tag name="SHAPE_LOCKS" val="1983"/>
</p:tagLst>
</file>

<file path=ppt/tags/tag114.xml><?xml version="1.0" encoding="utf-8"?>
<p:tagLst xmlns:a="http://schemas.openxmlformats.org/drawingml/2006/main" xmlns:r="http://schemas.openxmlformats.org/officeDocument/2006/relationships" xmlns:p="http://schemas.openxmlformats.org/presentationml/2006/main">
  <p:tag name="SHAPE_LOCKS" val="1983"/>
</p:tagLst>
</file>

<file path=ppt/tags/tag115.xml><?xml version="1.0" encoding="utf-8"?>
<p:tagLst xmlns:a="http://schemas.openxmlformats.org/drawingml/2006/main" xmlns:r="http://schemas.openxmlformats.org/officeDocument/2006/relationships" xmlns:p="http://schemas.openxmlformats.org/presentationml/2006/main">
  <p:tag name="SHAPE_LOCKS" val="1983"/>
</p:tagLst>
</file>

<file path=ppt/tags/tag116.xml><?xml version="1.0" encoding="utf-8"?>
<p:tagLst xmlns:a="http://schemas.openxmlformats.org/drawingml/2006/main" xmlns:r="http://schemas.openxmlformats.org/officeDocument/2006/relationships" xmlns:p="http://schemas.openxmlformats.org/presentationml/2006/main">
  <p:tag name="SHAPE_LOCKS" val="1983"/>
</p:tagLst>
</file>

<file path=ppt/tags/tag117.xml><?xml version="1.0" encoding="utf-8"?>
<p:tagLst xmlns:a="http://schemas.openxmlformats.org/drawingml/2006/main" xmlns:r="http://schemas.openxmlformats.org/officeDocument/2006/relationships" xmlns:p="http://schemas.openxmlformats.org/presentationml/2006/main">
  <p:tag name="SHAPE_LOCKS" val="1983"/>
</p:tagLst>
</file>

<file path=ppt/tags/tag118.xml><?xml version="1.0" encoding="utf-8"?>
<p:tagLst xmlns:a="http://schemas.openxmlformats.org/drawingml/2006/main" xmlns:r="http://schemas.openxmlformats.org/officeDocument/2006/relationships" xmlns:p="http://schemas.openxmlformats.org/presentationml/2006/main">
  <p:tag name="SHAPE_LOCKS" val="1983"/>
</p:tagLst>
</file>

<file path=ppt/tags/tag119.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20.xml><?xml version="1.0" encoding="utf-8"?>
<p:tagLst xmlns:a="http://schemas.openxmlformats.org/drawingml/2006/main" xmlns:r="http://schemas.openxmlformats.org/officeDocument/2006/relationships" xmlns:p="http://schemas.openxmlformats.org/presentationml/2006/main">
  <p:tag name="SHAPE_LOCKS" val="1983"/>
</p:tagLst>
</file>

<file path=ppt/tags/tag121.xml><?xml version="1.0" encoding="utf-8"?>
<p:tagLst xmlns:a="http://schemas.openxmlformats.org/drawingml/2006/main" xmlns:r="http://schemas.openxmlformats.org/officeDocument/2006/relationships" xmlns:p="http://schemas.openxmlformats.org/presentationml/2006/main">
  <p:tag name="SHAPE_LOCKS" val="1983"/>
</p:tagLst>
</file>

<file path=ppt/tags/tag122.xml><?xml version="1.0" encoding="utf-8"?>
<p:tagLst xmlns:a="http://schemas.openxmlformats.org/drawingml/2006/main" xmlns:r="http://schemas.openxmlformats.org/officeDocument/2006/relationships" xmlns:p="http://schemas.openxmlformats.org/presentationml/2006/main">
  <p:tag name="SHAPE_LOCKS" val="1983"/>
</p:tagLst>
</file>

<file path=ppt/tags/tag123.xml><?xml version="1.0" encoding="utf-8"?>
<p:tagLst xmlns:a="http://schemas.openxmlformats.org/drawingml/2006/main" xmlns:r="http://schemas.openxmlformats.org/officeDocument/2006/relationships" xmlns:p="http://schemas.openxmlformats.org/presentationml/2006/main">
  <p:tag name="SHAPE_LOCKS" val="1983"/>
</p:tagLst>
</file>

<file path=ppt/tags/tag124.xml><?xml version="1.0" encoding="utf-8"?>
<p:tagLst xmlns:a="http://schemas.openxmlformats.org/drawingml/2006/main" xmlns:r="http://schemas.openxmlformats.org/officeDocument/2006/relationships" xmlns:p="http://schemas.openxmlformats.org/presentationml/2006/main">
  <p:tag name="SHAPE_LOCKS" val="1983"/>
</p:tagLst>
</file>

<file path=ppt/tags/tag125.xml><?xml version="1.0" encoding="utf-8"?>
<p:tagLst xmlns:a="http://schemas.openxmlformats.org/drawingml/2006/main" xmlns:r="http://schemas.openxmlformats.org/officeDocument/2006/relationships" xmlns:p="http://schemas.openxmlformats.org/presentationml/2006/main">
  <p:tag name="SHAPE_LOCKS" val="1983"/>
</p:tagLst>
</file>

<file path=ppt/tags/tag126.xml><?xml version="1.0" encoding="utf-8"?>
<p:tagLst xmlns:a="http://schemas.openxmlformats.org/drawingml/2006/main" xmlns:r="http://schemas.openxmlformats.org/officeDocument/2006/relationships" xmlns:p="http://schemas.openxmlformats.org/presentationml/2006/main">
  <p:tag name="SHAPE_LOCKS" val="1983"/>
</p:tagLst>
</file>

<file path=ppt/tags/tag127.xml><?xml version="1.0" encoding="utf-8"?>
<p:tagLst xmlns:a="http://schemas.openxmlformats.org/drawingml/2006/main" xmlns:r="http://schemas.openxmlformats.org/officeDocument/2006/relationships" xmlns:p="http://schemas.openxmlformats.org/presentationml/2006/main">
  <p:tag name="SHAPE_LOCKS" val="1983"/>
</p:tagLst>
</file>

<file path=ppt/tags/tag128.xml><?xml version="1.0" encoding="utf-8"?>
<p:tagLst xmlns:a="http://schemas.openxmlformats.org/drawingml/2006/main" xmlns:r="http://schemas.openxmlformats.org/officeDocument/2006/relationships" xmlns:p="http://schemas.openxmlformats.org/presentationml/2006/main">
  <p:tag name="SHAPE_LOCKS" val="1983"/>
</p:tagLst>
</file>

<file path=ppt/tags/tag129.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30.xml><?xml version="1.0" encoding="utf-8"?>
<p:tagLst xmlns:a="http://schemas.openxmlformats.org/drawingml/2006/main" xmlns:r="http://schemas.openxmlformats.org/officeDocument/2006/relationships" xmlns:p="http://schemas.openxmlformats.org/presentationml/2006/main">
  <p:tag name="SHAPE_LOCKS" val="1983"/>
</p:tagLst>
</file>

<file path=ppt/tags/tag131.xml><?xml version="1.0" encoding="utf-8"?>
<p:tagLst xmlns:a="http://schemas.openxmlformats.org/drawingml/2006/main" xmlns:r="http://schemas.openxmlformats.org/officeDocument/2006/relationships" xmlns:p="http://schemas.openxmlformats.org/presentationml/2006/main">
  <p:tag name="SHAPE_LOCKS" val="1983"/>
</p:tagLst>
</file>

<file path=ppt/tags/tag132.xml><?xml version="1.0" encoding="utf-8"?>
<p:tagLst xmlns:a="http://schemas.openxmlformats.org/drawingml/2006/main" xmlns:r="http://schemas.openxmlformats.org/officeDocument/2006/relationships" xmlns:p="http://schemas.openxmlformats.org/presentationml/2006/main">
  <p:tag name="SHAPE_LOCKS" val="1983"/>
</p:tagLst>
</file>

<file path=ppt/tags/tag133.xml><?xml version="1.0" encoding="utf-8"?>
<p:tagLst xmlns:a="http://schemas.openxmlformats.org/drawingml/2006/main" xmlns:r="http://schemas.openxmlformats.org/officeDocument/2006/relationships" xmlns:p="http://schemas.openxmlformats.org/presentationml/2006/main">
  <p:tag name="SHAPE_LOCKS" val="1983"/>
</p:tagLst>
</file>

<file path=ppt/tags/tag134.xml><?xml version="1.0" encoding="utf-8"?>
<p:tagLst xmlns:a="http://schemas.openxmlformats.org/drawingml/2006/main" xmlns:r="http://schemas.openxmlformats.org/officeDocument/2006/relationships" xmlns:p="http://schemas.openxmlformats.org/presentationml/2006/main">
  <p:tag name="SHAPE_LOCKS" val="1983"/>
</p:tagLst>
</file>

<file path=ppt/tags/tag135.xml><?xml version="1.0" encoding="utf-8"?>
<p:tagLst xmlns:a="http://schemas.openxmlformats.org/drawingml/2006/main" xmlns:r="http://schemas.openxmlformats.org/officeDocument/2006/relationships" xmlns:p="http://schemas.openxmlformats.org/presentationml/2006/main">
  <p:tag name="SHAPE_LOCKS" val="1983"/>
</p:tagLst>
</file>

<file path=ppt/tags/tag136.xml><?xml version="1.0" encoding="utf-8"?>
<p:tagLst xmlns:a="http://schemas.openxmlformats.org/drawingml/2006/main" xmlns:r="http://schemas.openxmlformats.org/officeDocument/2006/relationships" xmlns:p="http://schemas.openxmlformats.org/presentationml/2006/main">
  <p:tag name="SHAPE_LOCKS" val="1983"/>
</p:tagLst>
</file>

<file path=ppt/tags/tag137.xml><?xml version="1.0" encoding="utf-8"?>
<p:tagLst xmlns:a="http://schemas.openxmlformats.org/drawingml/2006/main" xmlns:r="http://schemas.openxmlformats.org/officeDocument/2006/relationships" xmlns:p="http://schemas.openxmlformats.org/presentationml/2006/main">
  <p:tag name="SHAPE_LOCKS" val="1983"/>
</p:tagLst>
</file>

<file path=ppt/tags/tag138.xml><?xml version="1.0" encoding="utf-8"?>
<p:tagLst xmlns:a="http://schemas.openxmlformats.org/drawingml/2006/main" xmlns:r="http://schemas.openxmlformats.org/officeDocument/2006/relationships" xmlns:p="http://schemas.openxmlformats.org/presentationml/2006/main">
  <p:tag name="SHAPE_LOCKS" val="1983"/>
</p:tagLst>
</file>

<file path=ppt/tags/tag139.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40.xml><?xml version="1.0" encoding="utf-8"?>
<p:tagLst xmlns:a="http://schemas.openxmlformats.org/drawingml/2006/main" xmlns:r="http://schemas.openxmlformats.org/officeDocument/2006/relationships" xmlns:p="http://schemas.openxmlformats.org/presentationml/2006/main">
  <p:tag name="SHAPE_LOCKS" val="1983"/>
</p:tagLst>
</file>

<file path=ppt/tags/tag141.xml><?xml version="1.0" encoding="utf-8"?>
<p:tagLst xmlns:a="http://schemas.openxmlformats.org/drawingml/2006/main" xmlns:r="http://schemas.openxmlformats.org/officeDocument/2006/relationships" xmlns:p="http://schemas.openxmlformats.org/presentationml/2006/main">
  <p:tag name="SHAPE_LOCKS" val="1983"/>
</p:tagLst>
</file>

<file path=ppt/tags/tag142.xml><?xml version="1.0" encoding="utf-8"?>
<p:tagLst xmlns:a="http://schemas.openxmlformats.org/drawingml/2006/main" xmlns:r="http://schemas.openxmlformats.org/officeDocument/2006/relationships" xmlns:p="http://schemas.openxmlformats.org/presentationml/2006/main">
  <p:tag name="SHAPE_LOCKS" val="1983"/>
</p:tagLst>
</file>

<file path=ppt/tags/tag143.xml><?xml version="1.0" encoding="utf-8"?>
<p:tagLst xmlns:a="http://schemas.openxmlformats.org/drawingml/2006/main" xmlns:r="http://schemas.openxmlformats.org/officeDocument/2006/relationships" xmlns:p="http://schemas.openxmlformats.org/presentationml/2006/main">
  <p:tag name="SHAPE_LOCKS" val="1983"/>
</p:tagLst>
</file>

<file path=ppt/tags/tag144.xml><?xml version="1.0" encoding="utf-8"?>
<p:tagLst xmlns:a="http://schemas.openxmlformats.org/drawingml/2006/main" xmlns:r="http://schemas.openxmlformats.org/officeDocument/2006/relationships" xmlns:p="http://schemas.openxmlformats.org/presentationml/2006/main">
  <p:tag name="SHAPE_LOCKS" val="1983"/>
</p:tagLst>
</file>

<file path=ppt/tags/tag145.xml><?xml version="1.0" encoding="utf-8"?>
<p:tagLst xmlns:a="http://schemas.openxmlformats.org/drawingml/2006/main" xmlns:r="http://schemas.openxmlformats.org/officeDocument/2006/relationships" xmlns:p="http://schemas.openxmlformats.org/presentationml/2006/main">
  <p:tag name="SHAPE_LOCKS" val="1983"/>
</p:tagLst>
</file>

<file path=ppt/tags/tag146.xml><?xml version="1.0" encoding="utf-8"?>
<p:tagLst xmlns:a="http://schemas.openxmlformats.org/drawingml/2006/main" xmlns:r="http://schemas.openxmlformats.org/officeDocument/2006/relationships" xmlns:p="http://schemas.openxmlformats.org/presentationml/2006/main">
  <p:tag name="SHAPE_LOCKS" val="1983"/>
</p:tagLst>
</file>

<file path=ppt/tags/tag147.xml><?xml version="1.0" encoding="utf-8"?>
<p:tagLst xmlns:a="http://schemas.openxmlformats.org/drawingml/2006/main" xmlns:r="http://schemas.openxmlformats.org/officeDocument/2006/relationships" xmlns:p="http://schemas.openxmlformats.org/presentationml/2006/main">
  <p:tag name="SHAPE_LOCKS" val="1983"/>
</p:tagLst>
</file>

<file path=ppt/tags/tag148.xml><?xml version="1.0" encoding="utf-8"?>
<p:tagLst xmlns:a="http://schemas.openxmlformats.org/drawingml/2006/main" xmlns:r="http://schemas.openxmlformats.org/officeDocument/2006/relationships" xmlns:p="http://schemas.openxmlformats.org/presentationml/2006/main">
  <p:tag name="SHAPE_LOCKS" val="1983"/>
</p:tagLst>
</file>

<file path=ppt/tags/tag149.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50.xml><?xml version="1.0" encoding="utf-8"?>
<p:tagLst xmlns:a="http://schemas.openxmlformats.org/drawingml/2006/main" xmlns:r="http://schemas.openxmlformats.org/officeDocument/2006/relationships" xmlns:p="http://schemas.openxmlformats.org/presentationml/2006/main">
  <p:tag name="SHAPE_LOCKS" val="1983"/>
</p:tagLst>
</file>

<file path=ppt/tags/tag151.xml><?xml version="1.0" encoding="utf-8"?>
<p:tagLst xmlns:a="http://schemas.openxmlformats.org/drawingml/2006/main" xmlns:r="http://schemas.openxmlformats.org/officeDocument/2006/relationships" xmlns:p="http://schemas.openxmlformats.org/presentationml/2006/main">
  <p:tag name="SHAPE_LOCKS" val="1983"/>
</p:tagLst>
</file>

<file path=ppt/tags/tag152.xml><?xml version="1.0" encoding="utf-8"?>
<p:tagLst xmlns:a="http://schemas.openxmlformats.org/drawingml/2006/main" xmlns:r="http://schemas.openxmlformats.org/officeDocument/2006/relationships" xmlns:p="http://schemas.openxmlformats.org/presentationml/2006/main">
  <p:tag name="SHAPE_LOCKS" val="1983"/>
</p:tagLst>
</file>

<file path=ppt/tags/tag153.xml><?xml version="1.0" encoding="utf-8"?>
<p:tagLst xmlns:a="http://schemas.openxmlformats.org/drawingml/2006/main" xmlns:r="http://schemas.openxmlformats.org/officeDocument/2006/relationships" xmlns:p="http://schemas.openxmlformats.org/presentationml/2006/main">
  <p:tag name="SHAPE_LOCKS" val="1983"/>
</p:tagLst>
</file>

<file path=ppt/tags/tag154.xml><?xml version="1.0" encoding="utf-8"?>
<p:tagLst xmlns:a="http://schemas.openxmlformats.org/drawingml/2006/main" xmlns:r="http://schemas.openxmlformats.org/officeDocument/2006/relationships" xmlns:p="http://schemas.openxmlformats.org/presentationml/2006/main">
  <p:tag name="SHAPE_LOCKS" val="1983"/>
</p:tagLst>
</file>

<file path=ppt/tags/tag155.xml><?xml version="1.0" encoding="utf-8"?>
<p:tagLst xmlns:a="http://schemas.openxmlformats.org/drawingml/2006/main" xmlns:r="http://schemas.openxmlformats.org/officeDocument/2006/relationships" xmlns:p="http://schemas.openxmlformats.org/presentationml/2006/main">
  <p:tag name="SHAPE_LOCKS" val="1983"/>
</p:tagLst>
</file>

<file path=ppt/tags/tag156.xml><?xml version="1.0" encoding="utf-8"?>
<p:tagLst xmlns:a="http://schemas.openxmlformats.org/drawingml/2006/main" xmlns:r="http://schemas.openxmlformats.org/officeDocument/2006/relationships" xmlns:p="http://schemas.openxmlformats.org/presentationml/2006/main">
  <p:tag name="SHAPE_LOCKS" val="1983"/>
</p:tagLst>
</file>

<file path=ppt/tags/tag157.xml><?xml version="1.0" encoding="utf-8"?>
<p:tagLst xmlns:a="http://schemas.openxmlformats.org/drawingml/2006/main" xmlns:r="http://schemas.openxmlformats.org/officeDocument/2006/relationships" xmlns:p="http://schemas.openxmlformats.org/presentationml/2006/main">
  <p:tag name="SHAPE_LOCKS" val="1983"/>
</p:tagLst>
</file>

<file path=ppt/tags/tag158.xml><?xml version="1.0" encoding="utf-8"?>
<p:tagLst xmlns:a="http://schemas.openxmlformats.org/drawingml/2006/main" xmlns:r="http://schemas.openxmlformats.org/officeDocument/2006/relationships" xmlns:p="http://schemas.openxmlformats.org/presentationml/2006/main">
  <p:tag name="SHAPE_LOCKS" val="1983"/>
</p:tagLst>
</file>

<file path=ppt/tags/tag159.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60.xml><?xml version="1.0" encoding="utf-8"?>
<p:tagLst xmlns:a="http://schemas.openxmlformats.org/drawingml/2006/main" xmlns:r="http://schemas.openxmlformats.org/officeDocument/2006/relationships" xmlns:p="http://schemas.openxmlformats.org/presentationml/2006/main">
  <p:tag name="SHAPE_LOCKS" val="1983"/>
</p:tagLst>
</file>

<file path=ppt/tags/tag161.xml><?xml version="1.0" encoding="utf-8"?>
<p:tagLst xmlns:a="http://schemas.openxmlformats.org/drawingml/2006/main" xmlns:r="http://schemas.openxmlformats.org/officeDocument/2006/relationships" xmlns:p="http://schemas.openxmlformats.org/presentationml/2006/main">
  <p:tag name="SHAPE_LOCKS" val="1983"/>
</p:tagLst>
</file>

<file path=ppt/tags/tag162.xml><?xml version="1.0" encoding="utf-8"?>
<p:tagLst xmlns:a="http://schemas.openxmlformats.org/drawingml/2006/main" xmlns:r="http://schemas.openxmlformats.org/officeDocument/2006/relationships" xmlns:p="http://schemas.openxmlformats.org/presentationml/2006/main">
  <p:tag name="SHAPE_LOCKS" val="1983"/>
</p:tagLst>
</file>

<file path=ppt/tags/tag163.xml><?xml version="1.0" encoding="utf-8"?>
<p:tagLst xmlns:a="http://schemas.openxmlformats.org/drawingml/2006/main" xmlns:r="http://schemas.openxmlformats.org/officeDocument/2006/relationships" xmlns:p="http://schemas.openxmlformats.org/presentationml/2006/main">
  <p:tag name="SHAPE_LOCKS" val="1983"/>
</p:tagLst>
</file>

<file path=ppt/tags/tag164.xml><?xml version="1.0" encoding="utf-8"?>
<p:tagLst xmlns:a="http://schemas.openxmlformats.org/drawingml/2006/main" xmlns:r="http://schemas.openxmlformats.org/officeDocument/2006/relationships" xmlns:p="http://schemas.openxmlformats.org/presentationml/2006/main">
  <p:tag name="SHAPE_LOCKS" val="1983"/>
</p:tagLst>
</file>

<file path=ppt/tags/tag165.xml><?xml version="1.0" encoding="utf-8"?>
<p:tagLst xmlns:a="http://schemas.openxmlformats.org/drawingml/2006/main" xmlns:r="http://schemas.openxmlformats.org/officeDocument/2006/relationships" xmlns:p="http://schemas.openxmlformats.org/presentationml/2006/main">
  <p:tag name="SHAPE_LOCKS" val="1983"/>
</p:tagLst>
</file>

<file path=ppt/tags/tag166.xml><?xml version="1.0" encoding="utf-8"?>
<p:tagLst xmlns:a="http://schemas.openxmlformats.org/drawingml/2006/main" xmlns:r="http://schemas.openxmlformats.org/officeDocument/2006/relationships" xmlns:p="http://schemas.openxmlformats.org/presentationml/2006/main">
  <p:tag name="SHAPE_LOCKS" val="1983"/>
</p:tagLst>
</file>

<file path=ppt/tags/tag167.xml><?xml version="1.0" encoding="utf-8"?>
<p:tagLst xmlns:a="http://schemas.openxmlformats.org/drawingml/2006/main" xmlns:r="http://schemas.openxmlformats.org/officeDocument/2006/relationships" xmlns:p="http://schemas.openxmlformats.org/presentationml/2006/main">
  <p:tag name="SHAPE_LOCKS" val="1983"/>
</p:tagLst>
</file>

<file path=ppt/tags/tag168.xml><?xml version="1.0" encoding="utf-8"?>
<p:tagLst xmlns:a="http://schemas.openxmlformats.org/drawingml/2006/main" xmlns:r="http://schemas.openxmlformats.org/officeDocument/2006/relationships" xmlns:p="http://schemas.openxmlformats.org/presentationml/2006/main">
  <p:tag name="SHAPE_LOCKS" val="1983"/>
</p:tagLst>
</file>

<file path=ppt/tags/tag169.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70.xml><?xml version="1.0" encoding="utf-8"?>
<p:tagLst xmlns:a="http://schemas.openxmlformats.org/drawingml/2006/main" xmlns:r="http://schemas.openxmlformats.org/officeDocument/2006/relationships" xmlns:p="http://schemas.openxmlformats.org/presentationml/2006/main">
  <p:tag name="SHAPE_LOCKS" val="1983"/>
</p:tagLst>
</file>

<file path=ppt/tags/tag171.xml><?xml version="1.0" encoding="utf-8"?>
<p:tagLst xmlns:a="http://schemas.openxmlformats.org/drawingml/2006/main" xmlns:r="http://schemas.openxmlformats.org/officeDocument/2006/relationships" xmlns:p="http://schemas.openxmlformats.org/presentationml/2006/main">
  <p:tag name="SHAPE_LOCKS" val="1983"/>
</p:tagLst>
</file>

<file path=ppt/tags/tag172.xml><?xml version="1.0" encoding="utf-8"?>
<p:tagLst xmlns:a="http://schemas.openxmlformats.org/drawingml/2006/main" xmlns:r="http://schemas.openxmlformats.org/officeDocument/2006/relationships" xmlns:p="http://schemas.openxmlformats.org/presentationml/2006/main">
  <p:tag name="SHAPE_LOCKS" val="1983"/>
</p:tagLst>
</file>

<file path=ppt/tags/tag173.xml><?xml version="1.0" encoding="utf-8"?>
<p:tagLst xmlns:a="http://schemas.openxmlformats.org/drawingml/2006/main" xmlns:r="http://schemas.openxmlformats.org/officeDocument/2006/relationships" xmlns:p="http://schemas.openxmlformats.org/presentationml/2006/main">
  <p:tag name="SHAPE_LOCKS" val="1983"/>
</p:tagLst>
</file>

<file path=ppt/tags/tag174.xml><?xml version="1.0" encoding="utf-8"?>
<p:tagLst xmlns:a="http://schemas.openxmlformats.org/drawingml/2006/main" xmlns:r="http://schemas.openxmlformats.org/officeDocument/2006/relationships" xmlns:p="http://schemas.openxmlformats.org/presentationml/2006/main">
  <p:tag name="SHAPE_LOCKS" val="1983"/>
</p:tagLst>
</file>

<file path=ppt/tags/tag175.xml><?xml version="1.0" encoding="utf-8"?>
<p:tagLst xmlns:a="http://schemas.openxmlformats.org/drawingml/2006/main" xmlns:r="http://schemas.openxmlformats.org/officeDocument/2006/relationships" xmlns:p="http://schemas.openxmlformats.org/presentationml/2006/main">
  <p:tag name="SHAPE_LOCKS" val="1983"/>
</p:tagLst>
</file>

<file path=ppt/tags/tag176.xml><?xml version="1.0" encoding="utf-8"?>
<p:tagLst xmlns:a="http://schemas.openxmlformats.org/drawingml/2006/main" xmlns:r="http://schemas.openxmlformats.org/officeDocument/2006/relationships" xmlns:p="http://schemas.openxmlformats.org/presentationml/2006/main">
  <p:tag name="SHAPE_LOCKS" val="1983"/>
</p:tagLst>
</file>

<file path=ppt/tags/tag177.xml><?xml version="1.0" encoding="utf-8"?>
<p:tagLst xmlns:a="http://schemas.openxmlformats.org/drawingml/2006/main" xmlns:r="http://schemas.openxmlformats.org/officeDocument/2006/relationships" xmlns:p="http://schemas.openxmlformats.org/presentationml/2006/main">
  <p:tag name="SHAPE_LOCKS" val="1983"/>
</p:tagLst>
</file>

<file path=ppt/tags/tag178.xml><?xml version="1.0" encoding="utf-8"?>
<p:tagLst xmlns:a="http://schemas.openxmlformats.org/drawingml/2006/main" xmlns:r="http://schemas.openxmlformats.org/officeDocument/2006/relationships" xmlns:p="http://schemas.openxmlformats.org/presentationml/2006/main">
  <p:tag name="SHAPE_LOCKS" val="1983"/>
</p:tagLst>
</file>

<file path=ppt/tags/tag179.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80.xml><?xml version="1.0" encoding="utf-8"?>
<p:tagLst xmlns:a="http://schemas.openxmlformats.org/drawingml/2006/main" xmlns:r="http://schemas.openxmlformats.org/officeDocument/2006/relationships" xmlns:p="http://schemas.openxmlformats.org/presentationml/2006/main">
  <p:tag name="SHAPE_LOCKS" val="1983"/>
</p:tagLst>
</file>

<file path=ppt/tags/tag181.xml><?xml version="1.0" encoding="utf-8"?>
<p:tagLst xmlns:a="http://schemas.openxmlformats.org/drawingml/2006/main" xmlns:r="http://schemas.openxmlformats.org/officeDocument/2006/relationships" xmlns:p="http://schemas.openxmlformats.org/presentationml/2006/main">
  <p:tag name="SHAPE_LOCKS" val="1983"/>
</p:tagLst>
</file>

<file path=ppt/tags/tag182.xml><?xml version="1.0" encoding="utf-8"?>
<p:tagLst xmlns:a="http://schemas.openxmlformats.org/drawingml/2006/main" xmlns:r="http://schemas.openxmlformats.org/officeDocument/2006/relationships" xmlns:p="http://schemas.openxmlformats.org/presentationml/2006/main">
  <p:tag name="SHAPE_LOCKS" val="1983"/>
</p:tagLst>
</file>

<file path=ppt/tags/tag183.xml><?xml version="1.0" encoding="utf-8"?>
<p:tagLst xmlns:a="http://schemas.openxmlformats.org/drawingml/2006/main" xmlns:r="http://schemas.openxmlformats.org/officeDocument/2006/relationships" xmlns:p="http://schemas.openxmlformats.org/presentationml/2006/main">
  <p:tag name="SHAPE_LOCKS" val="1983"/>
</p:tagLst>
</file>

<file path=ppt/tags/tag184.xml><?xml version="1.0" encoding="utf-8"?>
<p:tagLst xmlns:a="http://schemas.openxmlformats.org/drawingml/2006/main" xmlns:r="http://schemas.openxmlformats.org/officeDocument/2006/relationships" xmlns:p="http://schemas.openxmlformats.org/presentationml/2006/main">
  <p:tag name="SHAPE_LOCKS" val="1983"/>
</p:tagLst>
</file>

<file path=ppt/tags/tag185.xml><?xml version="1.0" encoding="utf-8"?>
<p:tagLst xmlns:a="http://schemas.openxmlformats.org/drawingml/2006/main" xmlns:r="http://schemas.openxmlformats.org/officeDocument/2006/relationships" xmlns:p="http://schemas.openxmlformats.org/presentationml/2006/main">
  <p:tag name="SHAPE_LOCKS" val="1983"/>
</p:tagLst>
</file>

<file path=ppt/tags/tag186.xml><?xml version="1.0" encoding="utf-8"?>
<p:tagLst xmlns:a="http://schemas.openxmlformats.org/drawingml/2006/main" xmlns:r="http://schemas.openxmlformats.org/officeDocument/2006/relationships" xmlns:p="http://schemas.openxmlformats.org/presentationml/2006/main">
  <p:tag name="SHAPE_LOCKS" val="1983"/>
</p:tagLst>
</file>

<file path=ppt/tags/tag187.xml><?xml version="1.0" encoding="utf-8"?>
<p:tagLst xmlns:a="http://schemas.openxmlformats.org/drawingml/2006/main" xmlns:r="http://schemas.openxmlformats.org/officeDocument/2006/relationships" xmlns:p="http://schemas.openxmlformats.org/presentationml/2006/main">
  <p:tag name="SHAPE_LOCKS" val="1983"/>
</p:tagLst>
</file>

<file path=ppt/tags/tag188.xml><?xml version="1.0" encoding="utf-8"?>
<p:tagLst xmlns:a="http://schemas.openxmlformats.org/drawingml/2006/main" xmlns:r="http://schemas.openxmlformats.org/officeDocument/2006/relationships" xmlns:p="http://schemas.openxmlformats.org/presentationml/2006/main">
  <p:tag name="SHAPE_LOCKS" val="1983"/>
</p:tagLst>
</file>

<file path=ppt/tags/tag189.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190.xml><?xml version="1.0" encoding="utf-8"?>
<p:tagLst xmlns:a="http://schemas.openxmlformats.org/drawingml/2006/main" xmlns:r="http://schemas.openxmlformats.org/officeDocument/2006/relationships" xmlns:p="http://schemas.openxmlformats.org/presentationml/2006/main">
  <p:tag name="SHAPE_LOCKS" val="1983"/>
</p:tagLst>
</file>

<file path=ppt/tags/tag191.xml><?xml version="1.0" encoding="utf-8"?>
<p:tagLst xmlns:a="http://schemas.openxmlformats.org/drawingml/2006/main" xmlns:r="http://schemas.openxmlformats.org/officeDocument/2006/relationships" xmlns:p="http://schemas.openxmlformats.org/presentationml/2006/main">
  <p:tag name="SHAPE_LOCKS" val="1983"/>
</p:tagLst>
</file>

<file path=ppt/tags/tag192.xml><?xml version="1.0" encoding="utf-8"?>
<p:tagLst xmlns:a="http://schemas.openxmlformats.org/drawingml/2006/main" xmlns:r="http://schemas.openxmlformats.org/officeDocument/2006/relationships" xmlns:p="http://schemas.openxmlformats.org/presentationml/2006/main">
  <p:tag name="SHAPE_LOCKS" val="1983"/>
</p:tagLst>
</file>

<file path=ppt/tags/tag193.xml><?xml version="1.0" encoding="utf-8"?>
<p:tagLst xmlns:a="http://schemas.openxmlformats.org/drawingml/2006/main" xmlns:r="http://schemas.openxmlformats.org/officeDocument/2006/relationships" xmlns:p="http://schemas.openxmlformats.org/presentationml/2006/main">
  <p:tag name="SHAPE_LOCKS" val="1983"/>
</p:tagLst>
</file>

<file path=ppt/tags/tag194.xml><?xml version="1.0" encoding="utf-8"?>
<p:tagLst xmlns:a="http://schemas.openxmlformats.org/drawingml/2006/main" xmlns:r="http://schemas.openxmlformats.org/officeDocument/2006/relationships" xmlns:p="http://schemas.openxmlformats.org/presentationml/2006/main">
  <p:tag name="SHAPE_LOCKS" val="1983"/>
</p:tagLst>
</file>

<file path=ppt/tags/tag195.xml><?xml version="1.0" encoding="utf-8"?>
<p:tagLst xmlns:a="http://schemas.openxmlformats.org/drawingml/2006/main" xmlns:r="http://schemas.openxmlformats.org/officeDocument/2006/relationships" xmlns:p="http://schemas.openxmlformats.org/presentationml/2006/main">
  <p:tag name="SHAPE_LOCKS" val="1983"/>
</p:tagLst>
</file>

<file path=ppt/tags/tag196.xml><?xml version="1.0" encoding="utf-8"?>
<p:tagLst xmlns:a="http://schemas.openxmlformats.org/drawingml/2006/main" xmlns:r="http://schemas.openxmlformats.org/officeDocument/2006/relationships" xmlns:p="http://schemas.openxmlformats.org/presentationml/2006/main">
  <p:tag name="SHAPE_LOCKS" val="1983"/>
</p:tagLst>
</file>

<file path=ppt/tags/tag197.xml><?xml version="1.0" encoding="utf-8"?>
<p:tagLst xmlns:a="http://schemas.openxmlformats.org/drawingml/2006/main" xmlns:r="http://schemas.openxmlformats.org/officeDocument/2006/relationships" xmlns:p="http://schemas.openxmlformats.org/presentationml/2006/main">
  <p:tag name="SHAPE_LOCKS" val="1983"/>
</p:tagLst>
</file>

<file path=ppt/tags/tag198.xml><?xml version="1.0" encoding="utf-8"?>
<p:tagLst xmlns:a="http://schemas.openxmlformats.org/drawingml/2006/main" xmlns:r="http://schemas.openxmlformats.org/officeDocument/2006/relationships" xmlns:p="http://schemas.openxmlformats.org/presentationml/2006/main">
  <p:tag name="SHAPE_LOCKS" val="1983"/>
</p:tagLst>
</file>

<file path=ppt/tags/tag19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00.xml><?xml version="1.0" encoding="utf-8"?>
<p:tagLst xmlns:a="http://schemas.openxmlformats.org/drawingml/2006/main" xmlns:r="http://schemas.openxmlformats.org/officeDocument/2006/relationships" xmlns:p="http://schemas.openxmlformats.org/presentationml/2006/main">
  <p:tag name="SHAPE_LOCKS" val="1983"/>
</p:tagLst>
</file>

<file path=ppt/tags/tag201.xml><?xml version="1.0" encoding="utf-8"?>
<p:tagLst xmlns:a="http://schemas.openxmlformats.org/drawingml/2006/main" xmlns:r="http://schemas.openxmlformats.org/officeDocument/2006/relationships" xmlns:p="http://schemas.openxmlformats.org/presentationml/2006/main">
  <p:tag name="SHAPE_LOCKS" val="1983"/>
</p:tagLst>
</file>

<file path=ppt/tags/tag202.xml><?xml version="1.0" encoding="utf-8"?>
<p:tagLst xmlns:a="http://schemas.openxmlformats.org/drawingml/2006/main" xmlns:r="http://schemas.openxmlformats.org/officeDocument/2006/relationships" xmlns:p="http://schemas.openxmlformats.org/presentationml/2006/main">
  <p:tag name="SHAPE_LOCKS" val="1983"/>
</p:tagLst>
</file>

<file path=ppt/tags/tag203.xml><?xml version="1.0" encoding="utf-8"?>
<p:tagLst xmlns:a="http://schemas.openxmlformats.org/drawingml/2006/main" xmlns:r="http://schemas.openxmlformats.org/officeDocument/2006/relationships" xmlns:p="http://schemas.openxmlformats.org/presentationml/2006/main">
  <p:tag name="SHAPE_LOCKS" val="1983"/>
</p:tagLst>
</file>

<file path=ppt/tags/tag204.xml><?xml version="1.0" encoding="utf-8"?>
<p:tagLst xmlns:a="http://schemas.openxmlformats.org/drawingml/2006/main" xmlns:r="http://schemas.openxmlformats.org/officeDocument/2006/relationships" xmlns:p="http://schemas.openxmlformats.org/presentationml/2006/main">
  <p:tag name="SHAPE_LOCKS" val="1983"/>
</p:tagLst>
</file>

<file path=ppt/tags/tag205.xml><?xml version="1.0" encoding="utf-8"?>
<p:tagLst xmlns:a="http://schemas.openxmlformats.org/drawingml/2006/main" xmlns:r="http://schemas.openxmlformats.org/officeDocument/2006/relationships" xmlns:p="http://schemas.openxmlformats.org/presentationml/2006/main">
  <p:tag name="SHAPE_LOCKS" val="1983"/>
</p:tagLst>
</file>

<file path=ppt/tags/tag206.xml><?xml version="1.0" encoding="utf-8"?>
<p:tagLst xmlns:a="http://schemas.openxmlformats.org/drawingml/2006/main" xmlns:r="http://schemas.openxmlformats.org/officeDocument/2006/relationships" xmlns:p="http://schemas.openxmlformats.org/presentationml/2006/main">
  <p:tag name="SHAPE_LOCKS" val="1983"/>
</p:tagLst>
</file>

<file path=ppt/tags/tag207.xml><?xml version="1.0" encoding="utf-8"?>
<p:tagLst xmlns:a="http://schemas.openxmlformats.org/drawingml/2006/main" xmlns:r="http://schemas.openxmlformats.org/officeDocument/2006/relationships" xmlns:p="http://schemas.openxmlformats.org/presentationml/2006/main">
  <p:tag name="SHAPE_LOCKS" val="1983"/>
</p:tagLst>
</file>

<file path=ppt/tags/tag208.xml><?xml version="1.0" encoding="utf-8"?>
<p:tagLst xmlns:a="http://schemas.openxmlformats.org/drawingml/2006/main" xmlns:r="http://schemas.openxmlformats.org/officeDocument/2006/relationships" xmlns:p="http://schemas.openxmlformats.org/presentationml/2006/main">
  <p:tag name="SHAPE_LOCKS" val="1983"/>
</p:tagLst>
</file>

<file path=ppt/tags/tag209.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10.xml><?xml version="1.0" encoding="utf-8"?>
<p:tagLst xmlns:a="http://schemas.openxmlformats.org/drawingml/2006/main" xmlns:r="http://schemas.openxmlformats.org/officeDocument/2006/relationships" xmlns:p="http://schemas.openxmlformats.org/presentationml/2006/main">
  <p:tag name="SHAPE_LOCKS" val="1983"/>
</p:tagLst>
</file>

<file path=ppt/tags/tag211.xml><?xml version="1.0" encoding="utf-8"?>
<p:tagLst xmlns:a="http://schemas.openxmlformats.org/drawingml/2006/main" xmlns:r="http://schemas.openxmlformats.org/officeDocument/2006/relationships" xmlns:p="http://schemas.openxmlformats.org/presentationml/2006/main">
  <p:tag name="SHAPE_LOCKS" val="1983"/>
</p:tagLst>
</file>

<file path=ppt/tags/tag212.xml><?xml version="1.0" encoding="utf-8"?>
<p:tagLst xmlns:a="http://schemas.openxmlformats.org/drawingml/2006/main" xmlns:r="http://schemas.openxmlformats.org/officeDocument/2006/relationships" xmlns:p="http://schemas.openxmlformats.org/presentationml/2006/main">
  <p:tag name="SHAPE_LOCKS" val="1983"/>
</p:tagLst>
</file>

<file path=ppt/tags/tag213.xml><?xml version="1.0" encoding="utf-8"?>
<p:tagLst xmlns:a="http://schemas.openxmlformats.org/drawingml/2006/main" xmlns:r="http://schemas.openxmlformats.org/officeDocument/2006/relationships" xmlns:p="http://schemas.openxmlformats.org/presentationml/2006/main">
  <p:tag name="SHAPE_LOCKS" val="1983"/>
</p:tagLst>
</file>

<file path=ppt/tags/tag214.xml><?xml version="1.0" encoding="utf-8"?>
<p:tagLst xmlns:a="http://schemas.openxmlformats.org/drawingml/2006/main" xmlns:r="http://schemas.openxmlformats.org/officeDocument/2006/relationships" xmlns:p="http://schemas.openxmlformats.org/presentationml/2006/main">
  <p:tag name="SHAPE_LOCKS" val="1983"/>
</p:tagLst>
</file>

<file path=ppt/tags/tag215.xml><?xml version="1.0" encoding="utf-8"?>
<p:tagLst xmlns:a="http://schemas.openxmlformats.org/drawingml/2006/main" xmlns:r="http://schemas.openxmlformats.org/officeDocument/2006/relationships" xmlns:p="http://schemas.openxmlformats.org/presentationml/2006/main">
  <p:tag name="SHAPE_LOCKS" val="1983"/>
</p:tagLst>
</file>

<file path=ppt/tags/tag216.xml><?xml version="1.0" encoding="utf-8"?>
<p:tagLst xmlns:a="http://schemas.openxmlformats.org/drawingml/2006/main" xmlns:r="http://schemas.openxmlformats.org/officeDocument/2006/relationships" xmlns:p="http://schemas.openxmlformats.org/presentationml/2006/main">
  <p:tag name="SHAPE_LOCKS" val="1983"/>
</p:tagLst>
</file>

<file path=ppt/tags/tag217.xml><?xml version="1.0" encoding="utf-8"?>
<p:tagLst xmlns:a="http://schemas.openxmlformats.org/drawingml/2006/main" xmlns:r="http://schemas.openxmlformats.org/officeDocument/2006/relationships" xmlns:p="http://schemas.openxmlformats.org/presentationml/2006/main">
  <p:tag name="SHAPE_LOCKS" val="1983"/>
</p:tagLst>
</file>

<file path=ppt/tags/tag218.xml><?xml version="1.0" encoding="utf-8"?>
<p:tagLst xmlns:a="http://schemas.openxmlformats.org/drawingml/2006/main" xmlns:r="http://schemas.openxmlformats.org/officeDocument/2006/relationships" xmlns:p="http://schemas.openxmlformats.org/presentationml/2006/main">
  <p:tag name="SHAPE_LOCKS" val="1983"/>
</p:tagLst>
</file>

<file path=ppt/tags/tag219.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20.xml><?xml version="1.0" encoding="utf-8"?>
<p:tagLst xmlns:a="http://schemas.openxmlformats.org/drawingml/2006/main" xmlns:r="http://schemas.openxmlformats.org/officeDocument/2006/relationships" xmlns:p="http://schemas.openxmlformats.org/presentationml/2006/main">
  <p:tag name="SHAPE_LOCKS" val="1983"/>
</p:tagLst>
</file>

<file path=ppt/tags/tag221.xml><?xml version="1.0" encoding="utf-8"?>
<p:tagLst xmlns:a="http://schemas.openxmlformats.org/drawingml/2006/main" xmlns:r="http://schemas.openxmlformats.org/officeDocument/2006/relationships" xmlns:p="http://schemas.openxmlformats.org/presentationml/2006/main">
  <p:tag name="SHAPE_LOCKS" val="1983"/>
</p:tagLst>
</file>

<file path=ppt/tags/tag222.xml><?xml version="1.0" encoding="utf-8"?>
<p:tagLst xmlns:a="http://schemas.openxmlformats.org/drawingml/2006/main" xmlns:r="http://schemas.openxmlformats.org/officeDocument/2006/relationships" xmlns:p="http://schemas.openxmlformats.org/presentationml/2006/main">
  <p:tag name="SHAPE_LOCKS" val="1983"/>
</p:tagLst>
</file>

<file path=ppt/tags/tag223.xml><?xml version="1.0" encoding="utf-8"?>
<p:tagLst xmlns:a="http://schemas.openxmlformats.org/drawingml/2006/main" xmlns:r="http://schemas.openxmlformats.org/officeDocument/2006/relationships" xmlns:p="http://schemas.openxmlformats.org/presentationml/2006/main">
  <p:tag name="SHAPE_LOCKS" val="1983"/>
</p:tagLst>
</file>

<file path=ppt/tags/tag224.xml><?xml version="1.0" encoding="utf-8"?>
<p:tagLst xmlns:a="http://schemas.openxmlformats.org/drawingml/2006/main" xmlns:r="http://schemas.openxmlformats.org/officeDocument/2006/relationships" xmlns:p="http://schemas.openxmlformats.org/presentationml/2006/main">
  <p:tag name="SHAPE_LOCKS" val="1983"/>
</p:tagLst>
</file>

<file path=ppt/tags/tag225.xml><?xml version="1.0" encoding="utf-8"?>
<p:tagLst xmlns:a="http://schemas.openxmlformats.org/drawingml/2006/main" xmlns:r="http://schemas.openxmlformats.org/officeDocument/2006/relationships" xmlns:p="http://schemas.openxmlformats.org/presentationml/2006/main">
  <p:tag name="SHAPE_LOCKS" val="1983"/>
</p:tagLst>
</file>

<file path=ppt/tags/tag226.xml><?xml version="1.0" encoding="utf-8"?>
<p:tagLst xmlns:a="http://schemas.openxmlformats.org/drawingml/2006/main" xmlns:r="http://schemas.openxmlformats.org/officeDocument/2006/relationships" xmlns:p="http://schemas.openxmlformats.org/presentationml/2006/main">
  <p:tag name="SHAPE_LOCKS" val="1983"/>
</p:tagLst>
</file>

<file path=ppt/tags/tag227.xml><?xml version="1.0" encoding="utf-8"?>
<p:tagLst xmlns:a="http://schemas.openxmlformats.org/drawingml/2006/main" xmlns:r="http://schemas.openxmlformats.org/officeDocument/2006/relationships" xmlns:p="http://schemas.openxmlformats.org/presentationml/2006/main">
  <p:tag name="SHAPE_LOCKS" val="1983"/>
</p:tagLst>
</file>

<file path=ppt/tags/tag228.xml><?xml version="1.0" encoding="utf-8"?>
<p:tagLst xmlns:a="http://schemas.openxmlformats.org/drawingml/2006/main" xmlns:r="http://schemas.openxmlformats.org/officeDocument/2006/relationships" xmlns:p="http://schemas.openxmlformats.org/presentationml/2006/main">
  <p:tag name="SHAPE_LOCKS" val="1983"/>
</p:tagLst>
</file>

<file path=ppt/tags/tag229.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30.xml><?xml version="1.0" encoding="utf-8"?>
<p:tagLst xmlns:a="http://schemas.openxmlformats.org/drawingml/2006/main" xmlns:r="http://schemas.openxmlformats.org/officeDocument/2006/relationships" xmlns:p="http://schemas.openxmlformats.org/presentationml/2006/main">
  <p:tag name="SHAPE_LOCKS" val="1983"/>
</p:tagLst>
</file>

<file path=ppt/tags/tag231.xml><?xml version="1.0" encoding="utf-8"?>
<p:tagLst xmlns:a="http://schemas.openxmlformats.org/drawingml/2006/main" xmlns:r="http://schemas.openxmlformats.org/officeDocument/2006/relationships" xmlns:p="http://schemas.openxmlformats.org/presentationml/2006/main">
  <p:tag name="SHAPE_LOCKS" val="1983"/>
</p:tagLst>
</file>

<file path=ppt/tags/tag232.xml><?xml version="1.0" encoding="utf-8"?>
<p:tagLst xmlns:a="http://schemas.openxmlformats.org/drawingml/2006/main" xmlns:r="http://schemas.openxmlformats.org/officeDocument/2006/relationships" xmlns:p="http://schemas.openxmlformats.org/presentationml/2006/main">
  <p:tag name="SHAPE_LOCKS" val="1983"/>
</p:tagLst>
</file>

<file path=ppt/tags/tag233.xml><?xml version="1.0" encoding="utf-8"?>
<p:tagLst xmlns:a="http://schemas.openxmlformats.org/drawingml/2006/main" xmlns:r="http://schemas.openxmlformats.org/officeDocument/2006/relationships" xmlns:p="http://schemas.openxmlformats.org/presentationml/2006/main">
  <p:tag name="SHAPE_LOCKS" val="1983"/>
</p:tagLst>
</file>

<file path=ppt/tags/tag234.xml><?xml version="1.0" encoding="utf-8"?>
<p:tagLst xmlns:a="http://schemas.openxmlformats.org/drawingml/2006/main" xmlns:r="http://schemas.openxmlformats.org/officeDocument/2006/relationships" xmlns:p="http://schemas.openxmlformats.org/presentationml/2006/main">
  <p:tag name="SHAPE_LOCKS" val="1983"/>
</p:tagLst>
</file>

<file path=ppt/tags/tag235.xml><?xml version="1.0" encoding="utf-8"?>
<p:tagLst xmlns:a="http://schemas.openxmlformats.org/drawingml/2006/main" xmlns:r="http://schemas.openxmlformats.org/officeDocument/2006/relationships" xmlns:p="http://schemas.openxmlformats.org/presentationml/2006/main">
  <p:tag name="SHAPE_LOCKS" val="1983"/>
</p:tagLst>
</file>

<file path=ppt/tags/tag236.xml><?xml version="1.0" encoding="utf-8"?>
<p:tagLst xmlns:a="http://schemas.openxmlformats.org/drawingml/2006/main" xmlns:r="http://schemas.openxmlformats.org/officeDocument/2006/relationships" xmlns:p="http://schemas.openxmlformats.org/presentationml/2006/main">
  <p:tag name="SHAPE_LOCKS" val="1983"/>
</p:tagLst>
</file>

<file path=ppt/tags/tag237.xml><?xml version="1.0" encoding="utf-8"?>
<p:tagLst xmlns:a="http://schemas.openxmlformats.org/drawingml/2006/main" xmlns:r="http://schemas.openxmlformats.org/officeDocument/2006/relationships" xmlns:p="http://schemas.openxmlformats.org/presentationml/2006/main">
  <p:tag name="SHAPE_LOCKS" val="1983"/>
</p:tagLst>
</file>

<file path=ppt/tags/tag238.xml><?xml version="1.0" encoding="utf-8"?>
<p:tagLst xmlns:a="http://schemas.openxmlformats.org/drawingml/2006/main" xmlns:r="http://schemas.openxmlformats.org/officeDocument/2006/relationships" xmlns:p="http://schemas.openxmlformats.org/presentationml/2006/main">
  <p:tag name="SHAPE_LOCKS" val="1983"/>
</p:tagLst>
</file>

<file path=ppt/tags/tag239.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40.xml><?xml version="1.0" encoding="utf-8"?>
<p:tagLst xmlns:a="http://schemas.openxmlformats.org/drawingml/2006/main" xmlns:r="http://schemas.openxmlformats.org/officeDocument/2006/relationships" xmlns:p="http://schemas.openxmlformats.org/presentationml/2006/main">
  <p:tag name="SHAPE_LOCKS" val="1983"/>
</p:tagLst>
</file>

<file path=ppt/tags/tag241.xml><?xml version="1.0" encoding="utf-8"?>
<p:tagLst xmlns:a="http://schemas.openxmlformats.org/drawingml/2006/main" xmlns:r="http://schemas.openxmlformats.org/officeDocument/2006/relationships" xmlns:p="http://schemas.openxmlformats.org/presentationml/2006/main">
  <p:tag name="SHAPE_LOCKS" val="1983"/>
</p:tagLst>
</file>

<file path=ppt/tags/tag242.xml><?xml version="1.0" encoding="utf-8"?>
<p:tagLst xmlns:a="http://schemas.openxmlformats.org/drawingml/2006/main" xmlns:r="http://schemas.openxmlformats.org/officeDocument/2006/relationships" xmlns:p="http://schemas.openxmlformats.org/presentationml/2006/main">
  <p:tag name="SHAPE_LOCKS" val="1983"/>
</p:tagLst>
</file>

<file path=ppt/tags/tag243.xml><?xml version="1.0" encoding="utf-8"?>
<p:tagLst xmlns:a="http://schemas.openxmlformats.org/drawingml/2006/main" xmlns:r="http://schemas.openxmlformats.org/officeDocument/2006/relationships" xmlns:p="http://schemas.openxmlformats.org/presentationml/2006/main">
  <p:tag name="SHAPE_LOCKS" val="1983"/>
</p:tagLst>
</file>

<file path=ppt/tags/tag244.xml><?xml version="1.0" encoding="utf-8"?>
<p:tagLst xmlns:a="http://schemas.openxmlformats.org/drawingml/2006/main" xmlns:r="http://schemas.openxmlformats.org/officeDocument/2006/relationships" xmlns:p="http://schemas.openxmlformats.org/presentationml/2006/main">
  <p:tag name="SHAPE_LOCKS" val="1983"/>
</p:tagLst>
</file>

<file path=ppt/tags/tag245.xml><?xml version="1.0" encoding="utf-8"?>
<p:tagLst xmlns:a="http://schemas.openxmlformats.org/drawingml/2006/main" xmlns:r="http://schemas.openxmlformats.org/officeDocument/2006/relationships" xmlns:p="http://schemas.openxmlformats.org/presentationml/2006/main">
  <p:tag name="SHAPE_LOCKS" val="1983"/>
</p:tagLst>
</file>

<file path=ppt/tags/tag246.xml><?xml version="1.0" encoding="utf-8"?>
<p:tagLst xmlns:a="http://schemas.openxmlformats.org/drawingml/2006/main" xmlns:r="http://schemas.openxmlformats.org/officeDocument/2006/relationships" xmlns:p="http://schemas.openxmlformats.org/presentationml/2006/main">
  <p:tag name="SHAPE_LOCKS" val="1983"/>
</p:tagLst>
</file>

<file path=ppt/tags/tag247.xml><?xml version="1.0" encoding="utf-8"?>
<p:tagLst xmlns:a="http://schemas.openxmlformats.org/drawingml/2006/main" xmlns:r="http://schemas.openxmlformats.org/officeDocument/2006/relationships" xmlns:p="http://schemas.openxmlformats.org/presentationml/2006/main">
  <p:tag name="SHAPE_LOCKS" val="1983"/>
</p:tagLst>
</file>

<file path=ppt/tags/tag248.xml><?xml version="1.0" encoding="utf-8"?>
<p:tagLst xmlns:a="http://schemas.openxmlformats.org/drawingml/2006/main" xmlns:r="http://schemas.openxmlformats.org/officeDocument/2006/relationships" xmlns:p="http://schemas.openxmlformats.org/presentationml/2006/main">
  <p:tag name="SHAPE_LOCKS" val="1983"/>
</p:tagLst>
</file>

<file path=ppt/tags/tag249.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50.xml><?xml version="1.0" encoding="utf-8"?>
<p:tagLst xmlns:a="http://schemas.openxmlformats.org/drawingml/2006/main" xmlns:r="http://schemas.openxmlformats.org/officeDocument/2006/relationships" xmlns:p="http://schemas.openxmlformats.org/presentationml/2006/main">
  <p:tag name="SHAPE_LOCKS" val="1983"/>
</p:tagLst>
</file>

<file path=ppt/tags/tag251.xml><?xml version="1.0" encoding="utf-8"?>
<p:tagLst xmlns:a="http://schemas.openxmlformats.org/drawingml/2006/main" xmlns:r="http://schemas.openxmlformats.org/officeDocument/2006/relationships" xmlns:p="http://schemas.openxmlformats.org/presentationml/2006/main">
  <p:tag name="SHAPE_LOCKS" val="1983"/>
</p:tagLst>
</file>

<file path=ppt/tags/tag252.xml><?xml version="1.0" encoding="utf-8"?>
<p:tagLst xmlns:a="http://schemas.openxmlformats.org/drawingml/2006/main" xmlns:r="http://schemas.openxmlformats.org/officeDocument/2006/relationships" xmlns:p="http://schemas.openxmlformats.org/presentationml/2006/main">
  <p:tag name="SHAPE_LOCKS" val="1983"/>
</p:tagLst>
</file>

<file path=ppt/tags/tag253.xml><?xml version="1.0" encoding="utf-8"?>
<p:tagLst xmlns:a="http://schemas.openxmlformats.org/drawingml/2006/main" xmlns:r="http://schemas.openxmlformats.org/officeDocument/2006/relationships" xmlns:p="http://schemas.openxmlformats.org/presentationml/2006/main">
  <p:tag name="SHAPE_LOCKS" val="1983"/>
</p:tagLst>
</file>

<file path=ppt/tags/tag254.xml><?xml version="1.0" encoding="utf-8"?>
<p:tagLst xmlns:a="http://schemas.openxmlformats.org/drawingml/2006/main" xmlns:r="http://schemas.openxmlformats.org/officeDocument/2006/relationships" xmlns:p="http://schemas.openxmlformats.org/presentationml/2006/main">
  <p:tag name="SHAPE_LOCKS" val="1983"/>
</p:tagLst>
</file>

<file path=ppt/tags/tag255.xml><?xml version="1.0" encoding="utf-8"?>
<p:tagLst xmlns:a="http://schemas.openxmlformats.org/drawingml/2006/main" xmlns:r="http://schemas.openxmlformats.org/officeDocument/2006/relationships" xmlns:p="http://schemas.openxmlformats.org/presentationml/2006/main">
  <p:tag name="SHAPE_LOCKS" val="1983"/>
</p:tagLst>
</file>

<file path=ppt/tags/tag256.xml><?xml version="1.0" encoding="utf-8"?>
<p:tagLst xmlns:a="http://schemas.openxmlformats.org/drawingml/2006/main" xmlns:r="http://schemas.openxmlformats.org/officeDocument/2006/relationships" xmlns:p="http://schemas.openxmlformats.org/presentationml/2006/main">
  <p:tag name="SHAPE_LOCKS" val="1983"/>
</p:tagLst>
</file>

<file path=ppt/tags/tag257.xml><?xml version="1.0" encoding="utf-8"?>
<p:tagLst xmlns:a="http://schemas.openxmlformats.org/drawingml/2006/main" xmlns:r="http://schemas.openxmlformats.org/officeDocument/2006/relationships" xmlns:p="http://schemas.openxmlformats.org/presentationml/2006/main">
  <p:tag name="SHAPE_LOCKS" val="1983"/>
</p:tagLst>
</file>

<file path=ppt/tags/tag258.xml><?xml version="1.0" encoding="utf-8"?>
<p:tagLst xmlns:a="http://schemas.openxmlformats.org/drawingml/2006/main" xmlns:r="http://schemas.openxmlformats.org/officeDocument/2006/relationships" xmlns:p="http://schemas.openxmlformats.org/presentationml/2006/main">
  <p:tag name="SHAPE_LOCKS" val="1983"/>
</p:tagLst>
</file>

<file path=ppt/tags/tag259.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60.xml><?xml version="1.0" encoding="utf-8"?>
<p:tagLst xmlns:a="http://schemas.openxmlformats.org/drawingml/2006/main" xmlns:r="http://schemas.openxmlformats.org/officeDocument/2006/relationships" xmlns:p="http://schemas.openxmlformats.org/presentationml/2006/main">
  <p:tag name="SHAPE_LOCKS" val="1983"/>
</p:tagLst>
</file>

<file path=ppt/tags/tag261.xml><?xml version="1.0" encoding="utf-8"?>
<p:tagLst xmlns:a="http://schemas.openxmlformats.org/drawingml/2006/main" xmlns:r="http://schemas.openxmlformats.org/officeDocument/2006/relationships" xmlns:p="http://schemas.openxmlformats.org/presentationml/2006/main">
  <p:tag name="SHAPE_LOCKS" val="1983"/>
</p:tagLst>
</file>

<file path=ppt/tags/tag262.xml><?xml version="1.0" encoding="utf-8"?>
<p:tagLst xmlns:a="http://schemas.openxmlformats.org/drawingml/2006/main" xmlns:r="http://schemas.openxmlformats.org/officeDocument/2006/relationships" xmlns:p="http://schemas.openxmlformats.org/presentationml/2006/main">
  <p:tag name="SHAPE_LOCKS" val="1983"/>
</p:tagLst>
</file>

<file path=ppt/tags/tag263.xml><?xml version="1.0" encoding="utf-8"?>
<p:tagLst xmlns:a="http://schemas.openxmlformats.org/drawingml/2006/main" xmlns:r="http://schemas.openxmlformats.org/officeDocument/2006/relationships" xmlns:p="http://schemas.openxmlformats.org/presentationml/2006/main">
  <p:tag name="SHAPE_LOCKS" val="1983"/>
</p:tagLst>
</file>

<file path=ppt/tags/tag264.xml><?xml version="1.0" encoding="utf-8"?>
<p:tagLst xmlns:a="http://schemas.openxmlformats.org/drawingml/2006/main" xmlns:r="http://schemas.openxmlformats.org/officeDocument/2006/relationships" xmlns:p="http://schemas.openxmlformats.org/presentationml/2006/main">
  <p:tag name="SHAPE_LOCKS" val="1983"/>
</p:tagLst>
</file>

<file path=ppt/tags/tag265.xml><?xml version="1.0" encoding="utf-8"?>
<p:tagLst xmlns:a="http://schemas.openxmlformats.org/drawingml/2006/main" xmlns:r="http://schemas.openxmlformats.org/officeDocument/2006/relationships" xmlns:p="http://schemas.openxmlformats.org/presentationml/2006/main">
  <p:tag name="SHAPE_LOCKS" val="1983"/>
</p:tagLst>
</file>

<file path=ppt/tags/tag266.xml><?xml version="1.0" encoding="utf-8"?>
<p:tagLst xmlns:a="http://schemas.openxmlformats.org/drawingml/2006/main" xmlns:r="http://schemas.openxmlformats.org/officeDocument/2006/relationships" xmlns:p="http://schemas.openxmlformats.org/presentationml/2006/main">
  <p:tag name="SHAPE_LOCKS" val="1983"/>
</p:tagLst>
</file>

<file path=ppt/tags/tag267.xml><?xml version="1.0" encoding="utf-8"?>
<p:tagLst xmlns:a="http://schemas.openxmlformats.org/drawingml/2006/main" xmlns:r="http://schemas.openxmlformats.org/officeDocument/2006/relationships" xmlns:p="http://schemas.openxmlformats.org/presentationml/2006/main">
  <p:tag name="SHAPE_LOCKS" val="1983"/>
</p:tagLst>
</file>

<file path=ppt/tags/tag268.xml><?xml version="1.0" encoding="utf-8"?>
<p:tagLst xmlns:a="http://schemas.openxmlformats.org/drawingml/2006/main" xmlns:r="http://schemas.openxmlformats.org/officeDocument/2006/relationships" xmlns:p="http://schemas.openxmlformats.org/presentationml/2006/main">
  <p:tag name="SHAPE_LOCKS" val="1983"/>
</p:tagLst>
</file>

<file path=ppt/tags/tag269.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70.xml><?xml version="1.0" encoding="utf-8"?>
<p:tagLst xmlns:a="http://schemas.openxmlformats.org/drawingml/2006/main" xmlns:r="http://schemas.openxmlformats.org/officeDocument/2006/relationships" xmlns:p="http://schemas.openxmlformats.org/presentationml/2006/main">
  <p:tag name="SHAPE_LOCKS" val="1983"/>
</p:tagLst>
</file>

<file path=ppt/tags/tag271.xml><?xml version="1.0" encoding="utf-8"?>
<p:tagLst xmlns:a="http://schemas.openxmlformats.org/drawingml/2006/main" xmlns:r="http://schemas.openxmlformats.org/officeDocument/2006/relationships" xmlns:p="http://schemas.openxmlformats.org/presentationml/2006/main">
  <p:tag name="SHAPE_LOCKS" val="1983"/>
</p:tagLst>
</file>

<file path=ppt/tags/tag272.xml><?xml version="1.0" encoding="utf-8"?>
<p:tagLst xmlns:a="http://schemas.openxmlformats.org/drawingml/2006/main" xmlns:r="http://schemas.openxmlformats.org/officeDocument/2006/relationships" xmlns:p="http://schemas.openxmlformats.org/presentationml/2006/main">
  <p:tag name="SHAPE_LOCKS" val="1983"/>
</p:tagLst>
</file>

<file path=ppt/tags/tag273.xml><?xml version="1.0" encoding="utf-8"?>
<p:tagLst xmlns:a="http://schemas.openxmlformats.org/drawingml/2006/main" xmlns:r="http://schemas.openxmlformats.org/officeDocument/2006/relationships" xmlns:p="http://schemas.openxmlformats.org/presentationml/2006/main">
  <p:tag name="SHAPE_LOCKS" val="1983"/>
</p:tagLst>
</file>

<file path=ppt/tags/tag274.xml><?xml version="1.0" encoding="utf-8"?>
<p:tagLst xmlns:a="http://schemas.openxmlformats.org/drawingml/2006/main" xmlns:r="http://schemas.openxmlformats.org/officeDocument/2006/relationships" xmlns:p="http://schemas.openxmlformats.org/presentationml/2006/main">
  <p:tag name="SHAPE_LOCKS" val="1983"/>
</p:tagLst>
</file>

<file path=ppt/tags/tag275.xml><?xml version="1.0" encoding="utf-8"?>
<p:tagLst xmlns:a="http://schemas.openxmlformats.org/drawingml/2006/main" xmlns:r="http://schemas.openxmlformats.org/officeDocument/2006/relationships" xmlns:p="http://schemas.openxmlformats.org/presentationml/2006/main">
  <p:tag name="SHAPE_LOCKS" val="1983"/>
</p:tagLst>
</file>

<file path=ppt/tags/tag276.xml><?xml version="1.0" encoding="utf-8"?>
<p:tagLst xmlns:a="http://schemas.openxmlformats.org/drawingml/2006/main" xmlns:r="http://schemas.openxmlformats.org/officeDocument/2006/relationships" xmlns:p="http://schemas.openxmlformats.org/presentationml/2006/main">
  <p:tag name="SHAPE_LOCKS" val="1983"/>
</p:tagLst>
</file>

<file path=ppt/tags/tag277.xml><?xml version="1.0" encoding="utf-8"?>
<p:tagLst xmlns:a="http://schemas.openxmlformats.org/drawingml/2006/main" xmlns:r="http://schemas.openxmlformats.org/officeDocument/2006/relationships" xmlns:p="http://schemas.openxmlformats.org/presentationml/2006/main">
  <p:tag name="SHAPE_LOCKS" val="1983"/>
</p:tagLst>
</file>

<file path=ppt/tags/tag278.xml><?xml version="1.0" encoding="utf-8"?>
<p:tagLst xmlns:a="http://schemas.openxmlformats.org/drawingml/2006/main" xmlns:r="http://schemas.openxmlformats.org/officeDocument/2006/relationships" xmlns:p="http://schemas.openxmlformats.org/presentationml/2006/main">
  <p:tag name="SHAPE_LOCKS" val="1983"/>
</p:tagLst>
</file>

<file path=ppt/tags/tag279.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80.xml><?xml version="1.0" encoding="utf-8"?>
<p:tagLst xmlns:a="http://schemas.openxmlformats.org/drawingml/2006/main" xmlns:r="http://schemas.openxmlformats.org/officeDocument/2006/relationships" xmlns:p="http://schemas.openxmlformats.org/presentationml/2006/main">
  <p:tag name="SHAPE_LOCKS" val="1983"/>
</p:tagLst>
</file>

<file path=ppt/tags/tag281.xml><?xml version="1.0" encoding="utf-8"?>
<p:tagLst xmlns:a="http://schemas.openxmlformats.org/drawingml/2006/main" xmlns:r="http://schemas.openxmlformats.org/officeDocument/2006/relationships" xmlns:p="http://schemas.openxmlformats.org/presentationml/2006/main">
  <p:tag name="SHAPE_LOCKS" val="1983"/>
</p:tagLst>
</file>

<file path=ppt/tags/tag282.xml><?xml version="1.0" encoding="utf-8"?>
<p:tagLst xmlns:a="http://schemas.openxmlformats.org/drawingml/2006/main" xmlns:r="http://schemas.openxmlformats.org/officeDocument/2006/relationships" xmlns:p="http://schemas.openxmlformats.org/presentationml/2006/main">
  <p:tag name="SHAPE_LOCKS" val="1983"/>
</p:tagLst>
</file>

<file path=ppt/tags/tag283.xml><?xml version="1.0" encoding="utf-8"?>
<p:tagLst xmlns:a="http://schemas.openxmlformats.org/drawingml/2006/main" xmlns:r="http://schemas.openxmlformats.org/officeDocument/2006/relationships" xmlns:p="http://schemas.openxmlformats.org/presentationml/2006/main">
  <p:tag name="SHAPE_LOCKS" val="1983"/>
</p:tagLst>
</file>

<file path=ppt/tags/tag284.xml><?xml version="1.0" encoding="utf-8"?>
<p:tagLst xmlns:a="http://schemas.openxmlformats.org/drawingml/2006/main" xmlns:r="http://schemas.openxmlformats.org/officeDocument/2006/relationships" xmlns:p="http://schemas.openxmlformats.org/presentationml/2006/main">
  <p:tag name="SHAPE_LOCKS" val="1983"/>
</p:tagLst>
</file>

<file path=ppt/tags/tag285.xml><?xml version="1.0" encoding="utf-8"?>
<p:tagLst xmlns:a="http://schemas.openxmlformats.org/drawingml/2006/main" xmlns:r="http://schemas.openxmlformats.org/officeDocument/2006/relationships" xmlns:p="http://schemas.openxmlformats.org/presentationml/2006/main">
  <p:tag name="SHAPE_LOCKS" val="1983"/>
</p:tagLst>
</file>

<file path=ppt/tags/tag286.xml><?xml version="1.0" encoding="utf-8"?>
<p:tagLst xmlns:a="http://schemas.openxmlformats.org/drawingml/2006/main" xmlns:r="http://schemas.openxmlformats.org/officeDocument/2006/relationships" xmlns:p="http://schemas.openxmlformats.org/presentationml/2006/main">
  <p:tag name="SHAPE_LOCKS" val="1983"/>
</p:tagLst>
</file>

<file path=ppt/tags/tag287.xml><?xml version="1.0" encoding="utf-8"?>
<p:tagLst xmlns:a="http://schemas.openxmlformats.org/drawingml/2006/main" xmlns:r="http://schemas.openxmlformats.org/officeDocument/2006/relationships" xmlns:p="http://schemas.openxmlformats.org/presentationml/2006/main">
  <p:tag name="SHAPE_LOCKS" val="1983"/>
</p:tagLst>
</file>

<file path=ppt/tags/tag288.xml><?xml version="1.0" encoding="utf-8"?>
<p:tagLst xmlns:a="http://schemas.openxmlformats.org/drawingml/2006/main" xmlns:r="http://schemas.openxmlformats.org/officeDocument/2006/relationships" xmlns:p="http://schemas.openxmlformats.org/presentationml/2006/main">
  <p:tag name="SHAPE_LOCKS" val="1983"/>
</p:tagLst>
</file>

<file path=ppt/tags/tag289.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290.xml><?xml version="1.0" encoding="utf-8"?>
<p:tagLst xmlns:a="http://schemas.openxmlformats.org/drawingml/2006/main" xmlns:r="http://schemas.openxmlformats.org/officeDocument/2006/relationships" xmlns:p="http://schemas.openxmlformats.org/presentationml/2006/main">
  <p:tag name="SHAPE_LOCKS" val="1983"/>
</p:tagLst>
</file>

<file path=ppt/tags/tag291.xml><?xml version="1.0" encoding="utf-8"?>
<p:tagLst xmlns:a="http://schemas.openxmlformats.org/drawingml/2006/main" xmlns:r="http://schemas.openxmlformats.org/officeDocument/2006/relationships" xmlns:p="http://schemas.openxmlformats.org/presentationml/2006/main">
  <p:tag name="SHAPE_LOCKS" val="1983"/>
</p:tagLst>
</file>

<file path=ppt/tags/tag292.xml><?xml version="1.0" encoding="utf-8"?>
<p:tagLst xmlns:a="http://schemas.openxmlformats.org/drawingml/2006/main" xmlns:r="http://schemas.openxmlformats.org/officeDocument/2006/relationships" xmlns:p="http://schemas.openxmlformats.org/presentationml/2006/main">
  <p:tag name="SHAPE_LOCKS" val="1983"/>
</p:tagLst>
</file>

<file path=ppt/tags/tag293.xml><?xml version="1.0" encoding="utf-8"?>
<p:tagLst xmlns:a="http://schemas.openxmlformats.org/drawingml/2006/main" xmlns:r="http://schemas.openxmlformats.org/officeDocument/2006/relationships" xmlns:p="http://schemas.openxmlformats.org/presentationml/2006/main">
  <p:tag name="SHAPE_LOCKS" val="1983"/>
</p:tagLst>
</file>

<file path=ppt/tags/tag294.xml><?xml version="1.0" encoding="utf-8"?>
<p:tagLst xmlns:a="http://schemas.openxmlformats.org/drawingml/2006/main" xmlns:r="http://schemas.openxmlformats.org/officeDocument/2006/relationships" xmlns:p="http://schemas.openxmlformats.org/presentationml/2006/main">
  <p:tag name="SHAPE_LOCKS" val="1983"/>
</p:tagLst>
</file>

<file path=ppt/tags/tag295.xml><?xml version="1.0" encoding="utf-8"?>
<p:tagLst xmlns:a="http://schemas.openxmlformats.org/drawingml/2006/main" xmlns:r="http://schemas.openxmlformats.org/officeDocument/2006/relationships" xmlns:p="http://schemas.openxmlformats.org/presentationml/2006/main">
  <p:tag name="SHAPE_LOCKS" val="1983"/>
</p:tagLst>
</file>

<file path=ppt/tags/tag296.xml><?xml version="1.0" encoding="utf-8"?>
<p:tagLst xmlns:a="http://schemas.openxmlformats.org/drawingml/2006/main" xmlns:r="http://schemas.openxmlformats.org/officeDocument/2006/relationships" xmlns:p="http://schemas.openxmlformats.org/presentationml/2006/main">
  <p:tag name="SHAPE_LOCKS" val="1983"/>
</p:tagLst>
</file>

<file path=ppt/tags/tag297.xml><?xml version="1.0" encoding="utf-8"?>
<p:tagLst xmlns:a="http://schemas.openxmlformats.org/drawingml/2006/main" xmlns:r="http://schemas.openxmlformats.org/officeDocument/2006/relationships" xmlns:p="http://schemas.openxmlformats.org/presentationml/2006/main">
  <p:tag name="SHAPE_LOCKS" val="1983"/>
</p:tagLst>
</file>

<file path=ppt/tags/tag298.xml><?xml version="1.0" encoding="utf-8"?>
<p:tagLst xmlns:a="http://schemas.openxmlformats.org/drawingml/2006/main" xmlns:r="http://schemas.openxmlformats.org/officeDocument/2006/relationships" xmlns:p="http://schemas.openxmlformats.org/presentationml/2006/main">
  <p:tag name="SHAPE_LOCKS" val="1983"/>
</p:tagLst>
</file>

<file path=ppt/tags/tag29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00.xml><?xml version="1.0" encoding="utf-8"?>
<p:tagLst xmlns:a="http://schemas.openxmlformats.org/drawingml/2006/main" xmlns:r="http://schemas.openxmlformats.org/officeDocument/2006/relationships" xmlns:p="http://schemas.openxmlformats.org/presentationml/2006/main">
  <p:tag name="SHAPE_LOCKS" val="1983"/>
</p:tagLst>
</file>

<file path=ppt/tags/tag301.xml><?xml version="1.0" encoding="utf-8"?>
<p:tagLst xmlns:a="http://schemas.openxmlformats.org/drawingml/2006/main" xmlns:r="http://schemas.openxmlformats.org/officeDocument/2006/relationships" xmlns:p="http://schemas.openxmlformats.org/presentationml/2006/main">
  <p:tag name="SHAPE_LOCKS" val="1983"/>
</p:tagLst>
</file>

<file path=ppt/tags/tag302.xml><?xml version="1.0" encoding="utf-8"?>
<p:tagLst xmlns:a="http://schemas.openxmlformats.org/drawingml/2006/main" xmlns:r="http://schemas.openxmlformats.org/officeDocument/2006/relationships" xmlns:p="http://schemas.openxmlformats.org/presentationml/2006/main">
  <p:tag name="SHAPE_LOCKS" val="1983"/>
</p:tagLst>
</file>

<file path=ppt/tags/tag303.xml><?xml version="1.0" encoding="utf-8"?>
<p:tagLst xmlns:a="http://schemas.openxmlformats.org/drawingml/2006/main" xmlns:r="http://schemas.openxmlformats.org/officeDocument/2006/relationships" xmlns:p="http://schemas.openxmlformats.org/presentationml/2006/main">
  <p:tag name="SHAPE_LOCKS" val="1983"/>
</p:tagLst>
</file>

<file path=ppt/tags/tag304.xml><?xml version="1.0" encoding="utf-8"?>
<p:tagLst xmlns:a="http://schemas.openxmlformats.org/drawingml/2006/main" xmlns:r="http://schemas.openxmlformats.org/officeDocument/2006/relationships" xmlns:p="http://schemas.openxmlformats.org/presentationml/2006/main">
  <p:tag name="SHAPE_LOCKS" val="1983"/>
</p:tagLst>
</file>

<file path=ppt/tags/tag305.xml><?xml version="1.0" encoding="utf-8"?>
<p:tagLst xmlns:a="http://schemas.openxmlformats.org/drawingml/2006/main" xmlns:r="http://schemas.openxmlformats.org/officeDocument/2006/relationships" xmlns:p="http://schemas.openxmlformats.org/presentationml/2006/main">
  <p:tag name="SHAPE_LOCKS" val="1983"/>
</p:tagLst>
</file>

<file path=ppt/tags/tag306.xml><?xml version="1.0" encoding="utf-8"?>
<p:tagLst xmlns:a="http://schemas.openxmlformats.org/drawingml/2006/main" xmlns:r="http://schemas.openxmlformats.org/officeDocument/2006/relationships" xmlns:p="http://schemas.openxmlformats.org/presentationml/2006/main">
  <p:tag name="SHAPE_LOCKS" val="1983"/>
</p:tagLst>
</file>

<file path=ppt/tags/tag307.xml><?xml version="1.0" encoding="utf-8"?>
<p:tagLst xmlns:a="http://schemas.openxmlformats.org/drawingml/2006/main" xmlns:r="http://schemas.openxmlformats.org/officeDocument/2006/relationships" xmlns:p="http://schemas.openxmlformats.org/presentationml/2006/main">
  <p:tag name="SHAPE_LOCKS" val="1983"/>
</p:tagLst>
</file>

<file path=ppt/tags/tag308.xml><?xml version="1.0" encoding="utf-8"?>
<p:tagLst xmlns:a="http://schemas.openxmlformats.org/drawingml/2006/main" xmlns:r="http://schemas.openxmlformats.org/officeDocument/2006/relationships" xmlns:p="http://schemas.openxmlformats.org/presentationml/2006/main">
  <p:tag name="SHAPE_LOCKS" val="1983"/>
</p:tagLst>
</file>

<file path=ppt/tags/tag309.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10.xml><?xml version="1.0" encoding="utf-8"?>
<p:tagLst xmlns:a="http://schemas.openxmlformats.org/drawingml/2006/main" xmlns:r="http://schemas.openxmlformats.org/officeDocument/2006/relationships" xmlns:p="http://schemas.openxmlformats.org/presentationml/2006/main">
  <p:tag name="SHAPE_LOCKS" val="1983"/>
</p:tagLst>
</file>

<file path=ppt/tags/tag311.xml><?xml version="1.0" encoding="utf-8"?>
<p:tagLst xmlns:a="http://schemas.openxmlformats.org/drawingml/2006/main" xmlns:r="http://schemas.openxmlformats.org/officeDocument/2006/relationships" xmlns:p="http://schemas.openxmlformats.org/presentationml/2006/main">
  <p:tag name="SHAPE_LOCKS" val="1983"/>
</p:tagLst>
</file>

<file path=ppt/tags/tag312.xml><?xml version="1.0" encoding="utf-8"?>
<p:tagLst xmlns:a="http://schemas.openxmlformats.org/drawingml/2006/main" xmlns:r="http://schemas.openxmlformats.org/officeDocument/2006/relationships" xmlns:p="http://schemas.openxmlformats.org/presentationml/2006/main">
  <p:tag name="SHAPE_LOCKS" val="1983"/>
</p:tagLst>
</file>

<file path=ppt/tags/tag313.xml><?xml version="1.0" encoding="utf-8"?>
<p:tagLst xmlns:a="http://schemas.openxmlformats.org/drawingml/2006/main" xmlns:r="http://schemas.openxmlformats.org/officeDocument/2006/relationships" xmlns:p="http://schemas.openxmlformats.org/presentationml/2006/main">
  <p:tag name="SHAPE_LOCKS" val="1983"/>
</p:tagLst>
</file>

<file path=ppt/tags/tag314.xml><?xml version="1.0" encoding="utf-8"?>
<p:tagLst xmlns:a="http://schemas.openxmlformats.org/drawingml/2006/main" xmlns:r="http://schemas.openxmlformats.org/officeDocument/2006/relationships" xmlns:p="http://schemas.openxmlformats.org/presentationml/2006/main">
  <p:tag name="SHAPE_LOCKS" val="1983"/>
</p:tagLst>
</file>

<file path=ppt/tags/tag315.xml><?xml version="1.0" encoding="utf-8"?>
<p:tagLst xmlns:a="http://schemas.openxmlformats.org/drawingml/2006/main" xmlns:r="http://schemas.openxmlformats.org/officeDocument/2006/relationships" xmlns:p="http://schemas.openxmlformats.org/presentationml/2006/main">
  <p:tag name="SHAPE_LOCKS" val="1983"/>
</p:tagLst>
</file>

<file path=ppt/tags/tag316.xml><?xml version="1.0" encoding="utf-8"?>
<p:tagLst xmlns:a="http://schemas.openxmlformats.org/drawingml/2006/main" xmlns:r="http://schemas.openxmlformats.org/officeDocument/2006/relationships" xmlns:p="http://schemas.openxmlformats.org/presentationml/2006/main">
  <p:tag name="SHAPE_LOCKS" val="1983"/>
</p:tagLst>
</file>

<file path=ppt/tags/tag317.xml><?xml version="1.0" encoding="utf-8"?>
<p:tagLst xmlns:a="http://schemas.openxmlformats.org/drawingml/2006/main" xmlns:r="http://schemas.openxmlformats.org/officeDocument/2006/relationships" xmlns:p="http://schemas.openxmlformats.org/presentationml/2006/main">
  <p:tag name="SHAPE_LOCKS" val="1983"/>
</p:tagLst>
</file>

<file path=ppt/tags/tag318.xml><?xml version="1.0" encoding="utf-8"?>
<p:tagLst xmlns:a="http://schemas.openxmlformats.org/drawingml/2006/main" xmlns:r="http://schemas.openxmlformats.org/officeDocument/2006/relationships" xmlns:p="http://schemas.openxmlformats.org/presentationml/2006/main">
  <p:tag name="SHAPE_LOCKS" val="1983"/>
</p:tagLst>
</file>

<file path=ppt/tags/tag319.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20.xml><?xml version="1.0" encoding="utf-8"?>
<p:tagLst xmlns:a="http://schemas.openxmlformats.org/drawingml/2006/main" xmlns:r="http://schemas.openxmlformats.org/officeDocument/2006/relationships" xmlns:p="http://schemas.openxmlformats.org/presentationml/2006/main">
  <p:tag name="SHAPE_LOCKS" val="1983"/>
</p:tagLst>
</file>

<file path=ppt/tags/tag321.xml><?xml version="1.0" encoding="utf-8"?>
<p:tagLst xmlns:a="http://schemas.openxmlformats.org/drawingml/2006/main" xmlns:r="http://schemas.openxmlformats.org/officeDocument/2006/relationships" xmlns:p="http://schemas.openxmlformats.org/presentationml/2006/main">
  <p:tag name="SHAPE_LOCKS" val="1983"/>
</p:tagLst>
</file>

<file path=ppt/tags/tag322.xml><?xml version="1.0" encoding="utf-8"?>
<p:tagLst xmlns:a="http://schemas.openxmlformats.org/drawingml/2006/main" xmlns:r="http://schemas.openxmlformats.org/officeDocument/2006/relationships" xmlns:p="http://schemas.openxmlformats.org/presentationml/2006/main">
  <p:tag name="SHAPE_LOCKS" val="1983"/>
</p:tagLst>
</file>

<file path=ppt/tags/tag323.xml><?xml version="1.0" encoding="utf-8"?>
<p:tagLst xmlns:a="http://schemas.openxmlformats.org/drawingml/2006/main" xmlns:r="http://schemas.openxmlformats.org/officeDocument/2006/relationships" xmlns:p="http://schemas.openxmlformats.org/presentationml/2006/main">
  <p:tag name="SHAPE_LOCKS" val="1983"/>
</p:tagLst>
</file>

<file path=ppt/tags/tag324.xml><?xml version="1.0" encoding="utf-8"?>
<p:tagLst xmlns:a="http://schemas.openxmlformats.org/drawingml/2006/main" xmlns:r="http://schemas.openxmlformats.org/officeDocument/2006/relationships" xmlns:p="http://schemas.openxmlformats.org/presentationml/2006/main">
  <p:tag name="SHAPE_LOCKS" val="1983"/>
</p:tagLst>
</file>

<file path=ppt/tags/tag325.xml><?xml version="1.0" encoding="utf-8"?>
<p:tagLst xmlns:a="http://schemas.openxmlformats.org/drawingml/2006/main" xmlns:r="http://schemas.openxmlformats.org/officeDocument/2006/relationships" xmlns:p="http://schemas.openxmlformats.org/presentationml/2006/main">
  <p:tag name="SHAPE_LOCKS" val="1983"/>
</p:tagLst>
</file>

<file path=ppt/tags/tag326.xml><?xml version="1.0" encoding="utf-8"?>
<p:tagLst xmlns:a="http://schemas.openxmlformats.org/drawingml/2006/main" xmlns:r="http://schemas.openxmlformats.org/officeDocument/2006/relationships" xmlns:p="http://schemas.openxmlformats.org/presentationml/2006/main">
  <p:tag name="SHAPE_LOCKS" val="1983"/>
</p:tagLst>
</file>

<file path=ppt/tags/tag327.xml><?xml version="1.0" encoding="utf-8"?>
<p:tagLst xmlns:a="http://schemas.openxmlformats.org/drawingml/2006/main" xmlns:r="http://schemas.openxmlformats.org/officeDocument/2006/relationships" xmlns:p="http://schemas.openxmlformats.org/presentationml/2006/main">
  <p:tag name="SHAPE_LOCKS" val="1983"/>
</p:tagLst>
</file>

<file path=ppt/tags/tag328.xml><?xml version="1.0" encoding="utf-8"?>
<p:tagLst xmlns:a="http://schemas.openxmlformats.org/drawingml/2006/main" xmlns:r="http://schemas.openxmlformats.org/officeDocument/2006/relationships" xmlns:p="http://schemas.openxmlformats.org/presentationml/2006/main">
  <p:tag name="SHAPE_LOCKS" val="1983"/>
</p:tagLst>
</file>

<file path=ppt/tags/tag329.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30.xml><?xml version="1.0" encoding="utf-8"?>
<p:tagLst xmlns:a="http://schemas.openxmlformats.org/drawingml/2006/main" xmlns:r="http://schemas.openxmlformats.org/officeDocument/2006/relationships" xmlns:p="http://schemas.openxmlformats.org/presentationml/2006/main">
  <p:tag name="SHAPE_LOCKS" val="1983"/>
</p:tagLst>
</file>

<file path=ppt/tags/tag331.xml><?xml version="1.0" encoding="utf-8"?>
<p:tagLst xmlns:a="http://schemas.openxmlformats.org/drawingml/2006/main" xmlns:r="http://schemas.openxmlformats.org/officeDocument/2006/relationships" xmlns:p="http://schemas.openxmlformats.org/presentationml/2006/main">
  <p:tag name="SHAPE_LOCKS" val="1983"/>
</p:tagLst>
</file>

<file path=ppt/tags/tag332.xml><?xml version="1.0" encoding="utf-8"?>
<p:tagLst xmlns:a="http://schemas.openxmlformats.org/drawingml/2006/main" xmlns:r="http://schemas.openxmlformats.org/officeDocument/2006/relationships" xmlns:p="http://schemas.openxmlformats.org/presentationml/2006/main">
  <p:tag name="SHAPE_LOCKS" val="1983"/>
</p:tagLst>
</file>

<file path=ppt/tags/tag333.xml><?xml version="1.0" encoding="utf-8"?>
<p:tagLst xmlns:a="http://schemas.openxmlformats.org/drawingml/2006/main" xmlns:r="http://schemas.openxmlformats.org/officeDocument/2006/relationships" xmlns:p="http://schemas.openxmlformats.org/presentationml/2006/main">
  <p:tag name="SHAPE_LOCKS" val="1983"/>
</p:tagLst>
</file>

<file path=ppt/tags/tag334.xml><?xml version="1.0" encoding="utf-8"?>
<p:tagLst xmlns:a="http://schemas.openxmlformats.org/drawingml/2006/main" xmlns:r="http://schemas.openxmlformats.org/officeDocument/2006/relationships" xmlns:p="http://schemas.openxmlformats.org/presentationml/2006/main">
  <p:tag name="SHAPE_LOCKS" val="1983"/>
</p:tagLst>
</file>

<file path=ppt/tags/tag335.xml><?xml version="1.0" encoding="utf-8"?>
<p:tagLst xmlns:a="http://schemas.openxmlformats.org/drawingml/2006/main" xmlns:r="http://schemas.openxmlformats.org/officeDocument/2006/relationships" xmlns:p="http://schemas.openxmlformats.org/presentationml/2006/main">
  <p:tag name="SHAPE_LOCKS" val="1983"/>
</p:tagLst>
</file>

<file path=ppt/tags/tag336.xml><?xml version="1.0" encoding="utf-8"?>
<p:tagLst xmlns:a="http://schemas.openxmlformats.org/drawingml/2006/main" xmlns:r="http://schemas.openxmlformats.org/officeDocument/2006/relationships" xmlns:p="http://schemas.openxmlformats.org/presentationml/2006/main">
  <p:tag name="SHAPE_LOCKS" val="1983"/>
</p:tagLst>
</file>

<file path=ppt/tags/tag337.xml><?xml version="1.0" encoding="utf-8"?>
<p:tagLst xmlns:a="http://schemas.openxmlformats.org/drawingml/2006/main" xmlns:r="http://schemas.openxmlformats.org/officeDocument/2006/relationships" xmlns:p="http://schemas.openxmlformats.org/presentationml/2006/main">
  <p:tag name="SHAPE_LOCKS" val="1983"/>
</p:tagLst>
</file>

<file path=ppt/tags/tag338.xml><?xml version="1.0" encoding="utf-8"?>
<p:tagLst xmlns:a="http://schemas.openxmlformats.org/drawingml/2006/main" xmlns:r="http://schemas.openxmlformats.org/officeDocument/2006/relationships" xmlns:p="http://schemas.openxmlformats.org/presentationml/2006/main">
  <p:tag name="SHAPE_LOCKS" val="1983"/>
</p:tagLst>
</file>

<file path=ppt/tags/tag339.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40.xml><?xml version="1.0" encoding="utf-8"?>
<p:tagLst xmlns:a="http://schemas.openxmlformats.org/drawingml/2006/main" xmlns:r="http://schemas.openxmlformats.org/officeDocument/2006/relationships" xmlns:p="http://schemas.openxmlformats.org/presentationml/2006/main">
  <p:tag name="SHAPE_LOCKS" val="1983"/>
</p:tagLst>
</file>

<file path=ppt/tags/tag341.xml><?xml version="1.0" encoding="utf-8"?>
<p:tagLst xmlns:a="http://schemas.openxmlformats.org/drawingml/2006/main" xmlns:r="http://schemas.openxmlformats.org/officeDocument/2006/relationships" xmlns:p="http://schemas.openxmlformats.org/presentationml/2006/main">
  <p:tag name="SHAPE_LOCKS" val="1983"/>
</p:tagLst>
</file>

<file path=ppt/tags/tag342.xml><?xml version="1.0" encoding="utf-8"?>
<p:tagLst xmlns:a="http://schemas.openxmlformats.org/drawingml/2006/main" xmlns:r="http://schemas.openxmlformats.org/officeDocument/2006/relationships" xmlns:p="http://schemas.openxmlformats.org/presentationml/2006/main">
  <p:tag name="SHAPE_LOCKS" val="1983"/>
</p:tagLst>
</file>

<file path=ppt/tags/tag343.xml><?xml version="1.0" encoding="utf-8"?>
<p:tagLst xmlns:a="http://schemas.openxmlformats.org/drawingml/2006/main" xmlns:r="http://schemas.openxmlformats.org/officeDocument/2006/relationships" xmlns:p="http://schemas.openxmlformats.org/presentationml/2006/main">
  <p:tag name="SHAPE_LOCKS" val="1983"/>
</p:tagLst>
</file>

<file path=ppt/tags/tag344.xml><?xml version="1.0" encoding="utf-8"?>
<p:tagLst xmlns:a="http://schemas.openxmlformats.org/drawingml/2006/main" xmlns:r="http://schemas.openxmlformats.org/officeDocument/2006/relationships" xmlns:p="http://schemas.openxmlformats.org/presentationml/2006/main">
  <p:tag name="SHAPE_LOCKS" val="1983"/>
</p:tagLst>
</file>

<file path=ppt/tags/tag345.xml><?xml version="1.0" encoding="utf-8"?>
<p:tagLst xmlns:a="http://schemas.openxmlformats.org/drawingml/2006/main" xmlns:r="http://schemas.openxmlformats.org/officeDocument/2006/relationships" xmlns:p="http://schemas.openxmlformats.org/presentationml/2006/main">
  <p:tag name="SHAPE_LOCKS" val="1983"/>
</p:tagLst>
</file>

<file path=ppt/tags/tag346.xml><?xml version="1.0" encoding="utf-8"?>
<p:tagLst xmlns:a="http://schemas.openxmlformats.org/drawingml/2006/main" xmlns:r="http://schemas.openxmlformats.org/officeDocument/2006/relationships" xmlns:p="http://schemas.openxmlformats.org/presentationml/2006/main">
  <p:tag name="SHAPE_LOCKS" val="1983"/>
</p:tagLst>
</file>

<file path=ppt/tags/tag347.xml><?xml version="1.0" encoding="utf-8"?>
<p:tagLst xmlns:a="http://schemas.openxmlformats.org/drawingml/2006/main" xmlns:r="http://schemas.openxmlformats.org/officeDocument/2006/relationships" xmlns:p="http://schemas.openxmlformats.org/presentationml/2006/main">
  <p:tag name="SHAPE_LOCKS" val="1983"/>
</p:tagLst>
</file>

<file path=ppt/tags/tag348.xml><?xml version="1.0" encoding="utf-8"?>
<p:tagLst xmlns:a="http://schemas.openxmlformats.org/drawingml/2006/main" xmlns:r="http://schemas.openxmlformats.org/officeDocument/2006/relationships" xmlns:p="http://schemas.openxmlformats.org/presentationml/2006/main">
  <p:tag name="SHAPE_LOCKS" val="1983"/>
</p:tagLst>
</file>

<file path=ppt/tags/tag349.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50.xml><?xml version="1.0" encoding="utf-8"?>
<p:tagLst xmlns:a="http://schemas.openxmlformats.org/drawingml/2006/main" xmlns:r="http://schemas.openxmlformats.org/officeDocument/2006/relationships" xmlns:p="http://schemas.openxmlformats.org/presentationml/2006/main">
  <p:tag name="SHAPE_LOCKS" val="1983"/>
</p:tagLst>
</file>

<file path=ppt/tags/tag351.xml><?xml version="1.0" encoding="utf-8"?>
<p:tagLst xmlns:a="http://schemas.openxmlformats.org/drawingml/2006/main" xmlns:r="http://schemas.openxmlformats.org/officeDocument/2006/relationships" xmlns:p="http://schemas.openxmlformats.org/presentationml/2006/main">
  <p:tag name="SHAPE_LOCKS" val="1983"/>
</p:tagLst>
</file>

<file path=ppt/tags/tag352.xml><?xml version="1.0" encoding="utf-8"?>
<p:tagLst xmlns:a="http://schemas.openxmlformats.org/drawingml/2006/main" xmlns:r="http://schemas.openxmlformats.org/officeDocument/2006/relationships" xmlns:p="http://schemas.openxmlformats.org/presentationml/2006/main">
  <p:tag name="SHAPE_LOCKS" val="1983"/>
</p:tagLst>
</file>

<file path=ppt/tags/tag353.xml><?xml version="1.0" encoding="utf-8"?>
<p:tagLst xmlns:a="http://schemas.openxmlformats.org/drawingml/2006/main" xmlns:r="http://schemas.openxmlformats.org/officeDocument/2006/relationships" xmlns:p="http://schemas.openxmlformats.org/presentationml/2006/main">
  <p:tag name="SHAPE_LOCKS" val="1983"/>
</p:tagLst>
</file>

<file path=ppt/tags/tag354.xml><?xml version="1.0" encoding="utf-8"?>
<p:tagLst xmlns:a="http://schemas.openxmlformats.org/drawingml/2006/main" xmlns:r="http://schemas.openxmlformats.org/officeDocument/2006/relationships" xmlns:p="http://schemas.openxmlformats.org/presentationml/2006/main">
  <p:tag name="SHAPE_LOCKS" val="1983"/>
</p:tagLst>
</file>

<file path=ppt/tags/tag355.xml><?xml version="1.0" encoding="utf-8"?>
<p:tagLst xmlns:a="http://schemas.openxmlformats.org/drawingml/2006/main" xmlns:r="http://schemas.openxmlformats.org/officeDocument/2006/relationships" xmlns:p="http://schemas.openxmlformats.org/presentationml/2006/main">
  <p:tag name="SHAPE_LOCKS" val="1983"/>
</p:tagLst>
</file>

<file path=ppt/tags/tag356.xml><?xml version="1.0" encoding="utf-8"?>
<p:tagLst xmlns:a="http://schemas.openxmlformats.org/drawingml/2006/main" xmlns:r="http://schemas.openxmlformats.org/officeDocument/2006/relationships" xmlns:p="http://schemas.openxmlformats.org/presentationml/2006/main">
  <p:tag name="SHAPE_LOCKS" val="1983"/>
</p:tagLst>
</file>

<file path=ppt/tags/tag357.xml><?xml version="1.0" encoding="utf-8"?>
<p:tagLst xmlns:a="http://schemas.openxmlformats.org/drawingml/2006/main" xmlns:r="http://schemas.openxmlformats.org/officeDocument/2006/relationships" xmlns:p="http://schemas.openxmlformats.org/presentationml/2006/main">
  <p:tag name="SHAPE_LOCKS" val="1983"/>
</p:tagLst>
</file>

<file path=ppt/tags/tag358.xml><?xml version="1.0" encoding="utf-8"?>
<p:tagLst xmlns:a="http://schemas.openxmlformats.org/drawingml/2006/main" xmlns:r="http://schemas.openxmlformats.org/officeDocument/2006/relationships" xmlns:p="http://schemas.openxmlformats.org/presentationml/2006/main">
  <p:tag name="SHAPE_LOCKS" val="1983"/>
</p:tagLst>
</file>

<file path=ppt/tags/tag359.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60.xml><?xml version="1.0" encoding="utf-8"?>
<p:tagLst xmlns:a="http://schemas.openxmlformats.org/drawingml/2006/main" xmlns:r="http://schemas.openxmlformats.org/officeDocument/2006/relationships" xmlns:p="http://schemas.openxmlformats.org/presentationml/2006/main">
  <p:tag name="SHAPE_LOCKS" val="1983"/>
</p:tagLst>
</file>

<file path=ppt/tags/tag361.xml><?xml version="1.0" encoding="utf-8"?>
<p:tagLst xmlns:a="http://schemas.openxmlformats.org/drawingml/2006/main" xmlns:r="http://schemas.openxmlformats.org/officeDocument/2006/relationships" xmlns:p="http://schemas.openxmlformats.org/presentationml/2006/main">
  <p:tag name="SHAPE_LOCKS" val="1983"/>
</p:tagLst>
</file>

<file path=ppt/tags/tag362.xml><?xml version="1.0" encoding="utf-8"?>
<p:tagLst xmlns:a="http://schemas.openxmlformats.org/drawingml/2006/main" xmlns:r="http://schemas.openxmlformats.org/officeDocument/2006/relationships" xmlns:p="http://schemas.openxmlformats.org/presentationml/2006/main">
  <p:tag name="SHAPE_LOCKS" val="1983"/>
</p:tagLst>
</file>

<file path=ppt/tags/tag363.xml><?xml version="1.0" encoding="utf-8"?>
<p:tagLst xmlns:a="http://schemas.openxmlformats.org/drawingml/2006/main" xmlns:r="http://schemas.openxmlformats.org/officeDocument/2006/relationships" xmlns:p="http://schemas.openxmlformats.org/presentationml/2006/main">
  <p:tag name="SHAPE_LOCKS" val="1983"/>
</p:tagLst>
</file>

<file path=ppt/tags/tag364.xml><?xml version="1.0" encoding="utf-8"?>
<p:tagLst xmlns:a="http://schemas.openxmlformats.org/drawingml/2006/main" xmlns:r="http://schemas.openxmlformats.org/officeDocument/2006/relationships" xmlns:p="http://schemas.openxmlformats.org/presentationml/2006/main">
  <p:tag name="SHAPE_LOCKS" val="1983"/>
</p:tagLst>
</file>

<file path=ppt/tags/tag365.xml><?xml version="1.0" encoding="utf-8"?>
<p:tagLst xmlns:a="http://schemas.openxmlformats.org/drawingml/2006/main" xmlns:r="http://schemas.openxmlformats.org/officeDocument/2006/relationships" xmlns:p="http://schemas.openxmlformats.org/presentationml/2006/main">
  <p:tag name="SHAPE_LOCKS" val="1983"/>
</p:tagLst>
</file>

<file path=ppt/tags/tag366.xml><?xml version="1.0" encoding="utf-8"?>
<p:tagLst xmlns:a="http://schemas.openxmlformats.org/drawingml/2006/main" xmlns:r="http://schemas.openxmlformats.org/officeDocument/2006/relationships" xmlns:p="http://schemas.openxmlformats.org/presentationml/2006/main">
  <p:tag name="SHAPE_LOCKS" val="1983"/>
</p:tagLst>
</file>

<file path=ppt/tags/tag367.xml><?xml version="1.0" encoding="utf-8"?>
<p:tagLst xmlns:a="http://schemas.openxmlformats.org/drawingml/2006/main" xmlns:r="http://schemas.openxmlformats.org/officeDocument/2006/relationships" xmlns:p="http://schemas.openxmlformats.org/presentationml/2006/main">
  <p:tag name="SHAPE_LOCKS" val="1983"/>
</p:tagLst>
</file>

<file path=ppt/tags/tag368.xml><?xml version="1.0" encoding="utf-8"?>
<p:tagLst xmlns:a="http://schemas.openxmlformats.org/drawingml/2006/main" xmlns:r="http://schemas.openxmlformats.org/officeDocument/2006/relationships" xmlns:p="http://schemas.openxmlformats.org/presentationml/2006/main">
  <p:tag name="SHAPE_LOCKS" val="1983"/>
</p:tagLst>
</file>

<file path=ppt/tags/tag369.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70.xml><?xml version="1.0" encoding="utf-8"?>
<p:tagLst xmlns:a="http://schemas.openxmlformats.org/drawingml/2006/main" xmlns:r="http://schemas.openxmlformats.org/officeDocument/2006/relationships" xmlns:p="http://schemas.openxmlformats.org/presentationml/2006/main">
  <p:tag name="SHAPE_LOCKS" val="1983"/>
</p:tagLst>
</file>

<file path=ppt/tags/tag371.xml><?xml version="1.0" encoding="utf-8"?>
<p:tagLst xmlns:a="http://schemas.openxmlformats.org/drawingml/2006/main" xmlns:r="http://schemas.openxmlformats.org/officeDocument/2006/relationships" xmlns:p="http://schemas.openxmlformats.org/presentationml/2006/main">
  <p:tag name="SHAPE_LOCKS" val="1983"/>
</p:tagLst>
</file>

<file path=ppt/tags/tag372.xml><?xml version="1.0" encoding="utf-8"?>
<p:tagLst xmlns:a="http://schemas.openxmlformats.org/drawingml/2006/main" xmlns:r="http://schemas.openxmlformats.org/officeDocument/2006/relationships" xmlns:p="http://schemas.openxmlformats.org/presentationml/2006/main">
  <p:tag name="SHAPE_LOCKS" val="1983"/>
</p:tagLst>
</file>

<file path=ppt/tags/tag373.xml><?xml version="1.0" encoding="utf-8"?>
<p:tagLst xmlns:a="http://schemas.openxmlformats.org/drawingml/2006/main" xmlns:r="http://schemas.openxmlformats.org/officeDocument/2006/relationships" xmlns:p="http://schemas.openxmlformats.org/presentationml/2006/main">
  <p:tag name="SHAPE_LOCKS" val="1983"/>
</p:tagLst>
</file>

<file path=ppt/tags/tag374.xml><?xml version="1.0" encoding="utf-8"?>
<p:tagLst xmlns:a="http://schemas.openxmlformats.org/drawingml/2006/main" xmlns:r="http://schemas.openxmlformats.org/officeDocument/2006/relationships" xmlns:p="http://schemas.openxmlformats.org/presentationml/2006/main">
  <p:tag name="SHAPE_LOCKS" val="1983"/>
</p:tagLst>
</file>

<file path=ppt/tags/tag375.xml><?xml version="1.0" encoding="utf-8"?>
<p:tagLst xmlns:a="http://schemas.openxmlformats.org/drawingml/2006/main" xmlns:r="http://schemas.openxmlformats.org/officeDocument/2006/relationships" xmlns:p="http://schemas.openxmlformats.org/presentationml/2006/main">
  <p:tag name="SHAPE_LOCKS" val="1983"/>
</p:tagLst>
</file>

<file path=ppt/tags/tag376.xml><?xml version="1.0" encoding="utf-8"?>
<p:tagLst xmlns:a="http://schemas.openxmlformats.org/drawingml/2006/main" xmlns:r="http://schemas.openxmlformats.org/officeDocument/2006/relationships" xmlns:p="http://schemas.openxmlformats.org/presentationml/2006/main">
  <p:tag name="SHAPE_LOCKS" val="1983"/>
</p:tagLst>
</file>

<file path=ppt/tags/tag377.xml><?xml version="1.0" encoding="utf-8"?>
<p:tagLst xmlns:a="http://schemas.openxmlformats.org/drawingml/2006/main" xmlns:r="http://schemas.openxmlformats.org/officeDocument/2006/relationships" xmlns:p="http://schemas.openxmlformats.org/presentationml/2006/main">
  <p:tag name="SHAPE_LOCKS" val="1983"/>
</p:tagLst>
</file>

<file path=ppt/tags/tag378.xml><?xml version="1.0" encoding="utf-8"?>
<p:tagLst xmlns:a="http://schemas.openxmlformats.org/drawingml/2006/main" xmlns:r="http://schemas.openxmlformats.org/officeDocument/2006/relationships" xmlns:p="http://schemas.openxmlformats.org/presentationml/2006/main">
  <p:tag name="SHAPE_LOCKS" val="1983"/>
</p:tagLst>
</file>

<file path=ppt/tags/tag379.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80.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83"/>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SHAPE_LOCKS" val="1983"/>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86.xml><?xml version="1.0" encoding="utf-8"?>
<p:tagLst xmlns:a="http://schemas.openxmlformats.org/drawingml/2006/main" xmlns:r="http://schemas.openxmlformats.org/officeDocument/2006/relationships" xmlns:p="http://schemas.openxmlformats.org/presentationml/2006/main">
  <p:tag name="SHAPE_LOCKS" val="1983"/>
</p:tagLst>
</file>

<file path=ppt/tags/tag87.xml><?xml version="1.0" encoding="utf-8"?>
<p:tagLst xmlns:a="http://schemas.openxmlformats.org/drawingml/2006/main" xmlns:r="http://schemas.openxmlformats.org/officeDocument/2006/relationships" xmlns:p="http://schemas.openxmlformats.org/presentationml/2006/main">
  <p:tag name="SHAPE_LOCKS" val="1983"/>
</p:tagLst>
</file>

<file path=ppt/tags/tag88.xml><?xml version="1.0" encoding="utf-8"?>
<p:tagLst xmlns:a="http://schemas.openxmlformats.org/drawingml/2006/main" xmlns:r="http://schemas.openxmlformats.org/officeDocument/2006/relationships" xmlns:p="http://schemas.openxmlformats.org/presentationml/2006/main">
  <p:tag name="SHAPE_LOCKS" val="1983"/>
</p:tagLst>
</file>

<file path=ppt/tags/tag89.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ags/tag90.xml><?xml version="1.0" encoding="utf-8"?>
<p:tagLst xmlns:a="http://schemas.openxmlformats.org/drawingml/2006/main" xmlns:r="http://schemas.openxmlformats.org/officeDocument/2006/relationships" xmlns:p="http://schemas.openxmlformats.org/presentationml/2006/main">
  <p:tag name="SHAPE_LOCKS" val="1983"/>
</p:tagLst>
</file>

<file path=ppt/tags/tag91.xml><?xml version="1.0" encoding="utf-8"?>
<p:tagLst xmlns:a="http://schemas.openxmlformats.org/drawingml/2006/main" xmlns:r="http://schemas.openxmlformats.org/officeDocument/2006/relationships" xmlns:p="http://schemas.openxmlformats.org/presentationml/2006/main">
  <p:tag name="SHAPE_LOCKS" val="1983"/>
</p:tagLst>
</file>

<file path=ppt/tags/tag92.xml><?xml version="1.0" encoding="utf-8"?>
<p:tagLst xmlns:a="http://schemas.openxmlformats.org/drawingml/2006/main" xmlns:r="http://schemas.openxmlformats.org/officeDocument/2006/relationships" xmlns:p="http://schemas.openxmlformats.org/presentationml/2006/main">
  <p:tag name="SHAPE_LOCKS" val="1983"/>
</p:tagLst>
</file>

<file path=ppt/tags/tag93.xml><?xml version="1.0" encoding="utf-8"?>
<p:tagLst xmlns:a="http://schemas.openxmlformats.org/drawingml/2006/main" xmlns:r="http://schemas.openxmlformats.org/officeDocument/2006/relationships" xmlns:p="http://schemas.openxmlformats.org/presentationml/2006/main">
  <p:tag name="SHAPE_LOCKS" val="1983"/>
</p:tagLst>
</file>

<file path=ppt/tags/tag94.xml><?xml version="1.0" encoding="utf-8"?>
<p:tagLst xmlns:a="http://schemas.openxmlformats.org/drawingml/2006/main" xmlns:r="http://schemas.openxmlformats.org/officeDocument/2006/relationships" xmlns:p="http://schemas.openxmlformats.org/presentationml/2006/main">
  <p:tag name="SHAPE_LOCKS" val="1983"/>
</p:tagLst>
</file>

<file path=ppt/tags/tag95.xml><?xml version="1.0" encoding="utf-8"?>
<p:tagLst xmlns:a="http://schemas.openxmlformats.org/drawingml/2006/main" xmlns:r="http://schemas.openxmlformats.org/officeDocument/2006/relationships" xmlns:p="http://schemas.openxmlformats.org/presentationml/2006/main">
  <p:tag name="SHAPE_LOCKS" val="1983"/>
</p:tagLst>
</file>

<file path=ppt/tags/tag96.xml><?xml version="1.0" encoding="utf-8"?>
<p:tagLst xmlns:a="http://schemas.openxmlformats.org/drawingml/2006/main" xmlns:r="http://schemas.openxmlformats.org/officeDocument/2006/relationships" xmlns:p="http://schemas.openxmlformats.org/presentationml/2006/main">
  <p:tag name="SHAPE_LOCKS" val="1983"/>
</p:tagLst>
</file>

<file path=ppt/tags/tag97.xml><?xml version="1.0" encoding="utf-8"?>
<p:tagLst xmlns:a="http://schemas.openxmlformats.org/drawingml/2006/main" xmlns:r="http://schemas.openxmlformats.org/officeDocument/2006/relationships" xmlns:p="http://schemas.openxmlformats.org/presentationml/2006/main">
  <p:tag name="SHAPE_LOCKS" val="1983"/>
</p:tagLst>
</file>

<file path=ppt/tags/tag98.xml><?xml version="1.0" encoding="utf-8"?>
<p:tagLst xmlns:a="http://schemas.openxmlformats.org/drawingml/2006/main" xmlns:r="http://schemas.openxmlformats.org/officeDocument/2006/relationships" xmlns:p="http://schemas.openxmlformats.org/presentationml/2006/main">
  <p:tag name="SHAPE_LOCKS" val="1983"/>
</p:tagLst>
</file>

<file path=ppt/tags/tag9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B2E26B20E11F49A0B8886A18B811C9" ma:contentTypeVersion="1" ma:contentTypeDescription="Create a new document." ma:contentTypeScope="" ma:versionID="a289a542a77a469ab52d0b2ade5fda7f">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4CC26C-059B-4BE5-85F7-EDA8357C6762}">
  <ds:schemaRefs>
    <ds:schemaRef ds:uri="http://schemas.microsoft.com/sharepoint/v3/contenttype/forms"/>
  </ds:schemaRefs>
</ds:datastoreItem>
</file>

<file path=customXml/itemProps2.xml><?xml version="1.0" encoding="utf-8"?>
<ds:datastoreItem xmlns:ds="http://schemas.openxmlformats.org/officeDocument/2006/customXml" ds:itemID="{6145E663-027D-4CD4-A50C-2DD3C6941051}">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16B03ECD-0215-4355-ADDE-D1AFE1A6E2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1797</TotalTime>
  <Words>4046</Words>
  <Application>Microsoft Office PowerPoint</Application>
  <PresentationFormat>On-screen Show (4:3)</PresentationFormat>
  <Paragraphs>538</Paragraphs>
  <Slides>49</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Ontario Agency for Health Protection and Promotion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Esther Chan</dc:creator>
  <cp:lastModifiedBy>Janica Adams</cp:lastModifiedBy>
  <cp:revision>232</cp:revision>
  <dcterms:created xsi:type="dcterms:W3CDTF">2015-07-27T18:17:21Z</dcterms:created>
  <dcterms:modified xsi:type="dcterms:W3CDTF">2019-03-05T18:18:14Z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820b5c0f-7712-4254-8bf2-801dd6e4d3fa</vt:lpwstr>
  </property>
  <property fmtid="{D5CDD505-2E9C-101B-9397-08002B2CF9AE}" pid="3" name="ContentTypeId">
    <vt:lpwstr>0x010100EDB2E26B20E11F49A0B8886A18B811C9</vt:lpwstr>
  </property>
</Properties>
</file>