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7.xml" ContentType="application/vnd.openxmlformats-officedocument.presentationml.notesSlide+xml"/>
  <Override PartName="/ppt/tags/tag37.xml" ContentType="application/vnd.openxmlformats-officedocument.presentationml.tags+xml"/>
  <Override PartName="/ppt/notesSlides/notesSlide8.xml" ContentType="application/vnd.openxmlformats-officedocument.presentationml.notesSlide+xml"/>
  <Override PartName="/ppt/tags/tag38.xml" ContentType="application/vnd.openxmlformats-officedocument.presentationml.tags+xml"/>
  <Override PartName="/ppt/notesSlides/notesSlide9.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0.xml" ContentType="application/vnd.openxmlformats-officedocument.presentationml.notesSlide+xml"/>
  <Override PartName="/ppt/tags/tag42.xml" ContentType="application/vnd.openxmlformats-officedocument.presentationml.tags+xml"/>
  <Override PartName="/ppt/notesSlides/notesSlide1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12.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5.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16.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7.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8.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9.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20.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21.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22.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3.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4.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25.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26.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27.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8.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29.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30.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32.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3.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34.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35.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36.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37.xml" ContentType="application/vnd.openxmlformats-officedocument.presentationml.notesSlid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notesSlides/notesSlide38.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39.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40.xml" ContentType="application/vnd.openxmlformats-officedocument.presentationml.notesSlid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41.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notesSlides/notesSlide42.xml" ContentType="application/vnd.openxmlformats-officedocument.presentationml.notesSlide+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Lst>
  <p:notesMasterIdLst>
    <p:notesMasterId r:id="rId51"/>
  </p:notesMasterIdLst>
  <p:sldIdLst>
    <p:sldId id="256" r:id="rId6"/>
    <p:sldId id="257" r:id="rId7"/>
    <p:sldId id="258" r:id="rId8"/>
    <p:sldId id="259" r:id="rId9"/>
    <p:sldId id="260" r:id="rId10"/>
    <p:sldId id="263" r:id="rId11"/>
    <p:sldId id="330" r:id="rId12"/>
    <p:sldId id="319" r:id="rId13"/>
    <p:sldId id="320" r:id="rId14"/>
    <p:sldId id="329" r:id="rId15"/>
    <p:sldId id="321" r:id="rId16"/>
    <p:sldId id="262" r:id="rId17"/>
    <p:sldId id="285" r:id="rId18"/>
    <p:sldId id="266" r:id="rId19"/>
    <p:sldId id="267" r:id="rId20"/>
    <p:sldId id="282" r:id="rId21"/>
    <p:sldId id="283" r:id="rId22"/>
    <p:sldId id="284" r:id="rId23"/>
    <p:sldId id="272" r:id="rId24"/>
    <p:sldId id="286" r:id="rId25"/>
    <p:sldId id="287" r:id="rId26"/>
    <p:sldId id="288" r:id="rId27"/>
    <p:sldId id="289" r:id="rId28"/>
    <p:sldId id="290" r:id="rId29"/>
    <p:sldId id="291" r:id="rId30"/>
    <p:sldId id="292" r:id="rId31"/>
    <p:sldId id="296" r:id="rId32"/>
    <p:sldId id="297" r:id="rId33"/>
    <p:sldId id="298" r:id="rId34"/>
    <p:sldId id="299" r:id="rId35"/>
    <p:sldId id="300" r:id="rId36"/>
    <p:sldId id="301" r:id="rId37"/>
    <p:sldId id="302" r:id="rId38"/>
    <p:sldId id="303" r:id="rId39"/>
    <p:sldId id="305" r:id="rId40"/>
    <p:sldId id="306" r:id="rId41"/>
    <p:sldId id="307" r:id="rId42"/>
    <p:sldId id="323" r:id="rId43"/>
    <p:sldId id="308" r:id="rId44"/>
    <p:sldId id="309" r:id="rId45"/>
    <p:sldId id="310" r:id="rId46"/>
    <p:sldId id="311" r:id="rId47"/>
    <p:sldId id="312" r:id="rId48"/>
    <p:sldId id="317" r:id="rId49"/>
    <p:sldId id="295" r:id="rId50"/>
  </p:sldIdLst>
  <p:sldSz cx="9144000" cy="6858000" type="screen4x3"/>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11A"/>
    <a:srgbClr val="FFFFFF"/>
    <a:srgbClr val="739AB3"/>
    <a:srgbClr val="80A7D0"/>
    <a:srgbClr val="80A7D6"/>
    <a:srgbClr val="477F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85" autoAdjust="0"/>
    <p:restoredTop sz="88343" autoAdjust="0"/>
  </p:normalViewPr>
  <p:slideViewPr>
    <p:cSldViewPr>
      <p:cViewPr varScale="1">
        <p:scale>
          <a:sx n="99" d="100"/>
          <a:sy n="99" d="100"/>
        </p:scale>
        <p:origin x="2214" y="84"/>
      </p:cViewPr>
      <p:guideLst>
        <p:guide orient="horz" pos="2160"/>
        <p:guide pos="2880"/>
      </p:guideLst>
    </p:cSldViewPr>
  </p:slid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79D6B3-AAD3-41F1-9FFF-EA31B2BD5ECC}" type="datetimeFigureOut">
              <a:rPr lang="en-CA" smtClean="0"/>
              <a:t>2019-03-05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13453F-4382-4D69-AA57-4E93A6A31A48}" type="slidenum">
              <a:rPr lang="en-CA" smtClean="0"/>
              <a:t>‹#›</a:t>
            </a:fld>
            <a:endParaRPr lang="en-CA"/>
          </a:p>
        </p:txBody>
      </p:sp>
    </p:spTree>
    <p:extLst>
      <p:ext uri="{BB962C8B-B14F-4D97-AF65-F5344CB8AC3E}">
        <p14:creationId xmlns:p14="http://schemas.microsoft.com/office/powerpoint/2010/main" val="2418811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smtClean="0"/>
              <a:t>Welcome to the Infection Prevention and Control Core Competencies - “Additional Precautions”. </a:t>
            </a:r>
          </a:p>
          <a:p>
            <a:endParaRPr lang="en-CA" i="0" dirty="0" smtClean="0"/>
          </a:p>
          <a:p>
            <a:endParaRPr lang="en-CA" i="0" dirty="0"/>
          </a:p>
        </p:txBody>
      </p:sp>
      <p:sp>
        <p:nvSpPr>
          <p:cNvPr id="4" name="Slide Number Placeholder 3"/>
          <p:cNvSpPr>
            <a:spLocks noGrp="1"/>
          </p:cNvSpPr>
          <p:nvPr>
            <p:ph type="sldNum" sz="quarter" idx="10"/>
          </p:nvPr>
        </p:nvSpPr>
        <p:spPr/>
        <p:txBody>
          <a:bodyPr/>
          <a:lstStyle/>
          <a:p>
            <a:fld id="{EE13453F-4382-4D69-AA57-4E93A6A31A48}" type="slidenum">
              <a:rPr lang="en-CA" smtClean="0"/>
              <a:t>1</a:t>
            </a:fld>
            <a:endParaRPr lang="en-CA"/>
          </a:p>
        </p:txBody>
      </p:sp>
    </p:spTree>
    <p:extLst>
      <p:ext uri="{BB962C8B-B14F-4D97-AF65-F5344CB8AC3E}">
        <p14:creationId xmlns:p14="http://schemas.microsoft.com/office/powerpoint/2010/main" val="1060403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What do you know about droplets?</a:t>
            </a:r>
          </a:p>
          <a:p>
            <a:r>
              <a:rPr lang="en-CA" dirty="0" smtClean="0"/>
              <a:t>Droplets travel on air currents. Is it true or false?</a:t>
            </a:r>
          </a:p>
          <a:p>
            <a:r>
              <a:rPr lang="en-CA" dirty="0" smtClean="0"/>
              <a:t>Droplets remain on horizontal surfaces?  Is this true or false?</a:t>
            </a:r>
          </a:p>
          <a:p>
            <a:endParaRPr lang="en-CA" dirty="0" smtClean="0"/>
          </a:p>
          <a:p>
            <a:r>
              <a:rPr lang="en-CA" dirty="0" smtClean="0"/>
              <a:t>Here are some key facts about droplet transmission.  When we cough or sneeze, we release droplets. </a:t>
            </a:r>
          </a:p>
          <a:p>
            <a:endParaRPr lang="en-CA" dirty="0" smtClean="0"/>
          </a:p>
          <a:p>
            <a:r>
              <a:rPr lang="en-CA" dirty="0" smtClean="0"/>
              <a:t>Droplets do not remain in the air, may contain infectious agents and usually travel less than two metres. Infectious agents in droplets can land on surfaces, contaminate the environment and can live on surfaces for long periods of time.</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solidFill>
                  <a:prstClr val="black"/>
                </a:solidFill>
              </a:rPr>
              <a:pPr/>
              <a:t>10</a:t>
            </a:fld>
            <a:endParaRPr lang="en-CA">
              <a:solidFill>
                <a:prstClr val="black"/>
              </a:solidFill>
            </a:endParaRPr>
          </a:p>
        </p:txBody>
      </p:sp>
    </p:spTree>
    <p:extLst>
      <p:ext uri="{BB962C8B-B14F-4D97-AF65-F5344CB8AC3E}">
        <p14:creationId xmlns:p14="http://schemas.microsoft.com/office/powerpoint/2010/main" val="3006258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Airborne transmission occurs when airborne particles remain suspended in the air, travel on air currents and are then inhaled by susceptible people who may be nearby or some distance away from the infected person.  </a:t>
            </a:r>
          </a:p>
          <a:p>
            <a:endParaRPr lang="en-CA" dirty="0" smtClean="0"/>
          </a:p>
          <a:p>
            <a:r>
              <a:rPr lang="en-CA" dirty="0" smtClean="0"/>
              <a:t>Tuberculosis, chickenpox and measles are airborne.</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11</a:t>
            </a:fld>
            <a:endParaRPr lang="en-CA"/>
          </a:p>
        </p:txBody>
      </p:sp>
    </p:spTree>
    <p:extLst>
      <p:ext uri="{BB962C8B-B14F-4D97-AF65-F5344CB8AC3E}">
        <p14:creationId xmlns:p14="http://schemas.microsoft.com/office/powerpoint/2010/main" val="2185936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Additional Precautions are infection prevention and control measures used to manage certain known or suspect infectious agents.</a:t>
            </a:r>
            <a:r>
              <a:rPr lang="en-CA" baseline="0" dirty="0" smtClean="0"/>
              <a:t> </a:t>
            </a:r>
            <a:r>
              <a:rPr lang="en-CA" dirty="0" smtClean="0"/>
              <a:t>They are used when Routine Practices alone are not sufficient to prevent and control spread.  </a:t>
            </a:r>
          </a:p>
          <a:p>
            <a:endParaRPr lang="en-CA" dirty="0" smtClean="0"/>
          </a:p>
          <a:p>
            <a:r>
              <a:rPr lang="en-CA" dirty="0" smtClean="0"/>
              <a:t>Additional Precautions are based on the mode of transmission.  </a:t>
            </a:r>
          </a:p>
          <a:p>
            <a:endParaRPr lang="en-CA" dirty="0" smtClean="0"/>
          </a:p>
          <a:p>
            <a:r>
              <a:rPr lang="en-CA" dirty="0" smtClean="0"/>
              <a:t>There are three categories of Additional Precautions: Contact Precautions, Droplet Precautions and Airborne Precautions. Sometimes Additional Precautions are combined, depending on the infection or infectious agents.</a:t>
            </a:r>
            <a:r>
              <a:rPr lang="en-CA" baseline="0" dirty="0" smtClean="0"/>
              <a:t>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12</a:t>
            </a:fld>
            <a:endParaRPr lang="en-CA"/>
          </a:p>
        </p:txBody>
      </p:sp>
    </p:spTree>
    <p:extLst>
      <p:ext uri="{BB962C8B-B14F-4D97-AF65-F5344CB8AC3E}">
        <p14:creationId xmlns:p14="http://schemas.microsoft.com/office/powerpoint/2010/main" val="2786926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Now it's time to stop &amp; think. How do Additional Precautions relate to Routine Practices?</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13</a:t>
            </a:fld>
            <a:endParaRPr lang="en-CA"/>
          </a:p>
        </p:txBody>
      </p:sp>
    </p:spTree>
    <p:extLst>
      <p:ext uri="{BB962C8B-B14F-4D97-AF65-F5344CB8AC3E}">
        <p14:creationId xmlns:p14="http://schemas.microsoft.com/office/powerpoint/2010/main" val="4160636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How is influenza spread? Which category or categories of Additional Precautions would help to prevent and control the spread of influenza?</a:t>
            </a:r>
          </a:p>
          <a:p>
            <a:endParaRPr lang="en-CA" dirty="0" smtClean="0"/>
          </a:p>
          <a:p>
            <a:r>
              <a:rPr lang="en-CA" dirty="0" smtClean="0"/>
              <a:t>How is croup transmitted? Which category or categories of Additional Precautions would help to prevent and control the transmission of croup?</a:t>
            </a:r>
          </a:p>
          <a:p>
            <a:endParaRPr lang="en-CA" dirty="0" smtClean="0"/>
          </a:p>
          <a:p>
            <a:r>
              <a:rPr lang="en-CA" dirty="0" smtClean="0"/>
              <a:t>Sometimes more than one mode of transmission exists for a particular infectious agent, so, more than one type of precautions would be needed. </a:t>
            </a:r>
          </a:p>
          <a:p>
            <a:endParaRPr lang="en-CA" dirty="0" smtClean="0"/>
          </a:p>
          <a:p>
            <a:r>
              <a:rPr lang="en-CA" dirty="0" smtClean="0"/>
              <a:t>Most respiratory infections need droplet-contact precautions since they are spread by both droplet and contact transmission. </a:t>
            </a:r>
          </a:p>
          <a:p>
            <a:endParaRPr lang="en-CA" dirty="0" smtClean="0"/>
          </a:p>
          <a:p>
            <a:r>
              <a:rPr lang="en-CA" dirty="0" smtClean="0"/>
              <a:t>When combinations of precautions are used, all elements of each type of precautions need to be applied.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14</a:t>
            </a:fld>
            <a:endParaRPr lang="en-CA"/>
          </a:p>
        </p:txBody>
      </p:sp>
    </p:spTree>
    <p:extLst>
      <p:ext uri="{BB962C8B-B14F-4D97-AF65-F5344CB8AC3E}">
        <p14:creationId xmlns:p14="http://schemas.microsoft.com/office/powerpoint/2010/main" val="527623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Additional Precautions must be initiated as soon as symptoms suggestive of a potentially transmissible infection are noted, not only when an infectious disease diagnosis is confirmed.</a:t>
            </a:r>
          </a:p>
          <a:p>
            <a:endParaRPr lang="en-CA" dirty="0" smtClean="0"/>
          </a:p>
          <a:p>
            <a:r>
              <a:rPr lang="en-CA" dirty="0" smtClean="0"/>
              <a:t>The initiation of Additional Precautions can be done be any regulated health care professional. This may include an RN, an RPN, a physician or an Infection Control Professional. </a:t>
            </a:r>
          </a:p>
          <a:p>
            <a:endParaRPr lang="en-CA" dirty="0" smtClean="0"/>
          </a:p>
          <a:p>
            <a:r>
              <a:rPr lang="en-CA" dirty="0" smtClean="0"/>
              <a:t>Each health care setting should have a policy regarding initiation of the appropriate Additional Precautions at the onset of symptoms. </a:t>
            </a:r>
          </a:p>
          <a:p>
            <a:endParaRPr lang="en-CA" dirty="0" smtClean="0"/>
          </a:p>
          <a:p>
            <a:r>
              <a:rPr lang="en-CA" dirty="0" smtClean="0"/>
              <a:t>Do you know the procedure or protocol you need to follow for a rash with no known cause or new onset fever, cough and shortness of breath? </a:t>
            </a:r>
          </a:p>
          <a:p>
            <a:endParaRPr lang="en-CA" dirty="0" smtClean="0"/>
          </a:p>
          <a:p>
            <a:r>
              <a:rPr lang="en-CA" dirty="0" smtClean="0"/>
              <a:t>Whenever Additional Precautions are initiated, the person responsible for infection prevention and control must be notified.  He or she will verify that the precautions are appropriate.</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15</a:t>
            </a:fld>
            <a:endParaRPr lang="en-CA"/>
          </a:p>
        </p:txBody>
      </p:sp>
    </p:spTree>
    <p:extLst>
      <p:ext uri="{BB962C8B-B14F-4D97-AF65-F5344CB8AC3E}">
        <p14:creationId xmlns:p14="http://schemas.microsoft.com/office/powerpoint/2010/main" val="2050184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Regular reviews by the person responsible for infection control may be done to determine when there is no longer a risk of transmission.  </a:t>
            </a:r>
          </a:p>
          <a:p>
            <a:endParaRPr lang="en-CA" dirty="0" smtClean="0"/>
          </a:p>
          <a:p>
            <a:r>
              <a:rPr lang="en-CA" dirty="0" smtClean="0"/>
              <a:t>Additional Precautions need to be maintained until they are discontinued by a physician, infection control professional or designate. </a:t>
            </a:r>
          </a:p>
          <a:p>
            <a:endParaRPr lang="en-CA" dirty="0" smtClean="0"/>
          </a:p>
          <a:p>
            <a:r>
              <a:rPr lang="en-CA" dirty="0" smtClean="0"/>
              <a:t>Laboratory results may confirm or rule out the diagnosis.   </a:t>
            </a:r>
          </a:p>
          <a:p>
            <a:endParaRPr lang="en-CA" dirty="0" smtClean="0"/>
          </a:p>
          <a:p>
            <a:r>
              <a:rPr lang="en-CA" dirty="0" smtClean="0"/>
              <a:t>Remember that being placed in a single room or remaining on Additional Precautions may impact a patient or resident’s well-being. All efforts should be made to maintain their quality of care.</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16</a:t>
            </a:fld>
            <a:endParaRPr lang="en-CA"/>
          </a:p>
        </p:txBody>
      </p:sp>
    </p:spTree>
    <p:extLst>
      <p:ext uri="{BB962C8B-B14F-4D97-AF65-F5344CB8AC3E}">
        <p14:creationId xmlns:p14="http://schemas.microsoft.com/office/powerpoint/2010/main" val="3004941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discontinuation of Additional Precautions should be done as soon as safely possible and when the risk of transmission is no longer present. </a:t>
            </a:r>
          </a:p>
          <a:p>
            <a:endParaRPr lang="en-CA" dirty="0" smtClean="0"/>
          </a:p>
          <a:p>
            <a:r>
              <a:rPr lang="en-CA" dirty="0" smtClean="0"/>
              <a:t>Each health care setting should have a policy regarding the factors to consider when discontinuing Additional Precautions. </a:t>
            </a:r>
          </a:p>
          <a:p>
            <a:endParaRPr lang="en-CA" dirty="0" smtClean="0"/>
          </a:p>
          <a:p>
            <a:r>
              <a:rPr lang="en-CA" dirty="0" smtClean="0"/>
              <a:t>The Infection Control Professional must be consulted prior to discontinuation of Additional Precautions and, in some cases, discussion with the attending physician may be needed.</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17</a:t>
            </a:fld>
            <a:endParaRPr lang="en-CA"/>
          </a:p>
        </p:txBody>
      </p:sp>
    </p:spTree>
    <p:extLst>
      <p:ext uri="{BB962C8B-B14F-4D97-AF65-F5344CB8AC3E}">
        <p14:creationId xmlns:p14="http://schemas.microsoft.com/office/powerpoint/2010/main" val="1736257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Policies and procedures related to Additional Precautions may vary from organization to organization. They may depend on the health care setting, the client or patient or resident population, the organization’s history of dealing with infections.</a:t>
            </a:r>
          </a:p>
          <a:p>
            <a:endParaRPr lang="en-CA" dirty="0" smtClean="0"/>
          </a:p>
          <a:p>
            <a:r>
              <a:rPr lang="en-CA" dirty="0" smtClean="0"/>
              <a:t>It may be necessary to modify Additional Precautions for medical or therapeutic purposes. </a:t>
            </a:r>
          </a:p>
          <a:p>
            <a:endParaRPr lang="en-CA" dirty="0" smtClean="0"/>
          </a:p>
          <a:p>
            <a:r>
              <a:rPr lang="en-CA" dirty="0" smtClean="0"/>
              <a:t>Always follow your organization’s policies and procedures and contact your Infection Control Professional or designate to help with decision making.</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18</a:t>
            </a:fld>
            <a:endParaRPr lang="en-CA"/>
          </a:p>
        </p:txBody>
      </p:sp>
    </p:spTree>
    <p:extLst>
      <p:ext uri="{BB962C8B-B14F-4D97-AF65-F5344CB8AC3E}">
        <p14:creationId xmlns:p14="http://schemas.microsoft.com/office/powerpoint/2010/main" val="3274052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Accommodation</a:t>
            </a:r>
          </a:p>
          <a:p>
            <a:r>
              <a:rPr lang="en-CA" dirty="0" smtClean="0"/>
              <a:t>It is preferred that patients who are on Contact Precautions are placed in a single room with a dedicated toilet and sink. The door to the patient’s room may stay open; however, patients are encouraged to stay in their room to help decrease the risk of spreading infection. If the patient must have a special test, such as an x-ray, then, they may go to another department.  The department needs to know the patient is on Contact Precautions. Each patient’s ability to follow precautions needs to be assessed to assist in determining the best accommodation.  Develop an individual care plan. If a single room is not available, the infection risk to other patients in the room should be considered in making the decision about accommodation.</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19</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smtClean="0"/>
              <a:t>Additional Precautions are Infection Prevention and Control or IPAC practices used in addition to Routine Practices.</a:t>
            </a:r>
            <a:r>
              <a:rPr lang="en-CA" i="0" baseline="0" dirty="0" smtClean="0"/>
              <a:t> </a:t>
            </a:r>
            <a:r>
              <a:rPr lang="en-CA" i="0" dirty="0" smtClean="0"/>
              <a:t>Additional Precautions interrupt the transmission of suspected or identified infectious agents.</a:t>
            </a:r>
            <a:r>
              <a:rPr lang="en-CA" i="0" baseline="0" dirty="0" smtClean="0"/>
              <a:t> </a:t>
            </a:r>
            <a:r>
              <a:rPr lang="en-CA" i="0" dirty="0" smtClean="0"/>
              <a:t>When we use Routine Practices and Additional Precautions correctly, we will help protect ourselves AND we will help protect our patients from the transmission of infection. </a:t>
            </a:r>
            <a:endParaRPr lang="en-CA" i="0" dirty="0"/>
          </a:p>
        </p:txBody>
      </p:sp>
      <p:sp>
        <p:nvSpPr>
          <p:cNvPr id="4" name="Slide Number Placeholder 3"/>
          <p:cNvSpPr>
            <a:spLocks noGrp="1"/>
          </p:cNvSpPr>
          <p:nvPr>
            <p:ph type="sldNum" sz="quarter" idx="10"/>
          </p:nvPr>
        </p:nvSpPr>
        <p:spPr/>
        <p:txBody>
          <a:bodyPr/>
          <a:lstStyle/>
          <a:p>
            <a:fld id="{EE13453F-4382-4D69-AA57-4E93A6A31A48}" type="slidenum">
              <a:rPr lang="en-CA" smtClean="0"/>
              <a:t>2</a:t>
            </a:fld>
            <a:endParaRPr lang="en-CA"/>
          </a:p>
        </p:txBody>
      </p:sp>
    </p:spTree>
    <p:extLst>
      <p:ext uri="{BB962C8B-B14F-4D97-AF65-F5344CB8AC3E}">
        <p14:creationId xmlns:p14="http://schemas.microsoft.com/office/powerpoint/2010/main" val="674284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Signage</a:t>
            </a:r>
          </a:p>
          <a:p>
            <a:endParaRPr lang="en-CA" dirty="0" smtClean="0"/>
          </a:p>
          <a:p>
            <a:r>
              <a:rPr lang="en-CA" dirty="0" smtClean="0"/>
              <a:t>In a single room, a Contact Precautions sign needs to be put at the entrance to the patient’s room. If the patient is in a multi-bed room, then the sign needs to be put by the bed space so it is easily seen.</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20</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PPE</a:t>
            </a:r>
          </a:p>
          <a:p>
            <a:endParaRPr lang="en-CA" dirty="0" smtClean="0"/>
          </a:p>
          <a:p>
            <a:r>
              <a:rPr lang="en-CA" dirty="0" smtClean="0"/>
              <a:t>You will need to put on personal protective equipment or PPE whenever you enter the room of a patient on Contact Precautions. Gloves must be worn on entering the patient’s room or bed space. Gloves must be removed and hands cleaned on exit from the room or bed space. A gown must be worn if skin or clothing will come in contact with the patient or the patient’s environment.</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21</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Cleaning</a:t>
            </a:r>
          </a:p>
          <a:p>
            <a:endParaRPr lang="en-CA" dirty="0" smtClean="0"/>
          </a:p>
          <a:p>
            <a:r>
              <a:rPr lang="en-CA" dirty="0" smtClean="0"/>
              <a:t>Routine environmental cleaning is sufficient for most patients on Contact Precautions. All high-touch surfaces, such as light switches and bed rails, must be cleaned daily. Environmental Services needs to be notified of any patients who have vancomycin-resistant Enterococcus (or VRE) or </a:t>
            </a:r>
            <a:r>
              <a:rPr lang="en-CA" i="1" dirty="0" smtClean="0"/>
              <a:t>Clostridium difficile</a:t>
            </a:r>
            <a:r>
              <a:rPr lang="en-CA" dirty="0" smtClean="0"/>
              <a:t> (or </a:t>
            </a:r>
            <a:r>
              <a:rPr lang="en-CA" i="1" dirty="0" smtClean="0"/>
              <a:t>C. difficile</a:t>
            </a:r>
            <a:r>
              <a:rPr lang="en-CA" dirty="0" smtClean="0"/>
              <a:t>) so that special cleaning can be done. </a:t>
            </a:r>
          </a:p>
          <a:p>
            <a:endParaRPr lang="en-CA" dirty="0" smtClean="0"/>
          </a:p>
          <a:p>
            <a:r>
              <a:rPr lang="en-CA" dirty="0" smtClean="0"/>
              <a:t>On discharge or transfer cleaning, remove and launder privacy curtains.     </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22</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Equipment</a:t>
            </a:r>
          </a:p>
          <a:p>
            <a:endParaRPr lang="en-CA" dirty="0" smtClean="0"/>
          </a:p>
          <a:p>
            <a:r>
              <a:rPr lang="en-CA" dirty="0" smtClean="0"/>
              <a:t>Equipment should be dedicated to that patient’s use whenever possible. Remember Routine Practices. Any equipment that is shared between patients needs to be cleaned and disinfected after each use and before being used on another patient. Items such as the patient record, whether it is paper or electronic, should be kept outside of the patient room.</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23</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Communication</a:t>
            </a:r>
          </a:p>
          <a:p>
            <a:endParaRPr lang="en-CA" dirty="0" smtClean="0"/>
          </a:p>
          <a:p>
            <a:r>
              <a:rPr lang="en-CA" dirty="0" smtClean="0"/>
              <a:t>It is important that you tell patients and their families why Contact Precautions are in place. Also ensure that other departments, facilities or transport service providers are aware of the need for Contact Precautions.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24</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Transport</a:t>
            </a:r>
          </a:p>
          <a:p>
            <a:endParaRPr lang="en-CA" dirty="0" smtClean="0"/>
          </a:p>
          <a:p>
            <a:r>
              <a:rPr lang="en-CA" dirty="0" smtClean="0"/>
              <a:t>Sometimes it is necessary for patients on Contact Precautions to be transported to other areas of the hospital. If your patient needs to be transported, you need to wear gloves and gown only if you provide direct care for the patient during the transport. As a routine practice, after transport, clean and disinfect used equipment.  </a:t>
            </a:r>
          </a:p>
          <a:p>
            <a:endParaRPr lang="en-CA" dirty="0" smtClean="0"/>
          </a:p>
          <a:p>
            <a:r>
              <a:rPr lang="en-CA" dirty="0" smtClean="0"/>
              <a:t> </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25</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Visitor</a:t>
            </a:r>
          </a:p>
          <a:p>
            <a:endParaRPr lang="en-CA" dirty="0" smtClean="0"/>
          </a:p>
          <a:p>
            <a:r>
              <a:rPr lang="en-CA" dirty="0" smtClean="0"/>
              <a:t>Show visitors how to clean their hands properly with alcohol-based hand rub or soap and water when they enter and leave the room. Visitors do not need to wear PPE unless they are providing direct care, such as assisting with toileting or bathing the patient. </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26</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Accommodation</a:t>
            </a:r>
          </a:p>
          <a:p>
            <a:endParaRPr lang="en-CA" dirty="0" smtClean="0"/>
          </a:p>
          <a:p>
            <a:r>
              <a:rPr lang="en-CA" dirty="0" smtClean="0"/>
              <a:t>Ideally, patients who require Droplet Precautions should be placed in a single room with a dedicated toilet and sink. The door to the patient’s room may stay open; however, patients are encouraged to stay in their room to help decrease the risk of spreading infection. If the patient must have a special test, such as an x-ray, then, they may go to another department.  The department needs to know the patient is on Droplet Precautions so they can be prepared and accommodate the patient properly. Each patient’s ability to follow precautions needs to be assessed to assist in determining the best accommodation. Develop an individual care plan. If a single room is not available, the infection risk to other patients in the room should be considered in making the decision about accommodation.</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27</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Signage</a:t>
            </a:r>
          </a:p>
          <a:p>
            <a:r>
              <a:rPr lang="en-CA" dirty="0" smtClean="0"/>
              <a:t>In a single room, place a Droplet Precautions sign at the entrance to the patient’s room. If the patient is in a multi-bed room, then place the sign by the bed space so it is easily seen.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28</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PPE</a:t>
            </a:r>
          </a:p>
          <a:p>
            <a:endParaRPr lang="en-CA" dirty="0" smtClean="0"/>
          </a:p>
          <a:p>
            <a:r>
              <a:rPr lang="en-CA" dirty="0" smtClean="0"/>
              <a:t>Wear a mask and eye protection when you are within two metres of a patient who is on Droplet Precautions. </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29</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smtClean="0"/>
              <a:t>In this course, you will learn about the principles and the categories of Additional Precautions. You will also learn about the elements that comprise each category of Additional Precautions. </a:t>
            </a:r>
            <a:endParaRPr lang="en-CA" i="0" dirty="0"/>
          </a:p>
        </p:txBody>
      </p:sp>
      <p:sp>
        <p:nvSpPr>
          <p:cNvPr id="4" name="Slide Number Placeholder 3"/>
          <p:cNvSpPr>
            <a:spLocks noGrp="1"/>
          </p:cNvSpPr>
          <p:nvPr>
            <p:ph type="sldNum" sz="quarter" idx="10"/>
          </p:nvPr>
        </p:nvSpPr>
        <p:spPr/>
        <p:txBody>
          <a:bodyPr/>
          <a:lstStyle/>
          <a:p>
            <a:fld id="{EE13453F-4382-4D69-AA57-4E93A6A31A48}" type="slidenum">
              <a:rPr lang="en-CA" smtClean="0"/>
              <a:t>3</a:t>
            </a:fld>
            <a:endParaRPr lang="en-CA"/>
          </a:p>
        </p:txBody>
      </p:sp>
    </p:spTree>
    <p:extLst>
      <p:ext uri="{BB962C8B-B14F-4D97-AF65-F5344CB8AC3E}">
        <p14:creationId xmlns:p14="http://schemas.microsoft.com/office/powerpoint/2010/main" val="2044856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Cleaning</a:t>
            </a:r>
          </a:p>
          <a:p>
            <a:endParaRPr lang="en-CA" dirty="0" smtClean="0"/>
          </a:p>
          <a:p>
            <a:r>
              <a:rPr lang="en-CA" dirty="0" smtClean="0"/>
              <a:t>Rooms of patients on Droplet Precautions require routine environmental cleaning.  All high-touch surfaces such as bed rails and light switches should be cleaned daily.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30</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Equipment</a:t>
            </a:r>
          </a:p>
          <a:p>
            <a:endParaRPr lang="en-CA" dirty="0" smtClean="0"/>
          </a:p>
          <a:p>
            <a:r>
              <a:rPr lang="en-CA" dirty="0" smtClean="0"/>
              <a:t>Dedicate equipment to the patient’s use whenever possible. Equipment that is shared between patients needs to be cleaned and disinfected after each use, before being used with another patient. Paper or mobile electronic patient records should be kept outside of the patient room.</a:t>
            </a:r>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31</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Communication</a:t>
            </a:r>
          </a:p>
          <a:p>
            <a:endParaRPr lang="en-CA" dirty="0" smtClean="0"/>
          </a:p>
          <a:p>
            <a:r>
              <a:rPr lang="en-CA" dirty="0" smtClean="0"/>
              <a:t>It is important that you tell patients and their families why Droplet Precautions are in place. Also ensure that other departments, facilities or transport service providers are aware of the need for Droplet Precautions.  </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32</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Transport</a:t>
            </a:r>
          </a:p>
          <a:p>
            <a:endParaRPr lang="en-CA" dirty="0" smtClean="0"/>
          </a:p>
          <a:p>
            <a:r>
              <a:rPr lang="en-CA" dirty="0" smtClean="0"/>
              <a:t>Transporting a patient on Droplet Precautions should be limited unless it is necessary for a specific test or procedure. The patient should wear a mask if he or she is able. If the patient cannot wear a mask, then, the transport staff must use eye protection and a mask.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33</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Visitors</a:t>
            </a:r>
          </a:p>
          <a:p>
            <a:endParaRPr lang="en-CA" dirty="0" smtClean="0"/>
          </a:p>
          <a:p>
            <a:r>
              <a:rPr lang="en-CA" dirty="0" smtClean="0"/>
              <a:t>Show visitors how to clean their hands properly with alcohol-based hand rub or soap and water when they enter and leave the room. </a:t>
            </a:r>
          </a:p>
          <a:p>
            <a:endParaRPr lang="en-CA" dirty="0" smtClean="0"/>
          </a:p>
          <a:p>
            <a:r>
              <a:rPr lang="en-CA" dirty="0" smtClean="0"/>
              <a:t>A mask should be worn, by all visitors, whenever they are within two meters of the patient. </a:t>
            </a:r>
          </a:p>
          <a:p>
            <a:endParaRPr lang="en-CA" dirty="0" smtClean="0"/>
          </a:p>
          <a:p>
            <a:r>
              <a:rPr lang="en-CA" dirty="0" smtClean="0"/>
              <a:t>The only exception to this is in the paediatric setting. Household contacts of children on Droplet Precautions do not need to wear a mask since they have already been exposed in the home. </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34</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Accommodation</a:t>
            </a:r>
          </a:p>
          <a:p>
            <a:endParaRPr lang="en-CA" dirty="0" smtClean="0"/>
          </a:p>
          <a:p>
            <a:r>
              <a:rPr lang="en-CA" dirty="0" smtClean="0"/>
              <a:t>Patients who require Airborne Precautions should be placed in an airborne infection isolation room. This is also referred to as a negative pressure room. If this is not available they should be transferred to a facility where an airborne infection isolation room is available. The door to the room must remain closed.</a:t>
            </a:r>
          </a:p>
          <a:p>
            <a:endParaRPr lang="en-CA" dirty="0" smtClean="0"/>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35</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Signage</a:t>
            </a:r>
          </a:p>
          <a:p>
            <a:endParaRPr lang="en-CA" dirty="0" smtClean="0"/>
          </a:p>
          <a:p>
            <a:r>
              <a:rPr lang="en-CA" dirty="0" smtClean="0"/>
              <a:t>An Airborne Precautions sign must be placed on the door to the airborne infection isolation room.</a:t>
            </a:r>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36</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PPE</a:t>
            </a:r>
          </a:p>
          <a:p>
            <a:endParaRPr lang="en-CA" dirty="0" smtClean="0"/>
          </a:p>
          <a:p>
            <a:r>
              <a:rPr lang="en-CA" dirty="0" smtClean="0"/>
              <a:t>For patients with confirmed or suspected tuberculosis, health care providers must wear a fit-tested, seal-checked N95 respirator to enter the room. </a:t>
            </a:r>
          </a:p>
          <a:p>
            <a:endParaRPr lang="en-CA" dirty="0" smtClean="0"/>
          </a:p>
          <a:p>
            <a:r>
              <a:rPr lang="en-CA" dirty="0" smtClean="0"/>
              <a:t>For patients with measles or varicella (chickenpox), it is preferred that only staff who have documented immunity to the particular disease enters the room. If you are immune, you do not need to wear an N95 respirator. However, if you do not have documented immunity then you must wear a fit-tested, seal-checked N95 respirator. </a:t>
            </a:r>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37</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Cleaning</a:t>
            </a:r>
          </a:p>
          <a:p>
            <a:endParaRPr lang="en-CA" dirty="0" smtClean="0"/>
          </a:p>
          <a:p>
            <a:r>
              <a:rPr lang="en-CA" dirty="0" smtClean="0"/>
              <a:t>Routine environmental cleaning practices should be followed.   </a:t>
            </a:r>
          </a:p>
          <a:p>
            <a:endParaRPr lang="en-CA" dirty="0" smtClean="0"/>
          </a:p>
          <a:p>
            <a:endParaRPr lang="en-CA" dirty="0" smtClean="0"/>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39</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Equipment</a:t>
            </a:r>
          </a:p>
          <a:p>
            <a:endParaRPr lang="en-CA" dirty="0" smtClean="0"/>
          </a:p>
          <a:p>
            <a:r>
              <a:rPr lang="en-CA" dirty="0" smtClean="0"/>
              <a:t>Follow Routine Practices for use and cleaning of shared medical equipment.</a:t>
            </a:r>
          </a:p>
          <a:p>
            <a:endParaRPr lang="en-CA" dirty="0" smtClean="0"/>
          </a:p>
          <a:p>
            <a:endParaRPr lang="en-CA" dirty="0" smtClean="0"/>
          </a:p>
          <a:p>
            <a:endParaRPr lang="en-CA" dirty="0" smtClean="0"/>
          </a:p>
        </p:txBody>
      </p:sp>
      <p:sp>
        <p:nvSpPr>
          <p:cNvPr id="4" name="Slide Number Placeholder 3"/>
          <p:cNvSpPr>
            <a:spLocks noGrp="1"/>
          </p:cNvSpPr>
          <p:nvPr>
            <p:ph type="sldNum" sz="quarter" idx="10"/>
          </p:nvPr>
        </p:nvSpPr>
        <p:spPr/>
        <p:txBody>
          <a:bodyPr/>
          <a:lstStyle/>
          <a:p>
            <a:fld id="{EE13453F-4382-4D69-AA57-4E93A6A31A48}" type="slidenum">
              <a:rPr lang="en-CA" smtClean="0"/>
              <a:t>40</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smtClean="0"/>
              <a:t>Look at the pictures. Have you ever thought about:</a:t>
            </a:r>
          </a:p>
          <a:p>
            <a:r>
              <a:rPr lang="en-CA" i="0" dirty="0" smtClean="0"/>
              <a:t>Why a sign is  posted on the door of a patient or resident room?</a:t>
            </a:r>
          </a:p>
          <a:p>
            <a:r>
              <a:rPr lang="en-CA" i="0" dirty="0" smtClean="0"/>
              <a:t>Why this health care provider is wearing gloves and a gown before entering the room?</a:t>
            </a:r>
          </a:p>
          <a:p>
            <a:r>
              <a:rPr lang="en-CA" i="0" dirty="0" smtClean="0"/>
              <a:t>Why there is a flag on a chart?</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4</a:t>
            </a:fld>
            <a:endParaRPr lang="en-CA"/>
          </a:p>
        </p:txBody>
      </p:sp>
    </p:spTree>
    <p:extLst>
      <p:ext uri="{BB962C8B-B14F-4D97-AF65-F5344CB8AC3E}">
        <p14:creationId xmlns:p14="http://schemas.microsoft.com/office/powerpoint/2010/main" val="438780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Communication</a:t>
            </a:r>
          </a:p>
          <a:p>
            <a:endParaRPr lang="en-CA" dirty="0" smtClean="0"/>
          </a:p>
          <a:p>
            <a:r>
              <a:rPr lang="en-CA" dirty="0" smtClean="0"/>
              <a:t>It is important that you tell patients and their families why Airborne Precautions are in place. Also ensure that other departments, facilities or transport service providers are aware of the need for Airborne Precautions.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41</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Transport</a:t>
            </a:r>
          </a:p>
          <a:p>
            <a:endParaRPr lang="en-CA" dirty="0" smtClean="0"/>
          </a:p>
          <a:p>
            <a:r>
              <a:rPr lang="en-CA" dirty="0" smtClean="0"/>
              <a:t>Patients on Airborne Precautions should remain in their room and transportation should be limited to only those procedures that are medically necessary. </a:t>
            </a:r>
          </a:p>
          <a:p>
            <a:endParaRPr lang="en-CA" dirty="0" smtClean="0"/>
          </a:p>
          <a:p>
            <a:r>
              <a:rPr lang="en-CA" dirty="0" smtClean="0"/>
              <a:t>If the patient needs to be transported then they must wear a surgical mask during the transport and staff transporting them must wear an N95 respirator during the transport.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42</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Visitors</a:t>
            </a:r>
          </a:p>
          <a:p>
            <a:endParaRPr lang="en-CA" dirty="0" smtClean="0"/>
          </a:p>
          <a:p>
            <a:r>
              <a:rPr lang="en-CA" dirty="0" smtClean="0"/>
              <a:t>Visitors to patients on precautions for tuberculosis should be limited to only household contacts. Household contacts should be assessed for active tuberculosis prior to visiting the facility. An N95 respirator is not required, as they have already been exposed in the household. Visitors, other than household contacts, should be discouraged from visiting.  </a:t>
            </a:r>
          </a:p>
          <a:p>
            <a:endParaRPr lang="en-CA" dirty="0" smtClean="0"/>
          </a:p>
          <a:p>
            <a:r>
              <a:rPr lang="en-CA" dirty="0" smtClean="0"/>
              <a:t>For patients on precautions due to measles or varicella, household contacts are not required to wear an N95 respirator as they have been exposed in the household.  Assess household contacts for active infection prior to each visit. </a:t>
            </a:r>
          </a:p>
          <a:p>
            <a:endParaRPr lang="en-CA" dirty="0" smtClean="0"/>
          </a:p>
          <a:p>
            <a:r>
              <a:rPr lang="en-CA" dirty="0" smtClean="0"/>
              <a:t>Visitors of patients with measles or varicella who are known to be immune do not need to wear an N95 respirator to visit. </a:t>
            </a:r>
          </a:p>
          <a:p>
            <a:endParaRPr lang="en-CA" dirty="0" smtClean="0"/>
          </a:p>
          <a:p>
            <a:r>
              <a:rPr lang="en-CA" dirty="0" smtClean="0"/>
              <a:t>People who are not household contacts and are not immune should not visit. </a:t>
            </a:r>
          </a:p>
          <a:p>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43</a:t>
            </a:fld>
            <a:endParaRPr lang="en-CA"/>
          </a:p>
        </p:txBody>
      </p:sp>
    </p:spTree>
    <p:extLst>
      <p:ext uri="{BB962C8B-B14F-4D97-AF65-F5344CB8AC3E}">
        <p14:creationId xmlns:p14="http://schemas.microsoft.com/office/powerpoint/2010/main" val="3665172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Let’s summarize some of the key principles of Additional Precautions. Additional Precautions are used in addition to Routine Practices when Routine Practices are not sufficient to prevent and control the transmission of infectious agents.</a:t>
            </a:r>
          </a:p>
          <a:p>
            <a:endParaRPr lang="en-CA" dirty="0" smtClean="0"/>
          </a:p>
          <a:p>
            <a:r>
              <a:rPr lang="en-CA" dirty="0" smtClean="0"/>
              <a:t>The three categories of Additional Precautions are Contact, Airborne and Droplet Precautions and these may be used in combination.</a:t>
            </a:r>
          </a:p>
          <a:p>
            <a:endParaRPr lang="en-CA" dirty="0" smtClean="0"/>
          </a:p>
          <a:p>
            <a:r>
              <a:rPr lang="en-CA" dirty="0" smtClean="0"/>
              <a:t>Elements of Additional Precautions may include accommodation, signage, Personal Protective Equipment  or PPE, dedicated equipment, additional cleaning measures, limited transport and communication.</a:t>
            </a:r>
          </a:p>
          <a:p>
            <a:endParaRPr lang="en-CA" dirty="0" smtClean="0"/>
          </a:p>
          <a:p>
            <a:r>
              <a:rPr lang="en-CA" dirty="0" smtClean="0"/>
              <a:t>Initiate Additional Precautions as soon as symptoms suggestive of a transmissible infection are noted, not only when a diagnosis is confirmed.  </a:t>
            </a:r>
          </a:p>
          <a:p>
            <a:endParaRPr lang="en-CA" smtClean="0"/>
          </a:p>
          <a:p>
            <a:r>
              <a:rPr lang="en-CA" dirty="0" smtClean="0"/>
              <a:t>Additional Precautions should remain in place until there is no longer a risk of transmission of infection.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45</a:t>
            </a:fld>
            <a:endParaRPr lang="en-CA"/>
          </a:p>
        </p:txBody>
      </p:sp>
    </p:spTree>
    <p:extLst>
      <p:ext uri="{BB962C8B-B14F-4D97-AF65-F5344CB8AC3E}">
        <p14:creationId xmlns:p14="http://schemas.microsoft.com/office/powerpoint/2010/main" val="2228617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0" kern="1200" dirty="0" smtClean="0">
                <a:solidFill>
                  <a:schemeClr val="tx1"/>
                </a:solidFill>
                <a:effectLst/>
                <a:latin typeface="+mn-lt"/>
                <a:ea typeface="+mn-ea"/>
                <a:cs typeface="+mn-cs"/>
              </a:rPr>
              <a:t>After finishing this course, you will be able to describe the modes of transmission, define and describe the </a:t>
            </a:r>
            <a:r>
              <a:rPr lang="en-US" sz="1200" i="0" kern="1200" dirty="0" smtClean="0">
                <a:solidFill>
                  <a:schemeClr val="tx1"/>
                </a:solidFill>
                <a:effectLst/>
                <a:latin typeface="+mn-lt"/>
                <a:ea typeface="+mn-ea"/>
                <a:cs typeface="+mn-cs"/>
              </a:rPr>
              <a:t>categories of Additional Precautions.  You will know </a:t>
            </a:r>
            <a:r>
              <a:rPr lang="en-US" sz="1200" b="1" i="0" kern="1200" dirty="0" smtClean="0">
                <a:solidFill>
                  <a:schemeClr val="tx1"/>
                </a:solidFill>
                <a:effectLst/>
                <a:latin typeface="+mn-lt"/>
                <a:ea typeface="+mn-ea"/>
                <a:cs typeface="+mn-cs"/>
              </a:rPr>
              <a:t>when</a:t>
            </a:r>
            <a:r>
              <a:rPr lang="en-US" sz="1200" i="0" kern="1200" dirty="0" smtClean="0">
                <a:solidFill>
                  <a:schemeClr val="tx1"/>
                </a:solidFill>
                <a:effectLst/>
                <a:latin typeface="+mn-lt"/>
                <a:ea typeface="+mn-ea"/>
                <a:cs typeface="+mn-cs"/>
              </a:rPr>
              <a:t> and </a:t>
            </a:r>
            <a:r>
              <a:rPr lang="en-US" sz="1200" b="1" i="0" kern="1200" dirty="0" smtClean="0">
                <a:solidFill>
                  <a:schemeClr val="tx1"/>
                </a:solidFill>
                <a:effectLst/>
                <a:latin typeface="+mn-lt"/>
                <a:ea typeface="+mn-ea"/>
                <a:cs typeface="+mn-cs"/>
              </a:rPr>
              <a:t>how</a:t>
            </a:r>
            <a:r>
              <a:rPr lang="en-US" sz="1200" i="0" kern="1200" dirty="0" smtClean="0">
                <a:solidFill>
                  <a:schemeClr val="tx1"/>
                </a:solidFill>
                <a:effectLst/>
                <a:latin typeface="+mn-lt"/>
                <a:ea typeface="+mn-ea"/>
                <a:cs typeface="+mn-cs"/>
              </a:rPr>
              <a:t> to use Additional Precautions.  You will also be able to apply the principles and elements that comprise Additional Precautions.  </a:t>
            </a:r>
            <a:endParaRPr lang="en-CA" sz="1200" i="0" kern="1200" dirty="0" smtClean="0">
              <a:solidFill>
                <a:schemeClr val="tx1"/>
              </a:solidFill>
              <a:effectLst/>
              <a:latin typeface="+mn-lt"/>
              <a:ea typeface="+mn-ea"/>
              <a:cs typeface="+mn-cs"/>
            </a:endParaRPr>
          </a:p>
          <a:p>
            <a:r>
              <a:rPr lang="en-CA" sz="1200" i="0" kern="1200" dirty="0" smtClean="0">
                <a:solidFill>
                  <a:schemeClr val="tx1"/>
                </a:solidFill>
                <a:effectLst/>
                <a:latin typeface="+mn-lt"/>
                <a:ea typeface="+mn-ea"/>
                <a:cs typeface="+mn-cs"/>
              </a:rPr>
              <a:t> </a:t>
            </a:r>
          </a:p>
          <a:p>
            <a:r>
              <a:rPr lang="en-CA" sz="1200" i="0" kern="1200" dirty="0" smtClean="0">
                <a:solidFill>
                  <a:schemeClr val="tx1"/>
                </a:solidFill>
                <a:effectLst/>
                <a:latin typeface="+mn-lt"/>
                <a:ea typeface="+mn-ea"/>
                <a:cs typeface="+mn-cs"/>
              </a:rPr>
              <a:t>In your workplace you may be called “staff” or “health care provider” or “health care worker”. </a:t>
            </a:r>
          </a:p>
          <a:p>
            <a:r>
              <a:rPr lang="en-CA" sz="1200" i="0" kern="1200" dirty="0" smtClean="0">
                <a:solidFill>
                  <a:schemeClr val="tx1"/>
                </a:solidFill>
                <a:effectLst/>
                <a:latin typeface="+mn-lt"/>
                <a:ea typeface="+mn-ea"/>
                <a:cs typeface="+mn-cs"/>
              </a:rPr>
              <a:t> </a:t>
            </a:r>
          </a:p>
          <a:p>
            <a:r>
              <a:rPr lang="en-CA" sz="1200" i="0" kern="1200" dirty="0" smtClean="0">
                <a:solidFill>
                  <a:schemeClr val="tx1"/>
                </a:solidFill>
                <a:effectLst/>
                <a:latin typeface="+mn-lt"/>
                <a:ea typeface="+mn-ea"/>
                <a:cs typeface="+mn-cs"/>
              </a:rPr>
              <a:t>In this course, we’ll use the term “health care provider”.</a:t>
            </a:r>
            <a:endParaRPr lang="en-CA" i="0" dirty="0"/>
          </a:p>
        </p:txBody>
      </p:sp>
      <p:sp>
        <p:nvSpPr>
          <p:cNvPr id="4" name="Slide Number Placeholder 3"/>
          <p:cNvSpPr>
            <a:spLocks noGrp="1"/>
          </p:cNvSpPr>
          <p:nvPr>
            <p:ph type="sldNum" sz="quarter" idx="10"/>
          </p:nvPr>
        </p:nvSpPr>
        <p:spPr/>
        <p:txBody>
          <a:bodyPr/>
          <a:lstStyle/>
          <a:p>
            <a:fld id="{EE13453F-4382-4D69-AA57-4E93A6A31A48}" type="slidenum">
              <a:rPr lang="en-CA" smtClean="0"/>
              <a:t>5</a:t>
            </a:fld>
            <a:endParaRPr lang="en-CA"/>
          </a:p>
        </p:txBody>
      </p:sp>
    </p:spTree>
    <p:extLst>
      <p:ext uri="{BB962C8B-B14F-4D97-AF65-F5344CB8AC3E}">
        <p14:creationId xmlns:p14="http://schemas.microsoft.com/office/powerpoint/2010/main" val="3260236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smtClean="0"/>
              <a:t>Do you remember the Chain of Transmission in the Routine Practices Core Competencies Course?  In healthcare, there are three common modes of transmission. They are Contact, Droplet and Airborne. </a:t>
            </a:r>
            <a:endParaRPr lang="en-CA" i="0" dirty="0"/>
          </a:p>
        </p:txBody>
      </p:sp>
      <p:sp>
        <p:nvSpPr>
          <p:cNvPr id="4" name="Slide Number Placeholder 3"/>
          <p:cNvSpPr>
            <a:spLocks noGrp="1"/>
          </p:cNvSpPr>
          <p:nvPr>
            <p:ph type="sldNum" sz="quarter" idx="10"/>
          </p:nvPr>
        </p:nvSpPr>
        <p:spPr/>
        <p:txBody>
          <a:bodyPr/>
          <a:lstStyle/>
          <a:p>
            <a:fld id="{EE13453F-4382-4D69-AA57-4E93A6A31A48}" type="slidenum">
              <a:rPr lang="en-CA" smtClean="0"/>
              <a:t>6</a:t>
            </a:fld>
            <a:endParaRPr lang="en-CA"/>
          </a:p>
        </p:txBody>
      </p:sp>
    </p:spTree>
    <p:extLst>
      <p:ext uri="{BB962C8B-B14F-4D97-AF65-F5344CB8AC3E}">
        <p14:creationId xmlns:p14="http://schemas.microsoft.com/office/powerpoint/2010/main" val="2879593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There are two types of contact transmission:  direct contact and indirect contact. </a:t>
            </a:r>
            <a:endParaRPr lang="en-US" dirty="0" smtClean="0"/>
          </a:p>
          <a:p>
            <a:r>
              <a:rPr lang="en-CA" dirty="0" smtClean="0"/>
              <a:t>Direct contact transmission occurs through one person touching another person. </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solidFill>
                  <a:prstClr val="black"/>
                </a:solidFill>
              </a:rPr>
              <a:pPr/>
              <a:t>7</a:t>
            </a:fld>
            <a:endParaRPr lang="en-CA">
              <a:solidFill>
                <a:prstClr val="black"/>
              </a:solidFill>
            </a:endParaRPr>
          </a:p>
        </p:txBody>
      </p:sp>
    </p:spTree>
    <p:extLst>
      <p:ext uri="{BB962C8B-B14F-4D97-AF65-F5344CB8AC3E}">
        <p14:creationId xmlns:p14="http://schemas.microsoft.com/office/powerpoint/2010/main" val="610022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Infectious agents are transferred through contaminated objects or environments.</a:t>
            </a:r>
          </a:p>
          <a:p>
            <a:endParaRPr lang="en-US" dirty="0" smtClean="0"/>
          </a:p>
          <a:p>
            <a:r>
              <a:rPr lang="en-CA" dirty="0" smtClean="0"/>
              <a:t>Examples of organisms that can be transmitted by contact are norovirus and many antibiotic-resistant organisms.</a:t>
            </a:r>
            <a:endParaRPr lang="en-CA" dirty="0"/>
          </a:p>
        </p:txBody>
      </p:sp>
      <p:sp>
        <p:nvSpPr>
          <p:cNvPr id="4" name="Slide Number Placeholder 3"/>
          <p:cNvSpPr>
            <a:spLocks noGrp="1"/>
          </p:cNvSpPr>
          <p:nvPr>
            <p:ph type="sldNum" sz="quarter" idx="10"/>
          </p:nvPr>
        </p:nvSpPr>
        <p:spPr/>
        <p:txBody>
          <a:bodyPr/>
          <a:lstStyle/>
          <a:p>
            <a:fld id="{EE13453F-4382-4D69-AA57-4E93A6A31A48}" type="slidenum">
              <a:rPr lang="en-CA" smtClean="0"/>
              <a:t>8</a:t>
            </a:fld>
            <a:endParaRPr lang="en-CA"/>
          </a:p>
        </p:txBody>
      </p:sp>
    </p:spTree>
    <p:extLst>
      <p:ext uri="{BB962C8B-B14F-4D97-AF65-F5344CB8AC3E}">
        <p14:creationId xmlns:p14="http://schemas.microsoft.com/office/powerpoint/2010/main" val="610022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smtClean="0"/>
              <a:t>Droplet transmission occurs when droplets carrying an infectious agent exit the respiratory tract of a person and come in contact with the mucous membranes (such as the eyes, nose and mouth) of another person. Mumps and pertussis are examples of droplet transmission. </a:t>
            </a:r>
            <a:endParaRPr lang="en-CA" i="0" dirty="0"/>
          </a:p>
        </p:txBody>
      </p:sp>
      <p:sp>
        <p:nvSpPr>
          <p:cNvPr id="4" name="Slide Number Placeholder 3"/>
          <p:cNvSpPr>
            <a:spLocks noGrp="1"/>
          </p:cNvSpPr>
          <p:nvPr>
            <p:ph type="sldNum" sz="quarter" idx="10"/>
          </p:nvPr>
        </p:nvSpPr>
        <p:spPr/>
        <p:txBody>
          <a:bodyPr/>
          <a:lstStyle/>
          <a:p>
            <a:fld id="{EE13453F-4382-4D69-AA57-4E93A6A31A48}" type="slidenum">
              <a:rPr lang="en-CA" smtClean="0"/>
              <a:t>9</a:t>
            </a:fld>
            <a:endParaRPr lang="en-CA"/>
          </a:p>
        </p:txBody>
      </p:sp>
    </p:spTree>
    <p:extLst>
      <p:ext uri="{BB962C8B-B14F-4D97-AF65-F5344CB8AC3E}">
        <p14:creationId xmlns:p14="http://schemas.microsoft.com/office/powerpoint/2010/main" val="99539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B2609F02-144C-463F-8452-612CB741521A}"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915450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2609F02-144C-463F-8452-612CB741521A}"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57411295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2609F02-144C-463F-8452-612CB741521A}"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33789741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B2609F02-144C-463F-8452-612CB741521A}" type="datetimeFigureOut">
              <a:rPr lang="en-CA" smtClean="0">
                <a:solidFill>
                  <a:prstClr val="black">
                    <a:tint val="75000"/>
                  </a:prstClr>
                </a:solidFill>
              </a:rPr>
              <a:pPr/>
              <a:t>2019-03-05</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3AE4803E-A180-4D83-BD3F-750D26DCD85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33108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2609F02-144C-463F-8452-612CB741521A}" type="datetimeFigureOut">
              <a:rPr lang="en-CA" smtClean="0">
                <a:solidFill>
                  <a:prstClr val="black">
                    <a:tint val="75000"/>
                  </a:prstClr>
                </a:solidFill>
              </a:rPr>
              <a:pPr/>
              <a:t>2019-03-05</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3AE4803E-A180-4D83-BD3F-750D26DCD85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178997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609F02-144C-463F-8452-612CB741521A}" type="datetimeFigureOut">
              <a:rPr lang="en-CA" smtClean="0">
                <a:solidFill>
                  <a:prstClr val="black">
                    <a:tint val="75000"/>
                  </a:prstClr>
                </a:solidFill>
              </a:rPr>
              <a:pPr/>
              <a:t>2019-03-05</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3AE4803E-A180-4D83-BD3F-750D26DCD85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6421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B2609F02-144C-463F-8452-612CB741521A}" type="datetimeFigureOut">
              <a:rPr lang="en-CA" smtClean="0">
                <a:solidFill>
                  <a:prstClr val="black">
                    <a:tint val="75000"/>
                  </a:prstClr>
                </a:solidFill>
              </a:rPr>
              <a:pPr/>
              <a:t>2019-03-05</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3AE4803E-A180-4D83-BD3F-750D26DCD85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9043277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B2609F02-144C-463F-8452-612CB741521A}" type="datetimeFigureOut">
              <a:rPr lang="en-CA" smtClean="0">
                <a:solidFill>
                  <a:prstClr val="black">
                    <a:tint val="75000"/>
                  </a:prstClr>
                </a:solidFill>
              </a:rPr>
              <a:pPr/>
              <a:t>2019-03-05</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3AE4803E-A180-4D83-BD3F-750D26DCD85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5485322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B2609F02-144C-463F-8452-612CB741521A}" type="datetimeFigureOut">
              <a:rPr lang="en-CA" smtClean="0">
                <a:solidFill>
                  <a:prstClr val="black">
                    <a:tint val="75000"/>
                  </a:prstClr>
                </a:solidFill>
              </a:rPr>
              <a:pPr/>
              <a:t>2019-03-05</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3AE4803E-A180-4D83-BD3F-750D26DCD85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50393679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609F02-144C-463F-8452-612CB741521A}" type="datetimeFigureOut">
              <a:rPr lang="en-CA" smtClean="0">
                <a:solidFill>
                  <a:prstClr val="black">
                    <a:tint val="75000"/>
                  </a:prstClr>
                </a:solidFill>
              </a:rPr>
              <a:pPr/>
              <a:t>2019-03-05</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3AE4803E-A180-4D83-BD3F-750D26DCD85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23346342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609F02-144C-463F-8452-612CB741521A}" type="datetimeFigureOut">
              <a:rPr lang="en-CA" smtClean="0">
                <a:solidFill>
                  <a:prstClr val="black">
                    <a:tint val="75000"/>
                  </a:prstClr>
                </a:solidFill>
              </a:rPr>
              <a:pPr/>
              <a:t>2019-03-05</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3AE4803E-A180-4D83-BD3F-750D26DCD85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5257723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2609F02-144C-463F-8452-612CB741521A}"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39835248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609F02-144C-463F-8452-612CB741521A}" type="datetimeFigureOut">
              <a:rPr lang="en-CA" smtClean="0">
                <a:solidFill>
                  <a:prstClr val="black">
                    <a:tint val="75000"/>
                  </a:prstClr>
                </a:solidFill>
              </a:rPr>
              <a:pPr/>
              <a:t>2019-03-05</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3AE4803E-A180-4D83-BD3F-750D26DCD85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3606396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2609F02-144C-463F-8452-612CB741521A}" type="datetimeFigureOut">
              <a:rPr lang="en-CA" smtClean="0">
                <a:solidFill>
                  <a:prstClr val="black">
                    <a:tint val="75000"/>
                  </a:prstClr>
                </a:solidFill>
              </a:rPr>
              <a:pPr/>
              <a:t>2019-03-05</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3AE4803E-A180-4D83-BD3F-750D26DCD85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0373482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2609F02-144C-463F-8452-612CB741521A}" type="datetimeFigureOut">
              <a:rPr lang="en-CA" smtClean="0">
                <a:solidFill>
                  <a:prstClr val="black">
                    <a:tint val="75000"/>
                  </a:prstClr>
                </a:solidFill>
              </a:rPr>
              <a:pPr/>
              <a:t>2019-03-05</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3AE4803E-A180-4D83-BD3F-750D26DCD85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261037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609F02-144C-463F-8452-612CB741521A}" type="datetimeFigureOut">
              <a:rPr lang="en-CA" smtClean="0"/>
              <a:t>2019-03-05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339527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B2609F02-144C-463F-8452-612CB741521A}" type="datetimeFigureOut">
              <a:rPr lang="en-CA" smtClean="0"/>
              <a:t>2019-03-05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1787231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B2609F02-144C-463F-8452-612CB741521A}" type="datetimeFigureOut">
              <a:rPr lang="en-CA" smtClean="0"/>
              <a:t>2019-03-05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36882347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B2609F02-144C-463F-8452-612CB741521A}" type="datetimeFigureOut">
              <a:rPr lang="en-CA" smtClean="0"/>
              <a:t>2019-03-05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35026009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609F02-144C-463F-8452-612CB741521A}" type="datetimeFigureOut">
              <a:rPr lang="en-CA" smtClean="0"/>
              <a:t>2019-03-05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20230107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609F02-144C-463F-8452-612CB741521A}" type="datetimeFigureOut">
              <a:rPr lang="en-CA" smtClean="0"/>
              <a:t>2019-03-05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22489515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609F02-144C-463F-8452-612CB741521A}" type="datetimeFigureOut">
              <a:rPr lang="en-CA" smtClean="0"/>
              <a:t>2019-03-05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AE4803E-A180-4D83-BD3F-750D26DCD858}" type="slidenum">
              <a:rPr lang="en-CA" smtClean="0"/>
              <a:t>‹#›</a:t>
            </a:fld>
            <a:endParaRPr lang="en-CA"/>
          </a:p>
        </p:txBody>
      </p:sp>
    </p:spTree>
    <p:extLst>
      <p:ext uri="{BB962C8B-B14F-4D97-AF65-F5344CB8AC3E}">
        <p14:creationId xmlns:p14="http://schemas.microsoft.com/office/powerpoint/2010/main" val="18734941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609F02-144C-463F-8452-612CB741521A}" type="datetimeFigureOut">
              <a:rPr lang="en-CA" smtClean="0"/>
              <a:t>2019-03-05</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E4803E-A180-4D83-BD3F-750D26DCD858}" type="slidenum">
              <a:rPr lang="en-CA" smtClean="0"/>
              <a:t>‹#›</a:t>
            </a:fld>
            <a:endParaRPr lang="en-CA"/>
          </a:p>
        </p:txBody>
      </p:sp>
    </p:spTree>
    <p:extLst>
      <p:ext uri="{BB962C8B-B14F-4D97-AF65-F5344CB8AC3E}">
        <p14:creationId xmlns:p14="http://schemas.microsoft.com/office/powerpoint/2010/main" val="3828948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609F02-144C-463F-8452-612CB741521A}" type="datetimeFigureOut">
              <a:rPr lang="en-CA" smtClean="0">
                <a:solidFill>
                  <a:prstClr val="black">
                    <a:tint val="75000"/>
                  </a:prstClr>
                </a:solidFill>
              </a:rPr>
              <a:pPr/>
              <a:t>2019-03-05</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E4803E-A180-4D83-BD3F-750D26DCD85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928304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3.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hyperlink" Target="http://www.publichealthontario.ca/en/LearningAndDevelopment/OnlineLearning/InfectiousDiseases/IPACCore/Documents/CORE_Trainers_AP_AllVideos.zip" TargetMode="External"/><Relationship Id="rId5" Type="http://schemas.openxmlformats.org/officeDocument/2006/relationships/hyperlink" Target="https://youtu.be/pC41uCF90zI"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7.xml"/><Relationship Id="rId7" Type="http://schemas.openxmlformats.org/officeDocument/2006/relationships/image" Target="../media/image14.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tags" Target="../tags/tag48.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51.xml"/><Relationship Id="rId7" Type="http://schemas.openxmlformats.org/officeDocument/2006/relationships/tags" Target="../tags/tag55.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10" Type="http://schemas.openxmlformats.org/officeDocument/2006/relationships/image" Target="../media/image3.png"/><Relationship Id="rId4" Type="http://schemas.openxmlformats.org/officeDocument/2006/relationships/tags" Target="../tags/tag52.xml"/><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8.xml"/><Relationship Id="rId7" Type="http://schemas.openxmlformats.org/officeDocument/2006/relationships/notesSlide" Target="../notesSlides/notesSlide15.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Layout" Target="../slideLayouts/slideLayout2.xml"/><Relationship Id="rId5" Type="http://schemas.openxmlformats.org/officeDocument/2006/relationships/tags" Target="../tags/tag60.xml"/><Relationship Id="rId4" Type="http://schemas.openxmlformats.org/officeDocument/2006/relationships/tags" Target="../tags/tag59.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63.xml"/><Relationship Id="rId7" Type="http://schemas.openxmlformats.org/officeDocument/2006/relationships/notesSlide" Target="../notesSlides/notesSlide16.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Layout" Target="../slideLayouts/slideLayout2.xml"/><Relationship Id="rId5" Type="http://schemas.openxmlformats.org/officeDocument/2006/relationships/tags" Target="../tags/tag65.xml"/><Relationship Id="rId4" Type="http://schemas.openxmlformats.org/officeDocument/2006/relationships/tags" Target="../tags/tag64.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8.xml"/><Relationship Id="rId7" Type="http://schemas.openxmlformats.org/officeDocument/2006/relationships/notesSlide" Target="../notesSlides/notesSlide17.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slideLayout" Target="../slideLayouts/slideLayout2.xml"/><Relationship Id="rId5" Type="http://schemas.openxmlformats.org/officeDocument/2006/relationships/tags" Target="../tags/tag70.xml"/><Relationship Id="rId4" Type="http://schemas.openxmlformats.org/officeDocument/2006/relationships/tags" Target="../tags/tag69.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73.xml"/><Relationship Id="rId7" Type="http://schemas.openxmlformats.org/officeDocument/2006/relationships/image" Target="../media/image17.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tags" Target="../tags/tag74.xml"/></Relationships>
</file>

<file path=ppt/slides/_rels/slide19.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notesSlide" Target="../notesSlides/notesSlide19.xml"/><Relationship Id="rId18" Type="http://schemas.openxmlformats.org/officeDocument/2006/relationships/image" Target="../media/image21.png"/><Relationship Id="rId3" Type="http://schemas.openxmlformats.org/officeDocument/2006/relationships/tags" Target="../tags/tag77.xml"/><Relationship Id="rId21" Type="http://schemas.openxmlformats.org/officeDocument/2006/relationships/image" Target="../media/image24.png"/><Relationship Id="rId7" Type="http://schemas.openxmlformats.org/officeDocument/2006/relationships/tags" Target="../tags/tag81.xml"/><Relationship Id="rId12" Type="http://schemas.openxmlformats.org/officeDocument/2006/relationships/slideLayout" Target="../slideLayouts/slideLayout2.xml"/><Relationship Id="rId17" Type="http://schemas.openxmlformats.org/officeDocument/2006/relationships/image" Target="../media/image20.png"/><Relationship Id="rId2" Type="http://schemas.openxmlformats.org/officeDocument/2006/relationships/tags" Target="../tags/tag76.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5" Type="http://schemas.openxmlformats.org/officeDocument/2006/relationships/tags" Target="../tags/tag79.xml"/><Relationship Id="rId15" Type="http://schemas.openxmlformats.org/officeDocument/2006/relationships/image" Target="../media/image18.png"/><Relationship Id="rId23" Type="http://schemas.openxmlformats.org/officeDocument/2006/relationships/image" Target="../media/image3.png"/><Relationship Id="rId10" Type="http://schemas.openxmlformats.org/officeDocument/2006/relationships/tags" Target="../tags/tag84.xml"/><Relationship Id="rId19" Type="http://schemas.openxmlformats.org/officeDocument/2006/relationships/image" Target="../media/image22.png"/><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slide" Target="slide19.xml"/><Relationship Id="rId22"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xml"/><Relationship Id="rId7" Type="http://schemas.openxmlformats.org/officeDocument/2006/relationships/notesSlide" Target="../notesSlides/notesSlide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2.xml"/><Relationship Id="rId5" Type="http://schemas.openxmlformats.org/officeDocument/2006/relationships/tags" Target="../tags/tag8.xml"/><Relationship Id="rId4" Type="http://schemas.openxmlformats.org/officeDocument/2006/relationships/tags" Target="../tags/tag7.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notesSlide" Target="../notesSlides/notesSlide20.xml"/><Relationship Id="rId18" Type="http://schemas.openxmlformats.org/officeDocument/2006/relationships/image" Target="../media/image23.png"/><Relationship Id="rId3" Type="http://schemas.openxmlformats.org/officeDocument/2006/relationships/tags" Target="../tags/tag88.xml"/><Relationship Id="rId21" Type="http://schemas.openxmlformats.org/officeDocument/2006/relationships/slide" Target="slide19.xml"/><Relationship Id="rId7" Type="http://schemas.openxmlformats.org/officeDocument/2006/relationships/tags" Target="../tags/tag92.xml"/><Relationship Id="rId12" Type="http://schemas.openxmlformats.org/officeDocument/2006/relationships/slideLayout" Target="../slideLayouts/slideLayout2.xml"/><Relationship Id="rId17" Type="http://schemas.openxmlformats.org/officeDocument/2006/relationships/image" Target="../media/image22.png"/><Relationship Id="rId2" Type="http://schemas.openxmlformats.org/officeDocument/2006/relationships/tags" Target="../tags/tag87.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5" Type="http://schemas.openxmlformats.org/officeDocument/2006/relationships/tags" Target="../tags/tag90.xml"/><Relationship Id="rId15" Type="http://schemas.openxmlformats.org/officeDocument/2006/relationships/image" Target="../media/image20.png"/><Relationship Id="rId23" Type="http://schemas.openxmlformats.org/officeDocument/2006/relationships/image" Target="../media/image3.png"/><Relationship Id="rId10" Type="http://schemas.openxmlformats.org/officeDocument/2006/relationships/tags" Target="../tags/tag95.xml"/><Relationship Id="rId19" Type="http://schemas.openxmlformats.org/officeDocument/2006/relationships/image" Target="../media/image24.png"/><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image" Target="../media/image19.png"/><Relationship Id="rId22"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tags" Target="../tags/tag104.xml"/><Relationship Id="rId13" Type="http://schemas.openxmlformats.org/officeDocument/2006/relationships/slide" Target="slide19.xml"/><Relationship Id="rId18" Type="http://schemas.openxmlformats.org/officeDocument/2006/relationships/image" Target="../media/image22.png"/><Relationship Id="rId3" Type="http://schemas.openxmlformats.org/officeDocument/2006/relationships/tags" Target="../tags/tag99.xml"/><Relationship Id="rId21" Type="http://schemas.openxmlformats.org/officeDocument/2006/relationships/image" Target="../media/image25.png"/><Relationship Id="rId7" Type="http://schemas.openxmlformats.org/officeDocument/2006/relationships/tags" Target="../tags/tag103.xml"/><Relationship Id="rId12" Type="http://schemas.openxmlformats.org/officeDocument/2006/relationships/notesSlide" Target="../notesSlides/notesSlide21.xml"/><Relationship Id="rId17" Type="http://schemas.openxmlformats.org/officeDocument/2006/relationships/image" Target="../media/image21.png"/><Relationship Id="rId2" Type="http://schemas.openxmlformats.org/officeDocument/2006/relationships/tags" Target="../tags/tag98.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slideLayout" Target="../slideLayouts/slideLayout2.xml"/><Relationship Id="rId5" Type="http://schemas.openxmlformats.org/officeDocument/2006/relationships/tags" Target="../tags/tag101.xml"/><Relationship Id="rId15" Type="http://schemas.openxmlformats.org/officeDocument/2006/relationships/image" Target="../media/image19.png"/><Relationship Id="rId10" Type="http://schemas.openxmlformats.org/officeDocument/2006/relationships/tags" Target="../tags/tag106.xml"/><Relationship Id="rId19" Type="http://schemas.openxmlformats.org/officeDocument/2006/relationships/image" Target="../media/image23.png"/><Relationship Id="rId4" Type="http://schemas.openxmlformats.org/officeDocument/2006/relationships/tags" Target="../tags/tag100.xml"/><Relationship Id="rId9" Type="http://schemas.openxmlformats.org/officeDocument/2006/relationships/tags" Target="../tags/tag105.xml"/><Relationship Id="rId14" Type="http://schemas.openxmlformats.org/officeDocument/2006/relationships/image" Target="../media/image18.png"/><Relationship Id="rId22"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notesSlide" Target="../notesSlides/notesSlide22.xml"/><Relationship Id="rId18" Type="http://schemas.openxmlformats.org/officeDocument/2006/relationships/image" Target="../media/image20.png"/><Relationship Id="rId3" Type="http://schemas.openxmlformats.org/officeDocument/2006/relationships/tags" Target="../tags/tag109.xml"/><Relationship Id="rId21" Type="http://schemas.openxmlformats.org/officeDocument/2006/relationships/image" Target="../media/image23.png"/><Relationship Id="rId7" Type="http://schemas.openxmlformats.org/officeDocument/2006/relationships/tags" Target="../tags/tag113.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08.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tags" Target="../tags/tag117.xml"/><Relationship Id="rId5" Type="http://schemas.openxmlformats.org/officeDocument/2006/relationships/tags" Target="../tags/tag111.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16.xml"/><Relationship Id="rId19" Type="http://schemas.openxmlformats.org/officeDocument/2006/relationships/image" Target="../media/image21.png"/><Relationship Id="rId4" Type="http://schemas.openxmlformats.org/officeDocument/2006/relationships/tags" Target="../tags/tag110.xml"/><Relationship Id="rId9" Type="http://schemas.openxmlformats.org/officeDocument/2006/relationships/tags" Target="../tags/tag115.xml"/><Relationship Id="rId14" Type="http://schemas.openxmlformats.org/officeDocument/2006/relationships/image" Target="../media/image3.png"/><Relationship Id="rId22"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notesSlide" Target="../notesSlides/notesSlide23.xml"/><Relationship Id="rId18" Type="http://schemas.openxmlformats.org/officeDocument/2006/relationships/image" Target="../media/image20.png"/><Relationship Id="rId3" Type="http://schemas.openxmlformats.org/officeDocument/2006/relationships/tags" Target="../tags/tag120.xml"/><Relationship Id="rId21" Type="http://schemas.openxmlformats.org/officeDocument/2006/relationships/image" Target="../media/image23.png"/><Relationship Id="rId7" Type="http://schemas.openxmlformats.org/officeDocument/2006/relationships/tags" Target="../tags/tag124.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19.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5" Type="http://schemas.openxmlformats.org/officeDocument/2006/relationships/tags" Target="../tags/tag122.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27.xml"/><Relationship Id="rId19" Type="http://schemas.openxmlformats.org/officeDocument/2006/relationships/image" Target="../media/image21.png"/><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image" Target="../media/image3.png"/><Relationship Id="rId22"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tags" Target="../tags/tag136.xml"/><Relationship Id="rId13" Type="http://schemas.openxmlformats.org/officeDocument/2006/relationships/notesSlide" Target="../notesSlides/notesSlide24.xml"/><Relationship Id="rId18" Type="http://schemas.openxmlformats.org/officeDocument/2006/relationships/image" Target="../media/image20.png"/><Relationship Id="rId3" Type="http://schemas.openxmlformats.org/officeDocument/2006/relationships/tags" Target="../tags/tag131.xml"/><Relationship Id="rId21" Type="http://schemas.openxmlformats.org/officeDocument/2006/relationships/image" Target="../media/image23.png"/><Relationship Id="rId7" Type="http://schemas.openxmlformats.org/officeDocument/2006/relationships/tags" Target="../tags/tag135.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30.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tags" Target="../tags/tag139.xml"/><Relationship Id="rId5" Type="http://schemas.openxmlformats.org/officeDocument/2006/relationships/tags" Target="../tags/tag133.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38.xml"/><Relationship Id="rId19" Type="http://schemas.openxmlformats.org/officeDocument/2006/relationships/image" Target="../media/image21.png"/><Relationship Id="rId4" Type="http://schemas.openxmlformats.org/officeDocument/2006/relationships/tags" Target="../tags/tag132.xml"/><Relationship Id="rId9" Type="http://schemas.openxmlformats.org/officeDocument/2006/relationships/tags" Target="../tags/tag137.xml"/><Relationship Id="rId14" Type="http://schemas.openxmlformats.org/officeDocument/2006/relationships/image" Target="../media/image3.png"/><Relationship Id="rId22"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tags" Target="../tags/tag147.xml"/><Relationship Id="rId13" Type="http://schemas.openxmlformats.org/officeDocument/2006/relationships/notesSlide" Target="../notesSlides/notesSlide25.xml"/><Relationship Id="rId18" Type="http://schemas.openxmlformats.org/officeDocument/2006/relationships/image" Target="../media/image20.png"/><Relationship Id="rId3" Type="http://schemas.openxmlformats.org/officeDocument/2006/relationships/tags" Target="../tags/tag142.xml"/><Relationship Id="rId21" Type="http://schemas.openxmlformats.org/officeDocument/2006/relationships/image" Target="../media/image23.png"/><Relationship Id="rId7" Type="http://schemas.openxmlformats.org/officeDocument/2006/relationships/tags" Target="../tags/tag146.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41.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tags" Target="../tags/tag150.xml"/><Relationship Id="rId5" Type="http://schemas.openxmlformats.org/officeDocument/2006/relationships/tags" Target="../tags/tag144.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49.xml"/><Relationship Id="rId19" Type="http://schemas.openxmlformats.org/officeDocument/2006/relationships/image" Target="../media/image21.png"/><Relationship Id="rId4" Type="http://schemas.openxmlformats.org/officeDocument/2006/relationships/tags" Target="../tags/tag143.xml"/><Relationship Id="rId9" Type="http://schemas.openxmlformats.org/officeDocument/2006/relationships/tags" Target="../tags/tag148.xml"/><Relationship Id="rId14" Type="http://schemas.openxmlformats.org/officeDocument/2006/relationships/image" Target="../media/image3.png"/><Relationship Id="rId22"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notesSlide" Target="../notesSlides/notesSlide26.xml"/><Relationship Id="rId18" Type="http://schemas.openxmlformats.org/officeDocument/2006/relationships/image" Target="../media/image20.png"/><Relationship Id="rId3" Type="http://schemas.openxmlformats.org/officeDocument/2006/relationships/tags" Target="../tags/tag153.xml"/><Relationship Id="rId21" Type="http://schemas.openxmlformats.org/officeDocument/2006/relationships/image" Target="../media/image23.png"/><Relationship Id="rId7" Type="http://schemas.openxmlformats.org/officeDocument/2006/relationships/tags" Target="../tags/tag157.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5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tags" Target="../tags/tag161.xml"/><Relationship Id="rId5" Type="http://schemas.openxmlformats.org/officeDocument/2006/relationships/tags" Target="../tags/tag155.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60.xml"/><Relationship Id="rId19" Type="http://schemas.openxmlformats.org/officeDocument/2006/relationships/image" Target="../media/image21.png"/><Relationship Id="rId4" Type="http://schemas.openxmlformats.org/officeDocument/2006/relationships/tags" Target="../tags/tag154.xml"/><Relationship Id="rId9" Type="http://schemas.openxmlformats.org/officeDocument/2006/relationships/tags" Target="../tags/tag159.xml"/><Relationship Id="rId14" Type="http://schemas.openxmlformats.org/officeDocument/2006/relationships/image" Target="../media/image3.png"/><Relationship Id="rId22"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tags" Target="../tags/tag169.xml"/><Relationship Id="rId13" Type="http://schemas.openxmlformats.org/officeDocument/2006/relationships/notesSlide" Target="../notesSlides/notesSlide27.xml"/><Relationship Id="rId18" Type="http://schemas.openxmlformats.org/officeDocument/2006/relationships/image" Target="../media/image20.png"/><Relationship Id="rId3" Type="http://schemas.openxmlformats.org/officeDocument/2006/relationships/tags" Target="../tags/tag164.xml"/><Relationship Id="rId21" Type="http://schemas.openxmlformats.org/officeDocument/2006/relationships/image" Target="../media/image23.png"/><Relationship Id="rId7" Type="http://schemas.openxmlformats.org/officeDocument/2006/relationships/tags" Target="../tags/tag168.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63.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tags" Target="../tags/tag172.xml"/><Relationship Id="rId5" Type="http://schemas.openxmlformats.org/officeDocument/2006/relationships/tags" Target="../tags/tag166.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71.xml"/><Relationship Id="rId19" Type="http://schemas.openxmlformats.org/officeDocument/2006/relationships/image" Target="../media/image21.png"/><Relationship Id="rId4" Type="http://schemas.openxmlformats.org/officeDocument/2006/relationships/tags" Target="../tags/tag165.xml"/><Relationship Id="rId9" Type="http://schemas.openxmlformats.org/officeDocument/2006/relationships/tags" Target="../tags/tag170.xml"/><Relationship Id="rId14" Type="http://schemas.openxmlformats.org/officeDocument/2006/relationships/image" Target="../media/image3.png"/><Relationship Id="rId22"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notesSlide" Target="../notesSlides/notesSlide28.xml"/><Relationship Id="rId18" Type="http://schemas.openxmlformats.org/officeDocument/2006/relationships/image" Target="../media/image22.png"/><Relationship Id="rId3" Type="http://schemas.openxmlformats.org/officeDocument/2006/relationships/tags" Target="../tags/tag175.xml"/><Relationship Id="rId21" Type="http://schemas.openxmlformats.org/officeDocument/2006/relationships/image" Target="../media/image25.png"/><Relationship Id="rId7" Type="http://schemas.openxmlformats.org/officeDocument/2006/relationships/tags" Target="../tags/tag179.xml"/><Relationship Id="rId12" Type="http://schemas.openxmlformats.org/officeDocument/2006/relationships/slideLayout" Target="../slideLayouts/slideLayout2.xml"/><Relationship Id="rId17" Type="http://schemas.openxmlformats.org/officeDocument/2006/relationships/image" Target="../media/image21.png"/><Relationship Id="rId2" Type="http://schemas.openxmlformats.org/officeDocument/2006/relationships/tags" Target="../tags/tag174.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tags" Target="../tags/tag183.xml"/><Relationship Id="rId5" Type="http://schemas.openxmlformats.org/officeDocument/2006/relationships/tags" Target="../tags/tag177.xml"/><Relationship Id="rId15" Type="http://schemas.openxmlformats.org/officeDocument/2006/relationships/image" Target="../media/image19.png"/><Relationship Id="rId23" Type="http://schemas.openxmlformats.org/officeDocument/2006/relationships/image" Target="../media/image18.png"/><Relationship Id="rId10" Type="http://schemas.openxmlformats.org/officeDocument/2006/relationships/tags" Target="../tags/tag182.xml"/><Relationship Id="rId19" Type="http://schemas.openxmlformats.org/officeDocument/2006/relationships/image" Target="../media/image23.png"/><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image" Target="../media/image3.png"/><Relationship Id="rId22" Type="http://schemas.openxmlformats.org/officeDocument/2006/relationships/slide" Target="slide19.xml"/></Relationships>
</file>

<file path=ppt/slides/_rels/slide29.xml.rels><?xml version="1.0" encoding="UTF-8" standalone="yes"?>
<Relationships xmlns="http://schemas.openxmlformats.org/package/2006/relationships"><Relationship Id="rId8" Type="http://schemas.openxmlformats.org/officeDocument/2006/relationships/tags" Target="../tags/tag191.xml"/><Relationship Id="rId13" Type="http://schemas.openxmlformats.org/officeDocument/2006/relationships/notesSlide" Target="../notesSlides/notesSlide29.xml"/><Relationship Id="rId18" Type="http://schemas.openxmlformats.org/officeDocument/2006/relationships/image" Target="../media/image20.png"/><Relationship Id="rId3" Type="http://schemas.openxmlformats.org/officeDocument/2006/relationships/tags" Target="../tags/tag186.xml"/><Relationship Id="rId21" Type="http://schemas.openxmlformats.org/officeDocument/2006/relationships/image" Target="../media/image23.png"/><Relationship Id="rId7" Type="http://schemas.openxmlformats.org/officeDocument/2006/relationships/tags" Target="../tags/tag190.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85.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tags" Target="../tags/tag194.xml"/><Relationship Id="rId5" Type="http://schemas.openxmlformats.org/officeDocument/2006/relationships/tags" Target="../tags/tag188.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193.xml"/><Relationship Id="rId19" Type="http://schemas.openxmlformats.org/officeDocument/2006/relationships/image" Target="../media/image21.png"/><Relationship Id="rId4" Type="http://schemas.openxmlformats.org/officeDocument/2006/relationships/tags" Target="../tags/tag187.xml"/><Relationship Id="rId9" Type="http://schemas.openxmlformats.org/officeDocument/2006/relationships/tags" Target="../tags/tag192.xml"/><Relationship Id="rId14" Type="http://schemas.openxmlformats.org/officeDocument/2006/relationships/image" Target="../media/image3.png"/><Relationship Id="rId22"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1.xml"/><Relationship Id="rId7" Type="http://schemas.openxmlformats.org/officeDocument/2006/relationships/image" Target="../media/image1.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12.xml"/></Relationships>
</file>

<file path=ppt/slides/_rels/slide30.xml.rels><?xml version="1.0" encoding="UTF-8" standalone="yes"?>
<Relationships xmlns="http://schemas.openxmlformats.org/package/2006/relationships"><Relationship Id="rId8" Type="http://schemas.openxmlformats.org/officeDocument/2006/relationships/tags" Target="../tags/tag202.xml"/><Relationship Id="rId13" Type="http://schemas.openxmlformats.org/officeDocument/2006/relationships/notesSlide" Target="../notesSlides/notesSlide30.xml"/><Relationship Id="rId18" Type="http://schemas.openxmlformats.org/officeDocument/2006/relationships/image" Target="../media/image20.png"/><Relationship Id="rId3" Type="http://schemas.openxmlformats.org/officeDocument/2006/relationships/tags" Target="../tags/tag197.xml"/><Relationship Id="rId21" Type="http://schemas.openxmlformats.org/officeDocument/2006/relationships/image" Target="../media/image23.png"/><Relationship Id="rId7" Type="http://schemas.openxmlformats.org/officeDocument/2006/relationships/tags" Target="../tags/tag201.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196.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tags" Target="../tags/tag205.xml"/><Relationship Id="rId5" Type="http://schemas.openxmlformats.org/officeDocument/2006/relationships/tags" Target="../tags/tag199.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04.xml"/><Relationship Id="rId19" Type="http://schemas.openxmlformats.org/officeDocument/2006/relationships/image" Target="../media/image21.png"/><Relationship Id="rId4" Type="http://schemas.openxmlformats.org/officeDocument/2006/relationships/tags" Target="../tags/tag198.xml"/><Relationship Id="rId9" Type="http://schemas.openxmlformats.org/officeDocument/2006/relationships/tags" Target="../tags/tag203.xml"/><Relationship Id="rId14" Type="http://schemas.openxmlformats.org/officeDocument/2006/relationships/image" Target="../media/image3.png"/><Relationship Id="rId22" Type="http://schemas.openxmlformats.org/officeDocument/2006/relationships/image" Target="../media/image24.png"/></Relationships>
</file>

<file path=ppt/slides/_rels/slide31.xml.rels><?xml version="1.0" encoding="UTF-8" standalone="yes"?>
<Relationships xmlns="http://schemas.openxmlformats.org/package/2006/relationships"><Relationship Id="rId8" Type="http://schemas.openxmlformats.org/officeDocument/2006/relationships/tags" Target="../tags/tag213.xml"/><Relationship Id="rId13" Type="http://schemas.openxmlformats.org/officeDocument/2006/relationships/notesSlide" Target="../notesSlides/notesSlide31.xml"/><Relationship Id="rId18" Type="http://schemas.openxmlformats.org/officeDocument/2006/relationships/image" Target="../media/image20.png"/><Relationship Id="rId3" Type="http://schemas.openxmlformats.org/officeDocument/2006/relationships/tags" Target="../tags/tag208.xml"/><Relationship Id="rId21" Type="http://schemas.openxmlformats.org/officeDocument/2006/relationships/image" Target="../media/image23.png"/><Relationship Id="rId7" Type="http://schemas.openxmlformats.org/officeDocument/2006/relationships/tags" Target="../tags/tag212.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07.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06.xml"/><Relationship Id="rId6" Type="http://schemas.openxmlformats.org/officeDocument/2006/relationships/tags" Target="../tags/tag211.xml"/><Relationship Id="rId11" Type="http://schemas.openxmlformats.org/officeDocument/2006/relationships/tags" Target="../tags/tag216.xml"/><Relationship Id="rId5" Type="http://schemas.openxmlformats.org/officeDocument/2006/relationships/tags" Target="../tags/tag210.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15.xml"/><Relationship Id="rId19" Type="http://schemas.openxmlformats.org/officeDocument/2006/relationships/image" Target="../media/image21.png"/><Relationship Id="rId4" Type="http://schemas.openxmlformats.org/officeDocument/2006/relationships/tags" Target="../tags/tag209.xml"/><Relationship Id="rId9" Type="http://schemas.openxmlformats.org/officeDocument/2006/relationships/tags" Target="../tags/tag214.xml"/><Relationship Id="rId14" Type="http://schemas.openxmlformats.org/officeDocument/2006/relationships/image" Target="../media/image3.png"/><Relationship Id="rId22"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tags" Target="../tags/tag224.xml"/><Relationship Id="rId13" Type="http://schemas.openxmlformats.org/officeDocument/2006/relationships/notesSlide" Target="../notesSlides/notesSlide32.xml"/><Relationship Id="rId18" Type="http://schemas.openxmlformats.org/officeDocument/2006/relationships/image" Target="../media/image20.png"/><Relationship Id="rId3" Type="http://schemas.openxmlformats.org/officeDocument/2006/relationships/tags" Target="../tags/tag219.xml"/><Relationship Id="rId21" Type="http://schemas.openxmlformats.org/officeDocument/2006/relationships/image" Target="../media/image23.png"/><Relationship Id="rId7" Type="http://schemas.openxmlformats.org/officeDocument/2006/relationships/tags" Target="../tags/tag223.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18.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17.xml"/><Relationship Id="rId6" Type="http://schemas.openxmlformats.org/officeDocument/2006/relationships/tags" Target="../tags/tag222.xml"/><Relationship Id="rId11" Type="http://schemas.openxmlformats.org/officeDocument/2006/relationships/tags" Target="../tags/tag227.xml"/><Relationship Id="rId5" Type="http://schemas.openxmlformats.org/officeDocument/2006/relationships/tags" Target="../tags/tag221.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26.xml"/><Relationship Id="rId19" Type="http://schemas.openxmlformats.org/officeDocument/2006/relationships/image" Target="../media/image21.png"/><Relationship Id="rId4" Type="http://schemas.openxmlformats.org/officeDocument/2006/relationships/tags" Target="../tags/tag220.xml"/><Relationship Id="rId9" Type="http://schemas.openxmlformats.org/officeDocument/2006/relationships/tags" Target="../tags/tag225.xml"/><Relationship Id="rId14" Type="http://schemas.openxmlformats.org/officeDocument/2006/relationships/image" Target="../media/image3.png"/><Relationship Id="rId22" Type="http://schemas.openxmlformats.org/officeDocument/2006/relationships/image" Target="../media/image24.png"/></Relationships>
</file>

<file path=ppt/slides/_rels/slide33.xml.rels><?xml version="1.0" encoding="UTF-8" standalone="yes"?>
<Relationships xmlns="http://schemas.openxmlformats.org/package/2006/relationships"><Relationship Id="rId8" Type="http://schemas.openxmlformats.org/officeDocument/2006/relationships/tags" Target="../tags/tag235.xml"/><Relationship Id="rId13" Type="http://schemas.openxmlformats.org/officeDocument/2006/relationships/notesSlide" Target="../notesSlides/notesSlide33.xml"/><Relationship Id="rId18" Type="http://schemas.openxmlformats.org/officeDocument/2006/relationships/image" Target="../media/image20.png"/><Relationship Id="rId3" Type="http://schemas.openxmlformats.org/officeDocument/2006/relationships/tags" Target="../tags/tag230.xml"/><Relationship Id="rId21" Type="http://schemas.openxmlformats.org/officeDocument/2006/relationships/image" Target="../media/image23.png"/><Relationship Id="rId7" Type="http://schemas.openxmlformats.org/officeDocument/2006/relationships/tags" Target="../tags/tag234.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29.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28.xml"/><Relationship Id="rId6" Type="http://schemas.openxmlformats.org/officeDocument/2006/relationships/tags" Target="../tags/tag233.xml"/><Relationship Id="rId11" Type="http://schemas.openxmlformats.org/officeDocument/2006/relationships/tags" Target="../tags/tag238.xml"/><Relationship Id="rId5" Type="http://schemas.openxmlformats.org/officeDocument/2006/relationships/tags" Target="../tags/tag232.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37.xml"/><Relationship Id="rId19" Type="http://schemas.openxmlformats.org/officeDocument/2006/relationships/image" Target="../media/image21.png"/><Relationship Id="rId4" Type="http://schemas.openxmlformats.org/officeDocument/2006/relationships/tags" Target="../tags/tag231.xml"/><Relationship Id="rId9" Type="http://schemas.openxmlformats.org/officeDocument/2006/relationships/tags" Target="../tags/tag236.xml"/><Relationship Id="rId14" Type="http://schemas.openxmlformats.org/officeDocument/2006/relationships/image" Target="../media/image3.png"/><Relationship Id="rId22"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openxmlformats.org/officeDocument/2006/relationships/tags" Target="../tags/tag246.xml"/><Relationship Id="rId13" Type="http://schemas.openxmlformats.org/officeDocument/2006/relationships/notesSlide" Target="../notesSlides/notesSlide34.xml"/><Relationship Id="rId18" Type="http://schemas.openxmlformats.org/officeDocument/2006/relationships/image" Target="../media/image20.png"/><Relationship Id="rId3" Type="http://schemas.openxmlformats.org/officeDocument/2006/relationships/tags" Target="../tags/tag241.xml"/><Relationship Id="rId21" Type="http://schemas.openxmlformats.org/officeDocument/2006/relationships/image" Target="../media/image23.png"/><Relationship Id="rId7" Type="http://schemas.openxmlformats.org/officeDocument/2006/relationships/tags" Target="../tags/tag245.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40.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39.xml"/><Relationship Id="rId6" Type="http://schemas.openxmlformats.org/officeDocument/2006/relationships/tags" Target="../tags/tag244.xml"/><Relationship Id="rId11" Type="http://schemas.openxmlformats.org/officeDocument/2006/relationships/tags" Target="../tags/tag249.xml"/><Relationship Id="rId5" Type="http://schemas.openxmlformats.org/officeDocument/2006/relationships/tags" Target="../tags/tag243.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48.xml"/><Relationship Id="rId19" Type="http://schemas.openxmlformats.org/officeDocument/2006/relationships/image" Target="../media/image21.png"/><Relationship Id="rId4" Type="http://schemas.openxmlformats.org/officeDocument/2006/relationships/tags" Target="../tags/tag242.xml"/><Relationship Id="rId9" Type="http://schemas.openxmlformats.org/officeDocument/2006/relationships/tags" Target="../tags/tag247.xml"/><Relationship Id="rId14" Type="http://schemas.openxmlformats.org/officeDocument/2006/relationships/image" Target="../media/image3.png"/><Relationship Id="rId22" Type="http://schemas.openxmlformats.org/officeDocument/2006/relationships/image" Target="../media/image24.png"/></Relationships>
</file>

<file path=ppt/slides/_rels/slide35.xml.rels><?xml version="1.0" encoding="UTF-8" standalone="yes"?>
<Relationships xmlns="http://schemas.openxmlformats.org/package/2006/relationships"><Relationship Id="rId8" Type="http://schemas.openxmlformats.org/officeDocument/2006/relationships/tags" Target="../tags/tag257.xml"/><Relationship Id="rId13" Type="http://schemas.openxmlformats.org/officeDocument/2006/relationships/notesSlide" Target="../notesSlides/notesSlide35.xml"/><Relationship Id="rId18" Type="http://schemas.openxmlformats.org/officeDocument/2006/relationships/image" Target="../media/image20.png"/><Relationship Id="rId3" Type="http://schemas.openxmlformats.org/officeDocument/2006/relationships/tags" Target="../tags/tag252.xml"/><Relationship Id="rId21" Type="http://schemas.openxmlformats.org/officeDocument/2006/relationships/image" Target="../media/image23.png"/><Relationship Id="rId7" Type="http://schemas.openxmlformats.org/officeDocument/2006/relationships/tags" Target="../tags/tag256.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51.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50.xml"/><Relationship Id="rId6" Type="http://schemas.openxmlformats.org/officeDocument/2006/relationships/tags" Target="../tags/tag255.xml"/><Relationship Id="rId11" Type="http://schemas.openxmlformats.org/officeDocument/2006/relationships/tags" Target="../tags/tag260.xml"/><Relationship Id="rId5" Type="http://schemas.openxmlformats.org/officeDocument/2006/relationships/tags" Target="../tags/tag254.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59.xml"/><Relationship Id="rId19" Type="http://schemas.openxmlformats.org/officeDocument/2006/relationships/image" Target="../media/image21.png"/><Relationship Id="rId4" Type="http://schemas.openxmlformats.org/officeDocument/2006/relationships/tags" Target="../tags/tag253.xml"/><Relationship Id="rId9" Type="http://schemas.openxmlformats.org/officeDocument/2006/relationships/tags" Target="../tags/tag258.xml"/><Relationship Id="rId14" Type="http://schemas.openxmlformats.org/officeDocument/2006/relationships/image" Target="../media/image3.png"/><Relationship Id="rId22" Type="http://schemas.openxmlformats.org/officeDocument/2006/relationships/image" Target="../media/image24.png"/></Relationships>
</file>

<file path=ppt/slides/_rels/slide36.xml.rels><?xml version="1.0" encoding="UTF-8" standalone="yes"?>
<Relationships xmlns="http://schemas.openxmlformats.org/package/2006/relationships"><Relationship Id="rId8" Type="http://schemas.openxmlformats.org/officeDocument/2006/relationships/tags" Target="../tags/tag268.xml"/><Relationship Id="rId13" Type="http://schemas.openxmlformats.org/officeDocument/2006/relationships/notesSlide" Target="../notesSlides/notesSlide36.xml"/><Relationship Id="rId18" Type="http://schemas.openxmlformats.org/officeDocument/2006/relationships/image" Target="../media/image22.png"/><Relationship Id="rId3" Type="http://schemas.openxmlformats.org/officeDocument/2006/relationships/tags" Target="../tags/tag263.xml"/><Relationship Id="rId21" Type="http://schemas.openxmlformats.org/officeDocument/2006/relationships/image" Target="../media/image25.png"/><Relationship Id="rId7" Type="http://schemas.openxmlformats.org/officeDocument/2006/relationships/tags" Target="../tags/tag267.xml"/><Relationship Id="rId12" Type="http://schemas.openxmlformats.org/officeDocument/2006/relationships/slideLayout" Target="../slideLayouts/slideLayout2.xml"/><Relationship Id="rId17" Type="http://schemas.openxmlformats.org/officeDocument/2006/relationships/image" Target="../media/image21.png"/><Relationship Id="rId2" Type="http://schemas.openxmlformats.org/officeDocument/2006/relationships/tags" Target="../tags/tag262.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tags" Target="../tags/tag261.xml"/><Relationship Id="rId6" Type="http://schemas.openxmlformats.org/officeDocument/2006/relationships/tags" Target="../tags/tag266.xml"/><Relationship Id="rId11" Type="http://schemas.openxmlformats.org/officeDocument/2006/relationships/tags" Target="../tags/tag271.xml"/><Relationship Id="rId5" Type="http://schemas.openxmlformats.org/officeDocument/2006/relationships/tags" Target="../tags/tag265.xml"/><Relationship Id="rId15" Type="http://schemas.openxmlformats.org/officeDocument/2006/relationships/image" Target="../media/image19.png"/><Relationship Id="rId23" Type="http://schemas.openxmlformats.org/officeDocument/2006/relationships/image" Target="../media/image18.png"/><Relationship Id="rId10" Type="http://schemas.openxmlformats.org/officeDocument/2006/relationships/tags" Target="../tags/tag270.xml"/><Relationship Id="rId19" Type="http://schemas.openxmlformats.org/officeDocument/2006/relationships/image" Target="../media/image23.png"/><Relationship Id="rId4" Type="http://schemas.openxmlformats.org/officeDocument/2006/relationships/tags" Target="../tags/tag264.xml"/><Relationship Id="rId9" Type="http://schemas.openxmlformats.org/officeDocument/2006/relationships/tags" Target="../tags/tag269.xml"/><Relationship Id="rId14" Type="http://schemas.openxmlformats.org/officeDocument/2006/relationships/image" Target="../media/image3.png"/><Relationship Id="rId22" Type="http://schemas.openxmlformats.org/officeDocument/2006/relationships/slide" Target="slide19.xml"/></Relationships>
</file>

<file path=ppt/slides/_rels/slide37.xml.rels><?xml version="1.0" encoding="UTF-8" standalone="yes"?>
<Relationships xmlns="http://schemas.openxmlformats.org/package/2006/relationships"><Relationship Id="rId8" Type="http://schemas.openxmlformats.org/officeDocument/2006/relationships/tags" Target="../tags/tag279.xml"/><Relationship Id="rId13" Type="http://schemas.openxmlformats.org/officeDocument/2006/relationships/notesSlide" Target="../notesSlides/notesSlide37.xml"/><Relationship Id="rId18" Type="http://schemas.openxmlformats.org/officeDocument/2006/relationships/image" Target="../media/image20.png"/><Relationship Id="rId3" Type="http://schemas.openxmlformats.org/officeDocument/2006/relationships/tags" Target="../tags/tag274.xml"/><Relationship Id="rId21" Type="http://schemas.openxmlformats.org/officeDocument/2006/relationships/image" Target="../media/image23.png"/><Relationship Id="rId7" Type="http://schemas.openxmlformats.org/officeDocument/2006/relationships/tags" Target="../tags/tag278.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73.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72.xml"/><Relationship Id="rId6" Type="http://schemas.openxmlformats.org/officeDocument/2006/relationships/tags" Target="../tags/tag277.xml"/><Relationship Id="rId11" Type="http://schemas.openxmlformats.org/officeDocument/2006/relationships/tags" Target="../tags/tag282.xml"/><Relationship Id="rId5" Type="http://schemas.openxmlformats.org/officeDocument/2006/relationships/tags" Target="../tags/tag276.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81.xml"/><Relationship Id="rId19" Type="http://schemas.openxmlformats.org/officeDocument/2006/relationships/image" Target="../media/image21.png"/><Relationship Id="rId4" Type="http://schemas.openxmlformats.org/officeDocument/2006/relationships/tags" Target="../tags/tag275.xml"/><Relationship Id="rId9" Type="http://schemas.openxmlformats.org/officeDocument/2006/relationships/tags" Target="../tags/tag280.xml"/><Relationship Id="rId14" Type="http://schemas.openxmlformats.org/officeDocument/2006/relationships/image" Target="../media/image3.png"/><Relationship Id="rId22"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hyperlink" Target="https://youtu.be/iHGFaVrq8SQ"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s://youtu.be/lqKCeyjjg9o" TargetMode="External"/><Relationship Id="rId5" Type="http://schemas.openxmlformats.org/officeDocument/2006/relationships/hyperlink" Target="https://youtu.be/9Wki4GGU62U" TargetMode="External"/><Relationship Id="rId4" Type="http://schemas.openxmlformats.org/officeDocument/2006/relationships/hyperlink" Target="https://youtu.be/0hYA0IcYZSc" TargetMode="External"/></Relationships>
</file>

<file path=ppt/slides/_rels/slide39.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notesSlide" Target="../notesSlides/notesSlide38.xml"/><Relationship Id="rId18" Type="http://schemas.openxmlformats.org/officeDocument/2006/relationships/image" Target="../media/image20.png"/><Relationship Id="rId3" Type="http://schemas.openxmlformats.org/officeDocument/2006/relationships/tags" Target="../tags/tag285.xml"/><Relationship Id="rId21" Type="http://schemas.openxmlformats.org/officeDocument/2006/relationships/image" Target="../media/image23.png"/><Relationship Id="rId7" Type="http://schemas.openxmlformats.org/officeDocument/2006/relationships/tags" Target="../tags/tag289.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84.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tags" Target="../tags/tag293.xml"/><Relationship Id="rId5" Type="http://schemas.openxmlformats.org/officeDocument/2006/relationships/tags" Target="../tags/tag287.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292.xml"/><Relationship Id="rId19" Type="http://schemas.openxmlformats.org/officeDocument/2006/relationships/image" Target="../media/image21.png"/><Relationship Id="rId4" Type="http://schemas.openxmlformats.org/officeDocument/2006/relationships/tags" Target="../tags/tag286.xml"/><Relationship Id="rId9" Type="http://schemas.openxmlformats.org/officeDocument/2006/relationships/tags" Target="../tags/tag291.xml"/><Relationship Id="rId14" Type="http://schemas.openxmlformats.org/officeDocument/2006/relationships/image" Target="../media/image3.png"/><Relationship Id="rId22"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7.png"/><Relationship Id="rId3" Type="http://schemas.openxmlformats.org/officeDocument/2006/relationships/tags" Target="../tags/tag15.xml"/><Relationship Id="rId7" Type="http://schemas.openxmlformats.org/officeDocument/2006/relationships/slideLayout" Target="../slideLayouts/slideLayout2.xml"/><Relationship Id="rId12" Type="http://schemas.openxmlformats.org/officeDocument/2006/relationships/image" Target="../media/image6.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5.png"/><Relationship Id="rId5" Type="http://schemas.openxmlformats.org/officeDocument/2006/relationships/tags" Target="../tags/tag17.xml"/><Relationship Id="rId10" Type="http://schemas.openxmlformats.org/officeDocument/2006/relationships/image" Target="../media/image4.png"/><Relationship Id="rId4" Type="http://schemas.openxmlformats.org/officeDocument/2006/relationships/tags" Target="../tags/tag16.xml"/><Relationship Id="rId9" Type="http://schemas.openxmlformats.org/officeDocument/2006/relationships/image" Target="../media/image1.png"/><Relationship Id="rId1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tags" Target="../tags/tag301.xml"/><Relationship Id="rId13" Type="http://schemas.openxmlformats.org/officeDocument/2006/relationships/notesSlide" Target="../notesSlides/notesSlide39.xml"/><Relationship Id="rId18" Type="http://schemas.openxmlformats.org/officeDocument/2006/relationships/image" Target="../media/image20.png"/><Relationship Id="rId3" Type="http://schemas.openxmlformats.org/officeDocument/2006/relationships/tags" Target="../tags/tag296.xml"/><Relationship Id="rId21" Type="http://schemas.openxmlformats.org/officeDocument/2006/relationships/image" Target="../media/image23.png"/><Relationship Id="rId7" Type="http://schemas.openxmlformats.org/officeDocument/2006/relationships/tags" Target="../tags/tag300.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295.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294.xml"/><Relationship Id="rId6" Type="http://schemas.openxmlformats.org/officeDocument/2006/relationships/tags" Target="../tags/tag299.xml"/><Relationship Id="rId11" Type="http://schemas.openxmlformats.org/officeDocument/2006/relationships/tags" Target="../tags/tag304.xml"/><Relationship Id="rId5" Type="http://schemas.openxmlformats.org/officeDocument/2006/relationships/tags" Target="../tags/tag298.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303.xml"/><Relationship Id="rId19" Type="http://schemas.openxmlformats.org/officeDocument/2006/relationships/image" Target="../media/image21.png"/><Relationship Id="rId4" Type="http://schemas.openxmlformats.org/officeDocument/2006/relationships/tags" Target="../tags/tag297.xml"/><Relationship Id="rId9" Type="http://schemas.openxmlformats.org/officeDocument/2006/relationships/tags" Target="../tags/tag302.xml"/><Relationship Id="rId14" Type="http://schemas.openxmlformats.org/officeDocument/2006/relationships/image" Target="../media/image3.png"/><Relationship Id="rId22" Type="http://schemas.openxmlformats.org/officeDocument/2006/relationships/image" Target="../media/image24.png"/></Relationships>
</file>

<file path=ppt/slides/_rels/slide41.xml.rels><?xml version="1.0" encoding="UTF-8" standalone="yes"?>
<Relationships xmlns="http://schemas.openxmlformats.org/package/2006/relationships"><Relationship Id="rId8" Type="http://schemas.openxmlformats.org/officeDocument/2006/relationships/tags" Target="../tags/tag312.xml"/><Relationship Id="rId13" Type="http://schemas.openxmlformats.org/officeDocument/2006/relationships/notesSlide" Target="../notesSlides/notesSlide40.xml"/><Relationship Id="rId18" Type="http://schemas.openxmlformats.org/officeDocument/2006/relationships/image" Target="../media/image20.png"/><Relationship Id="rId3" Type="http://schemas.openxmlformats.org/officeDocument/2006/relationships/tags" Target="../tags/tag307.xml"/><Relationship Id="rId21" Type="http://schemas.openxmlformats.org/officeDocument/2006/relationships/image" Target="../media/image23.png"/><Relationship Id="rId7" Type="http://schemas.openxmlformats.org/officeDocument/2006/relationships/tags" Target="../tags/tag311.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306.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305.xml"/><Relationship Id="rId6" Type="http://schemas.openxmlformats.org/officeDocument/2006/relationships/tags" Target="../tags/tag310.xml"/><Relationship Id="rId11" Type="http://schemas.openxmlformats.org/officeDocument/2006/relationships/tags" Target="../tags/tag315.xml"/><Relationship Id="rId5" Type="http://schemas.openxmlformats.org/officeDocument/2006/relationships/tags" Target="../tags/tag309.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314.xml"/><Relationship Id="rId19" Type="http://schemas.openxmlformats.org/officeDocument/2006/relationships/image" Target="../media/image21.png"/><Relationship Id="rId4" Type="http://schemas.openxmlformats.org/officeDocument/2006/relationships/tags" Target="../tags/tag308.xml"/><Relationship Id="rId9" Type="http://schemas.openxmlformats.org/officeDocument/2006/relationships/tags" Target="../tags/tag313.xml"/><Relationship Id="rId14" Type="http://schemas.openxmlformats.org/officeDocument/2006/relationships/image" Target="../media/image3.png"/><Relationship Id="rId22" Type="http://schemas.openxmlformats.org/officeDocument/2006/relationships/image" Target="../media/image24.png"/></Relationships>
</file>

<file path=ppt/slides/_rels/slide42.xml.rels><?xml version="1.0" encoding="UTF-8" standalone="yes"?>
<Relationships xmlns="http://schemas.openxmlformats.org/package/2006/relationships"><Relationship Id="rId8" Type="http://schemas.openxmlformats.org/officeDocument/2006/relationships/tags" Target="../tags/tag323.xml"/><Relationship Id="rId13" Type="http://schemas.openxmlformats.org/officeDocument/2006/relationships/notesSlide" Target="../notesSlides/notesSlide41.xml"/><Relationship Id="rId18" Type="http://schemas.openxmlformats.org/officeDocument/2006/relationships/image" Target="../media/image20.png"/><Relationship Id="rId3" Type="http://schemas.openxmlformats.org/officeDocument/2006/relationships/tags" Target="../tags/tag318.xml"/><Relationship Id="rId21" Type="http://schemas.openxmlformats.org/officeDocument/2006/relationships/image" Target="../media/image23.png"/><Relationship Id="rId7" Type="http://schemas.openxmlformats.org/officeDocument/2006/relationships/tags" Target="../tags/tag322.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317.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316.xml"/><Relationship Id="rId6" Type="http://schemas.openxmlformats.org/officeDocument/2006/relationships/tags" Target="../tags/tag321.xml"/><Relationship Id="rId11" Type="http://schemas.openxmlformats.org/officeDocument/2006/relationships/tags" Target="../tags/tag326.xml"/><Relationship Id="rId5" Type="http://schemas.openxmlformats.org/officeDocument/2006/relationships/tags" Target="../tags/tag320.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325.xml"/><Relationship Id="rId19" Type="http://schemas.openxmlformats.org/officeDocument/2006/relationships/image" Target="../media/image21.png"/><Relationship Id="rId4" Type="http://schemas.openxmlformats.org/officeDocument/2006/relationships/tags" Target="../tags/tag319.xml"/><Relationship Id="rId9" Type="http://schemas.openxmlformats.org/officeDocument/2006/relationships/tags" Target="../tags/tag324.xml"/><Relationship Id="rId14" Type="http://schemas.openxmlformats.org/officeDocument/2006/relationships/image" Target="../media/image3.png"/><Relationship Id="rId22" Type="http://schemas.openxmlformats.org/officeDocument/2006/relationships/image" Target="../media/image24.png"/></Relationships>
</file>

<file path=ppt/slides/_rels/slide43.xml.rels><?xml version="1.0" encoding="UTF-8" standalone="yes"?>
<Relationships xmlns="http://schemas.openxmlformats.org/package/2006/relationships"><Relationship Id="rId8" Type="http://schemas.openxmlformats.org/officeDocument/2006/relationships/tags" Target="../tags/tag334.xml"/><Relationship Id="rId13" Type="http://schemas.openxmlformats.org/officeDocument/2006/relationships/notesSlide" Target="../notesSlides/notesSlide42.xml"/><Relationship Id="rId18" Type="http://schemas.openxmlformats.org/officeDocument/2006/relationships/image" Target="../media/image20.png"/><Relationship Id="rId3" Type="http://schemas.openxmlformats.org/officeDocument/2006/relationships/tags" Target="../tags/tag329.xml"/><Relationship Id="rId21" Type="http://schemas.openxmlformats.org/officeDocument/2006/relationships/image" Target="../media/image23.png"/><Relationship Id="rId7" Type="http://schemas.openxmlformats.org/officeDocument/2006/relationships/tags" Target="../tags/tag333.xml"/><Relationship Id="rId12" Type="http://schemas.openxmlformats.org/officeDocument/2006/relationships/slideLayout" Target="../slideLayouts/slideLayout2.xml"/><Relationship Id="rId17" Type="http://schemas.openxmlformats.org/officeDocument/2006/relationships/image" Target="../media/image19.png"/><Relationship Id="rId2" Type="http://schemas.openxmlformats.org/officeDocument/2006/relationships/tags" Target="../tags/tag328.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327.xml"/><Relationship Id="rId6" Type="http://schemas.openxmlformats.org/officeDocument/2006/relationships/tags" Target="../tags/tag332.xml"/><Relationship Id="rId11" Type="http://schemas.openxmlformats.org/officeDocument/2006/relationships/tags" Target="../tags/tag337.xml"/><Relationship Id="rId5" Type="http://schemas.openxmlformats.org/officeDocument/2006/relationships/tags" Target="../tags/tag331.xml"/><Relationship Id="rId15" Type="http://schemas.openxmlformats.org/officeDocument/2006/relationships/slide" Target="slide19.xml"/><Relationship Id="rId23" Type="http://schemas.openxmlformats.org/officeDocument/2006/relationships/image" Target="../media/image25.png"/><Relationship Id="rId10" Type="http://schemas.openxmlformats.org/officeDocument/2006/relationships/tags" Target="../tags/tag336.xml"/><Relationship Id="rId19" Type="http://schemas.openxmlformats.org/officeDocument/2006/relationships/image" Target="../media/image21.png"/><Relationship Id="rId4" Type="http://schemas.openxmlformats.org/officeDocument/2006/relationships/tags" Target="../tags/tag330.xml"/><Relationship Id="rId9" Type="http://schemas.openxmlformats.org/officeDocument/2006/relationships/tags" Target="../tags/tag335.xml"/><Relationship Id="rId14" Type="http://schemas.openxmlformats.org/officeDocument/2006/relationships/image" Target="../media/image3.png"/><Relationship Id="rId22"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tags" Target="../tags/tag340.xml"/><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43.xml"/><Relationship Id="rId3" Type="http://schemas.openxmlformats.org/officeDocument/2006/relationships/tags" Target="../tags/tag343.xml"/><Relationship Id="rId7" Type="http://schemas.openxmlformats.org/officeDocument/2006/relationships/slideLayout" Target="../slideLayouts/slideLayout2.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tags" Target="../tags/tag346.xml"/><Relationship Id="rId5" Type="http://schemas.openxmlformats.org/officeDocument/2006/relationships/tags" Target="../tags/tag345.xml"/><Relationship Id="rId10" Type="http://schemas.openxmlformats.org/officeDocument/2006/relationships/image" Target="../media/image3.png"/><Relationship Id="rId4" Type="http://schemas.openxmlformats.org/officeDocument/2006/relationships/tags" Target="../tags/tag344.xml"/><Relationship Id="rId9" Type="http://schemas.openxmlformats.org/officeDocument/2006/relationships/image" Target="../media/image27.jpe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1.xml"/><Relationship Id="rId7" Type="http://schemas.openxmlformats.org/officeDocument/2006/relationships/image" Target="../media/image1.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22.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8.png"/><Relationship Id="rId5" Type="http://schemas.openxmlformats.org/officeDocument/2006/relationships/tags" Target="../tags/tag27.xml"/><Relationship Id="rId10" Type="http://schemas.openxmlformats.org/officeDocument/2006/relationships/image" Target="../media/image3.png"/><Relationship Id="rId4" Type="http://schemas.openxmlformats.org/officeDocument/2006/relationships/tags" Target="../tags/tag26.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hyperlink" Target="https://youtu.be/zPl7HejnQzM" TargetMode="External"/><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hyperlink" Target="http://www.publichealthontario.ca/en/LearningAndDevelopment/OnlineLearning/InfectiousDiseases/IPACCore/Documents/CORE_Trainers_AP_AllVideos.zip" TargetMode="Externa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image" Target="../media/image3.png"/><Relationship Id="rId5" Type="http://schemas.openxmlformats.org/officeDocument/2006/relationships/tags" Target="../tags/tag34.xml"/><Relationship Id="rId10" Type="http://schemas.openxmlformats.org/officeDocument/2006/relationships/image" Target="../media/image1.png"/><Relationship Id="rId4" Type="http://schemas.openxmlformats.org/officeDocument/2006/relationships/tags" Target="../tags/tag33.xml"/><Relationship Id="rId9" Type="http://schemas.openxmlformats.org/officeDocument/2006/relationships/notesSlide" Target="../notesSlides/notesSlide7.xml"/><Relationship Id="rId1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hyperlink" Target="http://www.publichealthontario.ca/en/LearningAndDevelopment/OnlineLearning/InfectiousDiseases/IPACCore/Documents/CORE_Trainers_AP_AllVideos.zip" TargetMode="External"/><Relationship Id="rId5" Type="http://schemas.openxmlformats.org/officeDocument/2006/relationships/hyperlink" Target="https://youtu.be/XciiM4lR60k"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hyperlink" Target="https://youtu.be/1Sfkm83vL5o" TargetMode="External"/><Relationship Id="rId5" Type="http://schemas.openxmlformats.org/officeDocument/2006/relationships/hyperlink" Target="http://www.publichealthontario.ca/en/LearningAndDevelopment/OnlineLearning/InfectiousDiseases/IPACCore/Documents/CORE_Trainers_AP_AllVideos.zip"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Select="1" noRot="1" noMove="1" noResize="1" noEditPoints="1" noAdjustHandles="1" noChangeArrowheads="1" noChangeShapeType="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2" name="Title 1"/>
          <p:cNvSpPr>
            <a:spLocks noGrp="1"/>
          </p:cNvSpPr>
          <p:nvPr>
            <p:ph type="ctrTitle"/>
          </p:nvPr>
        </p:nvSpPr>
        <p:spPr/>
        <p:txBody>
          <a:bodyPr/>
          <a:lstStyle/>
          <a:p>
            <a:endParaRPr lang="en-CA"/>
          </a:p>
        </p:txBody>
      </p:sp>
      <p:sp>
        <p:nvSpPr>
          <p:cNvPr id="6" name="Rectangle 5"/>
          <p:cNvSpPr>
            <a:spLocks noGrp="1" noSelect="1" noRot="1" noMove="1" noResize="1" noEditPoints="1" noAdjustHandles="1" noChangeArrowheads="1" noChangeShapeType="1" noTextEdit="1"/>
          </p:cNvSpPr>
          <p:nvPr>
            <p:custDataLst>
              <p:tags r:id="rId2"/>
            </p:custDataLst>
          </p:nvPr>
        </p:nvSpPr>
        <p:spPr>
          <a:xfrm>
            <a:off x="0" y="1844824"/>
            <a:ext cx="9144000" cy="2592288"/>
          </a:xfrm>
          <a:prstGeom prst="rect">
            <a:avLst/>
          </a:prstGeom>
          <a:solidFill>
            <a:schemeClr val="bg1">
              <a:alpha val="89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smtClean="0">
                <a:solidFill>
                  <a:sysClr val="windowText" lastClr="000000"/>
                </a:solidFill>
                <a:latin typeface="+mj-lt"/>
              </a:rPr>
              <a:t>CORE COMPETENCY ADDITIONAL PRECAUTIONS</a:t>
            </a:r>
          </a:p>
          <a:p>
            <a:pPr algn="ctr"/>
            <a:r>
              <a:rPr lang="en-US" sz="2800" smtClean="0">
                <a:solidFill>
                  <a:sysClr val="windowText" lastClr="000000"/>
                </a:solidFill>
                <a:latin typeface="+mj-lt"/>
              </a:rPr>
              <a:t>ACUTE CARE</a:t>
            </a:r>
            <a:endParaRPr lang="en-CA" sz="2800" dirty="0">
              <a:solidFill>
                <a:sysClr val="windowText" lastClr="000000"/>
              </a:solidFill>
              <a:latin typeface="+mj-lt"/>
            </a:endParaRPr>
          </a:p>
        </p:txBody>
      </p:sp>
    </p:spTree>
    <p:extLst>
      <p:ext uri="{BB962C8B-B14F-4D97-AF65-F5344CB8AC3E}">
        <p14:creationId xmlns:p14="http://schemas.microsoft.com/office/powerpoint/2010/main" val="220217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14" name="Rectangle 13"/>
          <p:cNvSpPr>
            <a:spLocks noGrp="1" noSelect="1" noRot="1" noMove="1" noResize="1" noEditPoints="1" noAdjustHandles="1" noChangeArrowheads="1" noChangeShapeType="1" noTextEdit="1"/>
          </p:cNvSpPr>
          <p:nvPr>
            <p:custDataLst>
              <p:tags r:id="rId1"/>
            </p:custDataLst>
          </p:nvPr>
        </p:nvSpPr>
        <p:spPr>
          <a:xfrm>
            <a:off x="0" y="-25565"/>
            <a:ext cx="9144000" cy="6857999"/>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4" name="Rectangle 3"/>
          <p:cNvSpPr/>
          <p:nvPr/>
        </p:nvSpPr>
        <p:spPr>
          <a:xfrm>
            <a:off x="0" y="1018469"/>
            <a:ext cx="9144000" cy="527981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pic>
        <p:nvPicPr>
          <p:cNvPr id="2" name="Picture 1"/>
          <p:cNvPicPr>
            <a:picLocks noGrp="1" noSelect="1" noRot="1" noMove="1" noResize="1" noEditPoints="1" noAdjustHandles="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 name="HtBox 4"/>
          <p:cNvSpPr txBox="1">
            <a:spLocks noGrp="1" noSelect="1" noRot="1" noMove="1" noResize="1" noEditPoints="1" noAdjustHandles="1" noChangeArrowheads="1" noChangeShapeType="1" noTextEdit="1"/>
          </p:cNvSpPr>
          <p:nvPr>
            <p:custDataLst>
              <p:tags r:id="rId3"/>
            </p:custDataLst>
          </p:nvPr>
        </p:nvSpPr>
        <p:spPr>
          <a:xfrm>
            <a:off x="0" y="488388"/>
            <a:ext cx="1044068" cy="338554"/>
          </a:xfrm>
          <a:prstGeom prst="rect">
            <a:avLst/>
          </a:prstGeom>
          <a:noFill/>
        </p:spPr>
        <p:txBody>
          <a:bodyPr wrap="none" rtlCol="0">
            <a:spAutoFit/>
          </a:bodyPr>
          <a:lstStyle/>
          <a:p>
            <a:r>
              <a:rPr lang="en-US" sz="1600" dirty="0" smtClean="0">
                <a:solidFill>
                  <a:prstClr val="white"/>
                </a:solidFill>
              </a:rPr>
              <a:t>DROPLETS</a:t>
            </a:r>
            <a:endParaRPr lang="en-US" sz="1600" dirty="0">
              <a:solidFill>
                <a:prstClr val="white"/>
              </a:solidFill>
            </a:endParaRPr>
          </a:p>
        </p:txBody>
      </p:sp>
      <p:sp>
        <p:nvSpPr>
          <p:cNvPr id="5" name="TextBox 4"/>
          <p:cNvSpPr txBox="1"/>
          <p:nvPr/>
        </p:nvSpPr>
        <p:spPr>
          <a:xfrm>
            <a:off x="2915816" y="1268760"/>
            <a:ext cx="3636404" cy="369332"/>
          </a:xfrm>
          <a:prstGeom prst="rect">
            <a:avLst/>
          </a:prstGeom>
          <a:noFill/>
        </p:spPr>
        <p:txBody>
          <a:bodyPr wrap="square" rtlCol="0">
            <a:spAutoFit/>
          </a:bodyPr>
          <a:lstStyle/>
          <a:p>
            <a:r>
              <a:rPr lang="en-US" dirty="0" smtClean="0">
                <a:solidFill>
                  <a:prstClr val="black"/>
                </a:solidFill>
              </a:rPr>
              <a:t>What do you know about droplets?</a:t>
            </a:r>
            <a:endParaRPr lang="en-CA" dirty="0">
              <a:solidFill>
                <a:prstClr val="black"/>
              </a:solidFill>
            </a:endParaRPr>
          </a:p>
        </p:txBody>
      </p:sp>
      <p:sp>
        <p:nvSpPr>
          <p:cNvPr id="6" name="TextBox 5"/>
          <p:cNvSpPr txBox="1"/>
          <p:nvPr/>
        </p:nvSpPr>
        <p:spPr>
          <a:xfrm>
            <a:off x="837896" y="2077129"/>
            <a:ext cx="4166152" cy="369332"/>
          </a:xfrm>
          <a:prstGeom prst="rect">
            <a:avLst/>
          </a:prstGeom>
          <a:noFill/>
        </p:spPr>
        <p:txBody>
          <a:bodyPr wrap="square" rtlCol="0">
            <a:spAutoFit/>
          </a:bodyPr>
          <a:lstStyle/>
          <a:p>
            <a:r>
              <a:rPr lang="en-US" dirty="0">
                <a:solidFill>
                  <a:prstClr val="black"/>
                </a:solidFill>
              </a:rPr>
              <a:t>Droplets travel on air currents.</a:t>
            </a:r>
            <a:endParaRPr lang="en-CA" dirty="0">
              <a:solidFill>
                <a:prstClr val="black"/>
              </a:solidFill>
            </a:endParaRPr>
          </a:p>
        </p:txBody>
      </p:sp>
      <p:sp>
        <p:nvSpPr>
          <p:cNvPr id="7" name="TextBox 6"/>
          <p:cNvSpPr txBox="1"/>
          <p:nvPr/>
        </p:nvSpPr>
        <p:spPr>
          <a:xfrm>
            <a:off x="827584" y="2793573"/>
            <a:ext cx="4248472" cy="369332"/>
          </a:xfrm>
          <a:prstGeom prst="rect">
            <a:avLst/>
          </a:prstGeom>
          <a:noFill/>
        </p:spPr>
        <p:txBody>
          <a:bodyPr wrap="square" rtlCol="0">
            <a:spAutoFit/>
          </a:bodyPr>
          <a:lstStyle/>
          <a:p>
            <a:r>
              <a:rPr lang="en-US" dirty="0">
                <a:solidFill>
                  <a:prstClr val="black"/>
                </a:solidFill>
              </a:rPr>
              <a:t>Droplets remain on horizontal surfaces.</a:t>
            </a:r>
            <a:endParaRPr lang="en-CA" dirty="0">
              <a:solidFill>
                <a:prstClr val="black"/>
              </a:solidFill>
            </a:endParaRPr>
          </a:p>
        </p:txBody>
      </p:sp>
      <p:sp>
        <p:nvSpPr>
          <p:cNvPr id="9" name="TextBox 8"/>
          <p:cNvSpPr txBox="1"/>
          <p:nvPr/>
        </p:nvSpPr>
        <p:spPr>
          <a:xfrm>
            <a:off x="6156176" y="1988840"/>
            <a:ext cx="504056" cy="369332"/>
          </a:xfrm>
          <a:prstGeom prst="rect">
            <a:avLst/>
          </a:prstGeom>
          <a:noFill/>
        </p:spPr>
        <p:txBody>
          <a:bodyPr wrap="square" rtlCol="0">
            <a:spAutoFit/>
          </a:bodyPr>
          <a:lstStyle/>
          <a:p>
            <a:r>
              <a:rPr lang="en-US" dirty="0" smtClean="0">
                <a:solidFill>
                  <a:prstClr val="black"/>
                </a:solidFill>
              </a:rPr>
              <a:t>or</a:t>
            </a:r>
            <a:endParaRPr lang="en-CA" dirty="0">
              <a:solidFill>
                <a:prstClr val="black"/>
              </a:solidFill>
            </a:endParaRPr>
          </a:p>
        </p:txBody>
      </p:sp>
      <p:sp>
        <p:nvSpPr>
          <p:cNvPr id="12" name="TextBox 11"/>
          <p:cNvSpPr txBox="1"/>
          <p:nvPr/>
        </p:nvSpPr>
        <p:spPr>
          <a:xfrm>
            <a:off x="6156176" y="2762255"/>
            <a:ext cx="504056" cy="369332"/>
          </a:xfrm>
          <a:prstGeom prst="rect">
            <a:avLst/>
          </a:prstGeom>
          <a:noFill/>
        </p:spPr>
        <p:txBody>
          <a:bodyPr wrap="square" rtlCol="0">
            <a:spAutoFit/>
          </a:bodyPr>
          <a:lstStyle/>
          <a:p>
            <a:r>
              <a:rPr lang="en-US" dirty="0" smtClean="0">
                <a:solidFill>
                  <a:prstClr val="black"/>
                </a:solidFill>
              </a:rPr>
              <a:t>or</a:t>
            </a:r>
            <a:endParaRPr lang="en-CA" dirty="0">
              <a:solidFill>
                <a:prstClr val="black"/>
              </a:solidFill>
            </a:endParaRPr>
          </a:p>
        </p:txBody>
      </p:sp>
      <p:sp>
        <p:nvSpPr>
          <p:cNvPr id="16" name="TextBox 15"/>
          <p:cNvSpPr txBox="1"/>
          <p:nvPr/>
        </p:nvSpPr>
        <p:spPr>
          <a:xfrm>
            <a:off x="4644008" y="4543960"/>
            <a:ext cx="3960440" cy="1477328"/>
          </a:xfrm>
          <a:prstGeom prst="rect">
            <a:avLst/>
          </a:prstGeom>
          <a:noFill/>
        </p:spPr>
        <p:txBody>
          <a:bodyPr wrap="square" rtlCol="0">
            <a:spAutoFit/>
          </a:bodyPr>
          <a:lstStyle/>
          <a:p>
            <a:r>
              <a:rPr lang="en-CA" b="1" dirty="0">
                <a:solidFill>
                  <a:prstClr val="black"/>
                </a:solidFill>
              </a:rPr>
              <a:t>Infectious agents in droplets:</a:t>
            </a:r>
          </a:p>
          <a:p>
            <a:pPr marL="285750" indent="-285750">
              <a:buFont typeface="Arial" panose="020B0604020202020204" pitchFamily="34" charset="0"/>
              <a:buChar char="•"/>
            </a:pPr>
            <a:r>
              <a:rPr lang="en-CA" dirty="0" smtClean="0">
                <a:solidFill>
                  <a:prstClr val="black"/>
                </a:solidFill>
              </a:rPr>
              <a:t>can </a:t>
            </a:r>
            <a:r>
              <a:rPr lang="en-CA" dirty="0">
                <a:solidFill>
                  <a:prstClr val="black"/>
                </a:solidFill>
              </a:rPr>
              <a:t>land on surfaces</a:t>
            </a:r>
          </a:p>
          <a:p>
            <a:pPr marL="285750" indent="-285750">
              <a:buFont typeface="Arial" panose="020B0604020202020204" pitchFamily="34" charset="0"/>
              <a:buChar char="•"/>
            </a:pPr>
            <a:r>
              <a:rPr lang="en-CA" dirty="0" smtClean="0">
                <a:solidFill>
                  <a:prstClr val="black"/>
                </a:solidFill>
              </a:rPr>
              <a:t>can </a:t>
            </a:r>
            <a:r>
              <a:rPr lang="en-CA" dirty="0">
                <a:solidFill>
                  <a:prstClr val="black"/>
                </a:solidFill>
              </a:rPr>
              <a:t>contaminate the environment</a:t>
            </a:r>
          </a:p>
          <a:p>
            <a:pPr marL="285750" indent="-285750">
              <a:buFont typeface="Arial" panose="020B0604020202020204" pitchFamily="34" charset="0"/>
              <a:buChar char="•"/>
            </a:pPr>
            <a:r>
              <a:rPr lang="en-CA" dirty="0" smtClean="0">
                <a:solidFill>
                  <a:prstClr val="black"/>
                </a:solidFill>
              </a:rPr>
              <a:t>Can </a:t>
            </a:r>
            <a:r>
              <a:rPr lang="en-CA" dirty="0">
                <a:solidFill>
                  <a:prstClr val="black"/>
                </a:solidFill>
              </a:rPr>
              <a:t>live on surfaces for long periods of time</a:t>
            </a:r>
          </a:p>
        </p:txBody>
      </p:sp>
      <p:sp>
        <p:nvSpPr>
          <p:cNvPr id="17" name="TextBox 16"/>
          <p:cNvSpPr txBox="1"/>
          <p:nvPr/>
        </p:nvSpPr>
        <p:spPr>
          <a:xfrm>
            <a:off x="3446126" y="3901698"/>
            <a:ext cx="2107748" cy="369332"/>
          </a:xfrm>
          <a:prstGeom prst="rect">
            <a:avLst/>
          </a:prstGeom>
          <a:noFill/>
        </p:spPr>
        <p:txBody>
          <a:bodyPr wrap="square" rtlCol="0">
            <a:spAutoFit/>
          </a:bodyPr>
          <a:lstStyle/>
          <a:p>
            <a:r>
              <a:rPr lang="en-US" b="1" dirty="0" smtClean="0">
                <a:solidFill>
                  <a:prstClr val="black"/>
                </a:solidFill>
              </a:rPr>
              <a:t>Facts about droplets</a:t>
            </a:r>
            <a:endParaRPr lang="en-CA" b="1" dirty="0">
              <a:solidFill>
                <a:prstClr val="black"/>
              </a:solidFill>
            </a:endParaRPr>
          </a:p>
        </p:txBody>
      </p:sp>
      <p:sp>
        <p:nvSpPr>
          <p:cNvPr id="20" name="TextBox 19"/>
          <p:cNvSpPr txBox="1"/>
          <p:nvPr/>
        </p:nvSpPr>
        <p:spPr>
          <a:xfrm>
            <a:off x="773836" y="4543960"/>
            <a:ext cx="3366116" cy="1477328"/>
          </a:xfrm>
          <a:prstGeom prst="rect">
            <a:avLst/>
          </a:prstGeom>
          <a:noFill/>
        </p:spPr>
        <p:txBody>
          <a:bodyPr wrap="square" rtlCol="0">
            <a:spAutoFit/>
          </a:bodyPr>
          <a:lstStyle/>
          <a:p>
            <a:r>
              <a:rPr lang="en-US" b="1" dirty="0" smtClean="0">
                <a:solidFill>
                  <a:prstClr val="black"/>
                </a:solidFill>
              </a:rPr>
              <a:t>Droplets:</a:t>
            </a:r>
          </a:p>
          <a:p>
            <a:pPr marL="285750" indent="-285750">
              <a:buFont typeface="Arial" panose="020B0604020202020204" pitchFamily="34" charset="0"/>
              <a:buChar char="•"/>
            </a:pPr>
            <a:r>
              <a:rPr lang="en-US" dirty="0" smtClean="0">
                <a:solidFill>
                  <a:prstClr val="black"/>
                </a:solidFill>
              </a:rPr>
              <a:t>do not remain in the air</a:t>
            </a:r>
          </a:p>
          <a:p>
            <a:pPr marL="285750" indent="-285750">
              <a:buFont typeface="Arial" panose="020B0604020202020204" pitchFamily="34" charset="0"/>
              <a:buChar char="•"/>
            </a:pPr>
            <a:r>
              <a:rPr lang="en-US" dirty="0" smtClean="0">
                <a:solidFill>
                  <a:prstClr val="black"/>
                </a:solidFill>
              </a:rPr>
              <a:t>may contain infectious agents</a:t>
            </a:r>
          </a:p>
          <a:p>
            <a:pPr marL="285750" indent="-285750">
              <a:buFont typeface="Arial" panose="020B0604020202020204" pitchFamily="34" charset="0"/>
              <a:buChar char="•"/>
            </a:pPr>
            <a:r>
              <a:rPr lang="en-US" dirty="0" smtClean="0">
                <a:solidFill>
                  <a:prstClr val="black"/>
                </a:solidFill>
              </a:rPr>
              <a:t>usually travel less than 2 </a:t>
            </a:r>
            <a:r>
              <a:rPr lang="en-US" dirty="0" err="1" smtClean="0">
                <a:solidFill>
                  <a:prstClr val="black"/>
                </a:solidFill>
              </a:rPr>
              <a:t>metres</a:t>
            </a:r>
            <a:endParaRPr lang="en-CA" dirty="0">
              <a:solidFill>
                <a:prstClr val="black"/>
              </a:solidFill>
            </a:endParaRPr>
          </a:p>
        </p:txBody>
      </p:sp>
      <p:sp>
        <p:nvSpPr>
          <p:cNvPr id="8" name="Oval 7"/>
          <p:cNvSpPr/>
          <p:nvPr/>
        </p:nvSpPr>
        <p:spPr>
          <a:xfrm>
            <a:off x="5275592" y="1844824"/>
            <a:ext cx="540000" cy="540000"/>
          </a:xfrm>
          <a:prstGeom prst="ellipse">
            <a:avLst/>
          </a:prstGeom>
          <a:solidFill>
            <a:srgbClr val="CC911A"/>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prstClr val="white"/>
                </a:solidFill>
              </a:rPr>
              <a:t>T</a:t>
            </a:r>
            <a:endParaRPr lang="en-CA" dirty="0">
              <a:solidFill>
                <a:prstClr val="white"/>
              </a:solidFill>
            </a:endParaRPr>
          </a:p>
        </p:txBody>
      </p:sp>
      <p:sp>
        <p:nvSpPr>
          <p:cNvPr id="19" name="Oval 18"/>
          <p:cNvSpPr/>
          <p:nvPr/>
        </p:nvSpPr>
        <p:spPr>
          <a:xfrm>
            <a:off x="9396536" y="2591587"/>
            <a:ext cx="540000" cy="540000"/>
          </a:xfrm>
          <a:prstGeom prst="ellipse">
            <a:avLst/>
          </a:prstGeom>
          <a:solidFill>
            <a:srgbClr val="92D05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CA" dirty="0" smtClean="0">
                <a:solidFill>
                  <a:prstClr val="white"/>
                </a:solidFill>
              </a:rPr>
              <a:t>T</a:t>
            </a:r>
            <a:endParaRPr lang="en-CA" dirty="0">
              <a:solidFill>
                <a:prstClr val="white"/>
              </a:solidFill>
            </a:endParaRPr>
          </a:p>
        </p:txBody>
      </p:sp>
      <p:sp>
        <p:nvSpPr>
          <p:cNvPr id="18" name="Oval 17"/>
          <p:cNvSpPr/>
          <p:nvPr/>
        </p:nvSpPr>
        <p:spPr>
          <a:xfrm>
            <a:off x="9396536" y="1845378"/>
            <a:ext cx="540000" cy="540000"/>
          </a:xfrm>
          <a:prstGeom prst="ellipse">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a:p>
            <a:pPr algn="ctr"/>
            <a:r>
              <a:rPr lang="en-US" dirty="0" smtClean="0">
                <a:solidFill>
                  <a:prstClr val="white"/>
                </a:solidFill>
              </a:rPr>
              <a:t>F
							</a:t>
            </a:r>
            <a:endParaRPr lang="en-CA" dirty="0">
              <a:solidFill>
                <a:prstClr val="white"/>
              </a:solidFill>
            </a:endParaRPr>
          </a:p>
        </p:txBody>
      </p:sp>
      <p:sp>
        <p:nvSpPr>
          <p:cNvPr id="11" name="Oval 10"/>
          <p:cNvSpPr/>
          <p:nvPr/>
        </p:nvSpPr>
        <p:spPr>
          <a:xfrm>
            <a:off x="5275592" y="2636912"/>
            <a:ext cx="540000" cy="540000"/>
          </a:xfrm>
          <a:prstGeom prst="ellipse">
            <a:avLst/>
          </a:prstGeom>
          <a:solidFill>
            <a:srgbClr val="CC911A"/>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CA" dirty="0">
                <a:solidFill>
                  <a:prstClr val="white"/>
                </a:solidFill>
              </a:rPr>
              <a:t>T</a:t>
            </a:r>
            <a:endParaRPr lang="en-US" dirty="0">
              <a:solidFill>
                <a:prstClr val="white"/>
              </a:solidFill>
            </a:endParaRPr>
          </a:p>
        </p:txBody>
      </p:sp>
      <p:sp>
        <p:nvSpPr>
          <p:cNvPr id="10" name="Oval 9"/>
          <p:cNvSpPr/>
          <p:nvPr/>
        </p:nvSpPr>
        <p:spPr>
          <a:xfrm>
            <a:off x="6928816" y="1844824"/>
            <a:ext cx="540000" cy="540000"/>
          </a:xfrm>
          <a:prstGeom prst="ellipse">
            <a:avLst/>
          </a:prstGeom>
          <a:solidFill>
            <a:srgbClr val="CC911A"/>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prstClr val="white"/>
                </a:solidFill>
              </a:rPr>
              <a:t>
				F					</a:t>
            </a:r>
            <a:endParaRPr lang="en-CA" dirty="0">
              <a:solidFill>
                <a:prstClr val="white"/>
              </a:solidFill>
            </a:endParaRPr>
          </a:p>
        </p:txBody>
      </p:sp>
      <p:sp>
        <p:nvSpPr>
          <p:cNvPr id="13" name="Oval 12"/>
          <p:cNvSpPr/>
          <p:nvPr/>
        </p:nvSpPr>
        <p:spPr>
          <a:xfrm>
            <a:off x="6928816" y="2636912"/>
            <a:ext cx="540000" cy="540000"/>
          </a:xfrm>
          <a:prstGeom prst="ellipse">
            <a:avLst/>
          </a:prstGeom>
          <a:solidFill>
            <a:srgbClr val="CC911A"/>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b="1" dirty="0">
              <a:solidFill>
                <a:prstClr val="white"/>
              </a:solidFill>
            </a:endParaRPr>
          </a:p>
          <a:p>
            <a:pPr algn="ctr"/>
            <a:endParaRPr lang="en-US" b="1" dirty="0" smtClean="0">
              <a:solidFill>
                <a:prstClr val="white"/>
              </a:solidFill>
            </a:endParaRPr>
          </a:p>
          <a:p>
            <a:pPr algn="ctr"/>
            <a:r>
              <a:rPr lang="en-US" b="1" dirty="0" smtClean="0">
                <a:solidFill>
                  <a:prstClr val="white"/>
                </a:solidFill>
              </a:rPr>
              <a:t>F		</a:t>
            </a:r>
            <a:endParaRPr lang="en-CA" b="1" dirty="0">
              <a:solidFill>
                <a:prstClr val="white"/>
              </a:solidFill>
            </a:endParaRPr>
          </a:p>
        </p:txBody>
      </p:sp>
    </p:spTree>
    <p:extLst>
      <p:ext uri="{BB962C8B-B14F-4D97-AF65-F5344CB8AC3E}">
        <p14:creationId xmlns:p14="http://schemas.microsoft.com/office/powerpoint/2010/main" val="24116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ppt_x</p:attrName>
                                        </p:attrNameLst>
                                      </p:cBhvr>
                                      <p:tavLst>
                                        <p:tav tm="0">
                                          <p:val>
                                            <p:strVal val="#ppt_x"/>
                                          </p:val>
                                        </p:tav>
                                        <p:tav tm="100000">
                                          <p:val>
                                            <p:strVal val="#ppt_x"/>
                                          </p:val>
                                        </p:tav>
                                      </p:tavLst>
                                    </p:anim>
                                    <p:anim calcmode="lin" valueType="num">
                                      <p:cBhvr>
                                        <p:cTn id="14" dur="2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p:stCondLst>
                              <p:cond delay="40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45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55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6000"/>
                            </p:stCondLst>
                            <p:childTnLst>
                              <p:par>
                                <p:cTn id="36" presetID="10"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6500"/>
                            </p:stCondLst>
                            <p:childTnLst>
                              <p:par>
                                <p:cTn id="40" presetID="10" presetClass="exit" presetSubtype="0" fill="hold" grpId="1" nodeType="after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par>
                          <p:cTn id="49" fill="hold">
                            <p:stCondLst>
                              <p:cond delay="7000"/>
                            </p:stCondLst>
                            <p:childTnLst>
                              <p:par>
                                <p:cTn id="50" presetID="42" presetClass="path" presetSubtype="0" accel="50000" decel="50000" fill="hold" grpId="0" nodeType="afterEffect">
                                  <p:stCondLst>
                                    <p:cond delay="250"/>
                                  </p:stCondLst>
                                  <p:childTnLst>
                                    <p:animMotion origin="layout" path="M 1.94444E-6 -4.45293E-6 L -0.36806 0.01319 " pathEditMode="relative" rAng="0" ptsTypes="AA">
                                      <p:cBhvr>
                                        <p:cTn id="51" dur="1250" fill="hold"/>
                                        <p:tgtEl>
                                          <p:spTgt spid="18"/>
                                        </p:tgtEl>
                                        <p:attrNameLst>
                                          <p:attrName>ppt_x</p:attrName>
                                          <p:attrName>ppt_y</p:attrName>
                                        </p:attrNameLst>
                                      </p:cBhvr>
                                      <p:rCtr x="-18403" y="648"/>
                                    </p:animMotion>
                                  </p:childTnLst>
                                </p:cTn>
                              </p:par>
                            </p:childTnLst>
                          </p:cTn>
                        </p:par>
                        <p:par>
                          <p:cTn id="52" fill="hold">
                            <p:stCondLst>
                              <p:cond delay="8500"/>
                            </p:stCondLst>
                            <p:childTnLst>
                              <p:par>
                                <p:cTn id="53" presetID="10" presetClass="entr" presetSubtype="0"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par>
                          <p:cTn id="56" fill="hold">
                            <p:stCondLst>
                              <p:cond delay="9000"/>
                            </p:stCondLst>
                            <p:childTnLst>
                              <p:par>
                                <p:cTn id="57" presetID="10" presetClass="entr" presetSubtype="0"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par>
                          <p:cTn id="60" fill="hold">
                            <p:stCondLst>
                              <p:cond delay="9500"/>
                            </p:stCondLst>
                            <p:childTnLst>
                              <p:par>
                                <p:cTn id="61" presetID="10" presetClass="entr" presetSubtype="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par>
                          <p:cTn id="64" fill="hold">
                            <p:stCondLst>
                              <p:cond delay="10000"/>
                            </p:stCondLst>
                            <p:childTnLst>
                              <p:par>
                                <p:cTn id="65" presetID="10" presetClass="entr" presetSubtype="0"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par>
                          <p:cTn id="68" fill="hold">
                            <p:stCondLst>
                              <p:cond delay="10500"/>
                            </p:stCondLst>
                            <p:childTnLst>
                              <p:par>
                                <p:cTn id="69" presetID="10" presetClass="exit" presetSubtype="0" fill="hold" grpId="1" nodeType="after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childTnLst>
                          </p:cTn>
                        </p:par>
                        <p:par>
                          <p:cTn id="78" fill="hold">
                            <p:stCondLst>
                              <p:cond delay="11000"/>
                            </p:stCondLst>
                            <p:childTnLst>
                              <p:par>
                                <p:cTn id="79" presetID="42" presetClass="path" presetSubtype="0" accel="50000" decel="50000" fill="hold" grpId="0" nodeType="afterEffect">
                                  <p:stCondLst>
                                    <p:cond delay="0"/>
                                  </p:stCondLst>
                                  <p:childTnLst>
                                    <p:animMotion origin="layout" path="M 1.94444E-6 -0.00116 L -0.36806 0.0081 " pathEditMode="relative" rAng="0" ptsTypes="AA">
                                      <p:cBhvr>
                                        <p:cTn id="80" dur="2000" fill="hold"/>
                                        <p:tgtEl>
                                          <p:spTgt spid="19"/>
                                        </p:tgtEl>
                                        <p:attrNameLst>
                                          <p:attrName>ppt_x</p:attrName>
                                          <p:attrName>ppt_y</p:attrName>
                                        </p:attrNameLst>
                                      </p:cBhvr>
                                      <p:rCtr x="-18403" y="463"/>
                                    </p:animMotion>
                                  </p:childTnLst>
                                </p:cTn>
                              </p:par>
                            </p:childTnLst>
                          </p:cTn>
                        </p:par>
                        <p:par>
                          <p:cTn id="81" fill="hold">
                            <p:stCondLst>
                              <p:cond delay="13000"/>
                            </p:stCondLst>
                            <p:childTnLst>
                              <p:par>
                                <p:cTn id="82" presetID="10" presetClass="entr" presetSubtype="0" fill="hold" grpId="0" nodeType="after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500"/>
                                        <p:tgtEl>
                                          <p:spTgt spid="17"/>
                                        </p:tgtEl>
                                      </p:cBhvr>
                                    </p:animEffect>
                                  </p:childTnLst>
                                </p:cTn>
                              </p:par>
                            </p:childTnLst>
                          </p:cTn>
                        </p:par>
                        <p:par>
                          <p:cTn id="85" fill="hold">
                            <p:stCondLst>
                              <p:cond delay="13500"/>
                            </p:stCondLst>
                            <p:childTnLst>
                              <p:par>
                                <p:cTn id="86" presetID="10" presetClass="entr" presetSubtype="0" fill="hold" grpId="0" nodeType="afterEffect">
                                  <p:stCondLst>
                                    <p:cond delay="0"/>
                                  </p:stCondLst>
                                  <p:childTnLst>
                                    <p:set>
                                      <p:cBhvr>
                                        <p:cTn id="87" dur="1" fill="hold">
                                          <p:stCondLst>
                                            <p:cond delay="0"/>
                                          </p:stCondLst>
                                        </p:cTn>
                                        <p:tgtEl>
                                          <p:spTgt spid="20">
                                            <p:txEl>
                                              <p:pRg st="0" end="0"/>
                                            </p:txEl>
                                          </p:spTgt>
                                        </p:tgtEl>
                                        <p:attrNameLst>
                                          <p:attrName>style.visibility</p:attrName>
                                        </p:attrNameLst>
                                      </p:cBhvr>
                                      <p:to>
                                        <p:strVal val="visible"/>
                                      </p:to>
                                    </p:set>
                                    <p:animEffect transition="in" filter="fade">
                                      <p:cBhvr>
                                        <p:cTn id="88" dur="500"/>
                                        <p:tgtEl>
                                          <p:spTgt spid="20">
                                            <p:txEl>
                                              <p:pRg st="0" end="0"/>
                                            </p:txEl>
                                          </p:spTgt>
                                        </p:tgtEl>
                                      </p:cBhvr>
                                    </p:animEffect>
                                  </p:childTnLst>
                                </p:cTn>
                              </p:par>
                            </p:childTnLst>
                          </p:cTn>
                        </p:par>
                        <p:par>
                          <p:cTn id="89" fill="hold">
                            <p:stCondLst>
                              <p:cond delay="14000"/>
                            </p:stCondLst>
                            <p:childTnLst>
                              <p:par>
                                <p:cTn id="90" presetID="10" presetClass="entr" presetSubtype="0" fill="hold" grpId="0" nodeType="afterEffect">
                                  <p:stCondLst>
                                    <p:cond delay="0"/>
                                  </p:stCondLst>
                                  <p:childTnLst>
                                    <p:set>
                                      <p:cBhvr>
                                        <p:cTn id="91" dur="1" fill="hold">
                                          <p:stCondLst>
                                            <p:cond delay="0"/>
                                          </p:stCondLst>
                                        </p:cTn>
                                        <p:tgtEl>
                                          <p:spTgt spid="20">
                                            <p:txEl>
                                              <p:pRg st="1" end="1"/>
                                            </p:txEl>
                                          </p:spTgt>
                                        </p:tgtEl>
                                        <p:attrNameLst>
                                          <p:attrName>style.visibility</p:attrName>
                                        </p:attrNameLst>
                                      </p:cBhvr>
                                      <p:to>
                                        <p:strVal val="visible"/>
                                      </p:to>
                                    </p:set>
                                    <p:animEffect transition="in" filter="fade">
                                      <p:cBhvr>
                                        <p:cTn id="92" dur="500"/>
                                        <p:tgtEl>
                                          <p:spTgt spid="20">
                                            <p:txEl>
                                              <p:pRg st="1" end="1"/>
                                            </p:txEl>
                                          </p:spTgt>
                                        </p:tgtEl>
                                      </p:cBhvr>
                                    </p:animEffect>
                                  </p:childTnLst>
                                </p:cTn>
                              </p:par>
                            </p:childTnLst>
                          </p:cTn>
                        </p:par>
                        <p:par>
                          <p:cTn id="93" fill="hold">
                            <p:stCondLst>
                              <p:cond delay="14500"/>
                            </p:stCondLst>
                            <p:childTnLst>
                              <p:par>
                                <p:cTn id="94" presetID="10" presetClass="entr" presetSubtype="0" fill="hold" grpId="0" nodeType="afterEffect">
                                  <p:stCondLst>
                                    <p:cond delay="0"/>
                                  </p:stCondLst>
                                  <p:childTnLst>
                                    <p:set>
                                      <p:cBhvr>
                                        <p:cTn id="95" dur="1" fill="hold">
                                          <p:stCondLst>
                                            <p:cond delay="0"/>
                                          </p:stCondLst>
                                        </p:cTn>
                                        <p:tgtEl>
                                          <p:spTgt spid="20">
                                            <p:txEl>
                                              <p:pRg st="2" end="2"/>
                                            </p:txEl>
                                          </p:spTgt>
                                        </p:tgtEl>
                                        <p:attrNameLst>
                                          <p:attrName>style.visibility</p:attrName>
                                        </p:attrNameLst>
                                      </p:cBhvr>
                                      <p:to>
                                        <p:strVal val="visible"/>
                                      </p:to>
                                    </p:set>
                                    <p:animEffect transition="in" filter="fade">
                                      <p:cBhvr>
                                        <p:cTn id="96" dur="500"/>
                                        <p:tgtEl>
                                          <p:spTgt spid="20">
                                            <p:txEl>
                                              <p:pRg st="2" end="2"/>
                                            </p:txEl>
                                          </p:spTgt>
                                        </p:tgtEl>
                                      </p:cBhvr>
                                    </p:animEffect>
                                  </p:childTnLst>
                                </p:cTn>
                              </p:par>
                            </p:childTnLst>
                          </p:cTn>
                        </p:par>
                        <p:par>
                          <p:cTn id="97" fill="hold">
                            <p:stCondLst>
                              <p:cond delay="15000"/>
                            </p:stCondLst>
                            <p:childTnLst>
                              <p:par>
                                <p:cTn id="98" presetID="10" presetClass="entr" presetSubtype="0" fill="hold" grpId="0" nodeType="afterEffect">
                                  <p:stCondLst>
                                    <p:cond delay="0"/>
                                  </p:stCondLst>
                                  <p:childTnLst>
                                    <p:set>
                                      <p:cBhvr>
                                        <p:cTn id="99" dur="1" fill="hold">
                                          <p:stCondLst>
                                            <p:cond delay="0"/>
                                          </p:stCondLst>
                                        </p:cTn>
                                        <p:tgtEl>
                                          <p:spTgt spid="20">
                                            <p:txEl>
                                              <p:pRg st="3" end="3"/>
                                            </p:txEl>
                                          </p:spTgt>
                                        </p:tgtEl>
                                        <p:attrNameLst>
                                          <p:attrName>style.visibility</p:attrName>
                                        </p:attrNameLst>
                                      </p:cBhvr>
                                      <p:to>
                                        <p:strVal val="visible"/>
                                      </p:to>
                                    </p:set>
                                    <p:animEffect transition="in" filter="fade">
                                      <p:cBhvr>
                                        <p:cTn id="100" dur="500"/>
                                        <p:tgtEl>
                                          <p:spTgt spid="20">
                                            <p:txEl>
                                              <p:pRg st="3" end="3"/>
                                            </p:txEl>
                                          </p:spTgt>
                                        </p:tgtEl>
                                      </p:cBhvr>
                                    </p:animEffect>
                                  </p:childTnLst>
                                </p:cTn>
                              </p:par>
                            </p:childTnLst>
                          </p:cTn>
                        </p:par>
                        <p:par>
                          <p:cTn id="101" fill="hold">
                            <p:stCondLst>
                              <p:cond delay="15500"/>
                            </p:stCondLst>
                            <p:childTnLst>
                              <p:par>
                                <p:cTn id="102" presetID="10" presetClass="entr" presetSubtype="0" fill="hold" grpId="0" nodeType="afterEffect">
                                  <p:stCondLst>
                                    <p:cond delay="0"/>
                                  </p:stCondLst>
                                  <p:childTnLst>
                                    <p:set>
                                      <p:cBhvr>
                                        <p:cTn id="103" dur="1" fill="hold">
                                          <p:stCondLst>
                                            <p:cond delay="0"/>
                                          </p:stCondLst>
                                        </p:cTn>
                                        <p:tgtEl>
                                          <p:spTgt spid="16">
                                            <p:txEl>
                                              <p:pRg st="0" end="0"/>
                                            </p:txEl>
                                          </p:spTgt>
                                        </p:tgtEl>
                                        <p:attrNameLst>
                                          <p:attrName>style.visibility</p:attrName>
                                        </p:attrNameLst>
                                      </p:cBhvr>
                                      <p:to>
                                        <p:strVal val="visible"/>
                                      </p:to>
                                    </p:set>
                                    <p:animEffect transition="in" filter="fade">
                                      <p:cBhvr>
                                        <p:cTn id="104" dur="500"/>
                                        <p:tgtEl>
                                          <p:spTgt spid="16">
                                            <p:txEl>
                                              <p:pRg st="0" end="0"/>
                                            </p:txEl>
                                          </p:spTgt>
                                        </p:tgtEl>
                                      </p:cBhvr>
                                    </p:animEffect>
                                  </p:childTnLst>
                                </p:cTn>
                              </p:par>
                            </p:childTnLst>
                          </p:cTn>
                        </p:par>
                        <p:par>
                          <p:cTn id="105" fill="hold">
                            <p:stCondLst>
                              <p:cond delay="16000"/>
                            </p:stCondLst>
                            <p:childTnLst>
                              <p:par>
                                <p:cTn id="106" presetID="10" presetClass="entr" presetSubtype="0" fill="hold" grpId="0" nodeType="afterEffect">
                                  <p:stCondLst>
                                    <p:cond delay="0"/>
                                  </p:stCondLst>
                                  <p:childTnLst>
                                    <p:set>
                                      <p:cBhvr>
                                        <p:cTn id="107" dur="1" fill="hold">
                                          <p:stCondLst>
                                            <p:cond delay="0"/>
                                          </p:stCondLst>
                                        </p:cTn>
                                        <p:tgtEl>
                                          <p:spTgt spid="16">
                                            <p:txEl>
                                              <p:pRg st="1" end="1"/>
                                            </p:txEl>
                                          </p:spTgt>
                                        </p:tgtEl>
                                        <p:attrNameLst>
                                          <p:attrName>style.visibility</p:attrName>
                                        </p:attrNameLst>
                                      </p:cBhvr>
                                      <p:to>
                                        <p:strVal val="visible"/>
                                      </p:to>
                                    </p:set>
                                    <p:animEffect transition="in" filter="fade">
                                      <p:cBhvr>
                                        <p:cTn id="108" dur="500"/>
                                        <p:tgtEl>
                                          <p:spTgt spid="16">
                                            <p:txEl>
                                              <p:pRg st="1" end="1"/>
                                            </p:txEl>
                                          </p:spTgt>
                                        </p:tgtEl>
                                      </p:cBhvr>
                                    </p:animEffect>
                                  </p:childTnLst>
                                </p:cTn>
                              </p:par>
                            </p:childTnLst>
                          </p:cTn>
                        </p:par>
                        <p:par>
                          <p:cTn id="109" fill="hold">
                            <p:stCondLst>
                              <p:cond delay="16500"/>
                            </p:stCondLst>
                            <p:childTnLst>
                              <p:par>
                                <p:cTn id="110" presetID="10" presetClass="entr" presetSubtype="0" fill="hold" grpId="0" nodeType="afterEffect">
                                  <p:stCondLst>
                                    <p:cond delay="0"/>
                                  </p:stCondLst>
                                  <p:childTnLst>
                                    <p:set>
                                      <p:cBhvr>
                                        <p:cTn id="111" dur="1" fill="hold">
                                          <p:stCondLst>
                                            <p:cond delay="0"/>
                                          </p:stCondLst>
                                        </p:cTn>
                                        <p:tgtEl>
                                          <p:spTgt spid="16">
                                            <p:txEl>
                                              <p:pRg st="2" end="2"/>
                                            </p:txEl>
                                          </p:spTgt>
                                        </p:tgtEl>
                                        <p:attrNameLst>
                                          <p:attrName>style.visibility</p:attrName>
                                        </p:attrNameLst>
                                      </p:cBhvr>
                                      <p:to>
                                        <p:strVal val="visible"/>
                                      </p:to>
                                    </p:set>
                                    <p:animEffect transition="in" filter="fade">
                                      <p:cBhvr>
                                        <p:cTn id="112" dur="500"/>
                                        <p:tgtEl>
                                          <p:spTgt spid="16">
                                            <p:txEl>
                                              <p:pRg st="2" end="2"/>
                                            </p:txEl>
                                          </p:spTgt>
                                        </p:tgtEl>
                                      </p:cBhvr>
                                    </p:animEffect>
                                  </p:childTnLst>
                                </p:cTn>
                              </p:par>
                            </p:childTnLst>
                          </p:cTn>
                        </p:par>
                        <p:par>
                          <p:cTn id="113" fill="hold">
                            <p:stCondLst>
                              <p:cond delay="17000"/>
                            </p:stCondLst>
                            <p:childTnLst>
                              <p:par>
                                <p:cTn id="114" presetID="10" presetClass="entr" presetSubtype="0" fill="hold" grpId="0" nodeType="afterEffect">
                                  <p:stCondLst>
                                    <p:cond delay="0"/>
                                  </p:stCondLst>
                                  <p:childTnLst>
                                    <p:set>
                                      <p:cBhvr>
                                        <p:cTn id="115" dur="1" fill="hold">
                                          <p:stCondLst>
                                            <p:cond delay="0"/>
                                          </p:stCondLst>
                                        </p:cTn>
                                        <p:tgtEl>
                                          <p:spTgt spid="16">
                                            <p:txEl>
                                              <p:pRg st="3" end="3"/>
                                            </p:txEl>
                                          </p:spTgt>
                                        </p:tgtEl>
                                        <p:attrNameLst>
                                          <p:attrName>style.visibility</p:attrName>
                                        </p:attrNameLst>
                                      </p:cBhvr>
                                      <p:to>
                                        <p:strVal val="visible"/>
                                      </p:to>
                                    </p:set>
                                    <p:animEffect transition="in" filter="fade">
                                      <p:cBhvr>
                                        <p:cTn id="116"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P spid="6" grpId="0"/>
      <p:bldP spid="7" grpId="0"/>
      <p:bldP spid="9" grpId="0"/>
      <p:bldP spid="9" grpId="1"/>
      <p:bldP spid="12" grpId="0"/>
      <p:bldP spid="12" grpId="1"/>
      <p:bldP spid="16" grpId="0" build="p"/>
      <p:bldP spid="17" grpId="0"/>
      <p:bldP spid="20" grpId="0" build="p"/>
      <p:bldP spid="8" grpId="0" animBg="1"/>
      <p:bldP spid="8" grpId="1" animBg="1"/>
      <p:bldP spid="19" grpId="0" animBg="1"/>
      <p:bldP spid="18" grpId="0" animBg="1"/>
      <p:bldP spid="11" grpId="0" animBg="1"/>
      <p:bldP spid="11" grpId="1" animBg="1"/>
      <p:bldP spid="10" grpId="0" animBg="1"/>
      <p:bldP spid="10" grpId="1" animBg="1"/>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211" y="0"/>
            <a:ext cx="915042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hlinkClick r:id="rId5"/>
          </p:cNvPr>
          <p:cNvSpPr/>
          <p:nvPr/>
        </p:nvSpPr>
        <p:spPr>
          <a:xfrm>
            <a:off x="6588224" y="3284984"/>
            <a:ext cx="79208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hlinkClick r:id="rId6"/>
          </p:cNvPr>
          <p:cNvSpPr/>
          <p:nvPr/>
        </p:nvSpPr>
        <p:spPr>
          <a:xfrm>
            <a:off x="3635896" y="4221088"/>
            <a:ext cx="9361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88120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2" name="Picture 1"/>
          <p:cNvPicPr>
            <a:picLocks noGrp="1" noSelect="1" noRot="1" noMove="1" noResize="1" noEditPoints="1" noAdjustHandles="1" noChangeArrowheads="1" noChangeShapeType="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 name="HtBox 4"/>
          <p:cNvSpPr txBox="1"/>
          <p:nvPr/>
        </p:nvSpPr>
        <p:spPr>
          <a:xfrm>
            <a:off x="0" y="488388"/>
            <a:ext cx="2466509" cy="338554"/>
          </a:xfrm>
          <a:prstGeom prst="rect">
            <a:avLst/>
          </a:prstGeom>
          <a:noFill/>
        </p:spPr>
        <p:txBody>
          <a:bodyPr wrap="none" rtlCol="0">
            <a:spAutoFit/>
          </a:bodyPr>
          <a:lstStyle/>
          <a:p>
            <a:r>
              <a:rPr lang="en-US" sz="1600" dirty="0" smtClean="0">
                <a:solidFill>
                  <a:schemeClr val="bg1"/>
                </a:solidFill>
                <a:latin typeface="+mj-lt"/>
              </a:rPr>
              <a:t>ADDITIONAL PRECAUTIONS</a:t>
            </a:r>
            <a:endParaRPr lang="en-US" sz="1600" dirty="0">
              <a:solidFill>
                <a:schemeClr val="bg1"/>
              </a:solidFill>
              <a:latin typeface="+mj-lt"/>
            </a:endParaRPr>
          </a:p>
        </p:txBody>
      </p:sp>
      <p:sp>
        <p:nvSpPr>
          <p:cNvPr id="8" name="Rectangle 7"/>
          <p:cNvSpPr/>
          <p:nvPr/>
        </p:nvSpPr>
        <p:spPr>
          <a:xfrm>
            <a:off x="1588" y="1556792"/>
            <a:ext cx="9144000" cy="3168352"/>
          </a:xfrm>
          <a:prstGeom prst="rect">
            <a:avLst/>
          </a:prstGeom>
          <a:solidFill>
            <a:schemeClr val="bg1">
              <a:alpha val="8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4" name="TextBox 3"/>
          <p:cNvSpPr txBox="1"/>
          <p:nvPr/>
        </p:nvSpPr>
        <p:spPr>
          <a:xfrm>
            <a:off x="1872208" y="2402304"/>
            <a:ext cx="5472608" cy="1477328"/>
          </a:xfrm>
          <a:prstGeom prst="rect">
            <a:avLst/>
          </a:prstGeom>
          <a:noFill/>
        </p:spPr>
        <p:txBody>
          <a:bodyPr wrap="square" rtlCol="0">
            <a:spAutoFit/>
          </a:bodyPr>
          <a:lstStyle/>
          <a:p>
            <a:pPr marL="285750" indent="-285750">
              <a:buFont typeface="Arial" panose="020B0604020202020204" pitchFamily="34" charset="0"/>
              <a:buChar char="•"/>
            </a:pPr>
            <a:r>
              <a:rPr lang="en-CA" dirty="0"/>
              <a:t>are used in addition to Routine </a:t>
            </a:r>
            <a:r>
              <a:rPr lang="en-CA" dirty="0" smtClean="0"/>
              <a:t>Practices</a:t>
            </a:r>
          </a:p>
          <a:p>
            <a:pPr marL="285750" indent="-285750">
              <a:buFont typeface="Arial" panose="020B0604020202020204" pitchFamily="34" charset="0"/>
              <a:buChar char="•"/>
            </a:pPr>
            <a:r>
              <a:rPr lang="en-CA" dirty="0" smtClean="0"/>
              <a:t>are </a:t>
            </a:r>
            <a:r>
              <a:rPr lang="en-CA" dirty="0"/>
              <a:t>based on the mode of </a:t>
            </a:r>
            <a:r>
              <a:rPr lang="en-CA" dirty="0" smtClean="0"/>
              <a:t>transmission</a:t>
            </a:r>
          </a:p>
          <a:p>
            <a:pPr marL="285750" indent="-285750">
              <a:buFont typeface="Arial" panose="020B0604020202020204" pitchFamily="34" charset="0"/>
              <a:buChar char="•"/>
            </a:pPr>
            <a:r>
              <a:rPr lang="en-CA" dirty="0"/>
              <a:t>include Contact Precautions, Droplet Precautions and Airborne </a:t>
            </a:r>
            <a:r>
              <a:rPr lang="en-CA" dirty="0" smtClean="0"/>
              <a:t>Precautions</a:t>
            </a:r>
          </a:p>
          <a:p>
            <a:pPr marL="285750" indent="-285750">
              <a:buFont typeface="Arial" panose="020B0604020202020204" pitchFamily="34" charset="0"/>
              <a:buChar char="•"/>
            </a:pPr>
            <a:r>
              <a:rPr lang="en-CA" dirty="0"/>
              <a:t>may be combined depending on the infectious </a:t>
            </a:r>
            <a:r>
              <a:rPr lang="en-CA" dirty="0" smtClean="0"/>
              <a:t>agents</a:t>
            </a:r>
            <a:endParaRPr lang="en-CA" dirty="0"/>
          </a:p>
        </p:txBody>
      </p:sp>
    </p:spTree>
    <p:extLst>
      <p:ext uri="{BB962C8B-B14F-4D97-AF65-F5344CB8AC3E}">
        <p14:creationId xmlns:p14="http://schemas.microsoft.com/office/powerpoint/2010/main" val="28199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2000"/>
                                        <p:tgtEl>
                                          <p:spTgt spid="4">
                                            <p:txEl>
                                              <p:pRg st="0" end="0"/>
                                            </p:txEl>
                                          </p:spTgt>
                                        </p:tgtEl>
                                      </p:cBhvr>
                                    </p:animEffect>
                                    <p:anim calcmode="lin" valueType="num">
                                      <p:cBhvr>
                                        <p:cTn id="23"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2000"/>
                                        <p:tgtEl>
                                          <p:spTgt spid="4">
                                            <p:txEl>
                                              <p:pRg st="1" end="1"/>
                                            </p:txEl>
                                          </p:spTgt>
                                        </p:tgtEl>
                                      </p:cBhvr>
                                    </p:animEffect>
                                    <p:anim calcmode="lin" valueType="num">
                                      <p:cBhvr>
                                        <p:cTn id="29"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8000"/>
                            </p:stCondLst>
                            <p:childTnLst>
                              <p:par>
                                <p:cTn id="32" presetID="42" presetClass="entr" presetSubtype="0" fill="hold" grpId="0" nodeType="after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2000"/>
                                        <p:tgtEl>
                                          <p:spTgt spid="4">
                                            <p:txEl>
                                              <p:pRg st="2" end="2"/>
                                            </p:txEl>
                                          </p:spTgt>
                                        </p:tgtEl>
                                      </p:cBhvr>
                                    </p:animEffect>
                                    <p:anim calcmode="lin" valueType="num">
                                      <p:cBhvr>
                                        <p:cTn id="35"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6"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0"/>
                            </p:stCondLst>
                            <p:childTnLst>
                              <p:par>
                                <p:cTn id="38" presetID="42" presetClass="entr" presetSubtype="0" fill="hold" grpId="0" nodeType="after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2000"/>
                                        <p:tgtEl>
                                          <p:spTgt spid="4">
                                            <p:txEl>
                                              <p:pRg st="3" end="3"/>
                                            </p:txEl>
                                          </p:spTgt>
                                        </p:tgtEl>
                                      </p:cBhvr>
                                    </p:animEffect>
                                    <p:anim calcmode="lin" valueType="num">
                                      <p:cBhvr>
                                        <p:cTn id="41"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2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2286000" y="2420888"/>
            <a:ext cx="4572000" cy="646331"/>
          </a:xfrm>
          <a:prstGeom prst="rect">
            <a:avLst/>
          </a:prstGeom>
        </p:spPr>
        <p:txBody>
          <a:bodyPr>
            <a:spAutoFit/>
          </a:bodyPr>
          <a:lstStyle/>
          <a:p>
            <a:r>
              <a:rPr lang="en-CA" dirty="0" smtClean="0"/>
              <a:t>How </a:t>
            </a:r>
            <a:r>
              <a:rPr lang="en-CA" dirty="0"/>
              <a:t>do Additional Precautions relate to Routine Practices?  </a:t>
            </a:r>
          </a:p>
        </p:txBody>
      </p:sp>
      <p:pic>
        <p:nvPicPr>
          <p:cNvPr id="1026" name="Picture 2" descr="E:\Mary's Desktop Files\CORE\Component 1 - OHS\icons\brain_icon_v3-04.png"/>
          <p:cNvPicPr>
            <a:picLocks noGrp="1" noSelect="1" noRot="1" noMove="1" noResize="1" noEditPoints="1" noAdjustHandles="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467544" y="1124744"/>
            <a:ext cx="2232248" cy="21979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Grp="1" noSelect="1" noRot="1" noMove="1" noResize="1" noEditPoints="1" noAdjustHandles="1" noChangeArrowheads="1" noChangeShapeType="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7" name="HtBox 4"/>
          <p:cNvSpPr txBox="1">
            <a:spLocks noGrp="1" noSelect="1" noRot="1" noMove="1" noResize="1" noEditPoints="1" noAdjustHandles="1" noChangeArrowheads="1" noChangeShapeType="1" noTextEdit="1"/>
          </p:cNvSpPr>
          <p:nvPr>
            <p:custDataLst>
              <p:tags r:id="rId4"/>
            </p:custDataLst>
          </p:nvPr>
        </p:nvSpPr>
        <p:spPr>
          <a:xfrm>
            <a:off x="0" y="488388"/>
            <a:ext cx="1604093" cy="338554"/>
          </a:xfrm>
          <a:prstGeom prst="rect">
            <a:avLst/>
          </a:prstGeom>
          <a:noFill/>
        </p:spPr>
        <p:txBody>
          <a:bodyPr wrap="none" rtlCol="0">
            <a:spAutoFit/>
          </a:bodyPr>
          <a:lstStyle/>
          <a:p>
            <a:r>
              <a:rPr lang="en-US" sz="1600" dirty="0" smtClean="0">
                <a:solidFill>
                  <a:schemeClr val="bg1"/>
                </a:solidFill>
                <a:latin typeface="+mj-lt"/>
              </a:rPr>
              <a:t>STOP AND THINK</a:t>
            </a:r>
            <a:endParaRPr lang="en-US" sz="1600" dirty="0">
              <a:solidFill>
                <a:schemeClr val="bg1"/>
              </a:solidFill>
              <a:latin typeface="+mj-lt"/>
            </a:endParaRPr>
          </a:p>
        </p:txBody>
      </p:sp>
    </p:spTree>
    <p:extLst>
      <p:ext uri="{BB962C8B-B14F-4D97-AF65-F5344CB8AC3E}">
        <p14:creationId xmlns:p14="http://schemas.microsoft.com/office/powerpoint/2010/main" val="237051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anim calcmode="lin" valueType="num">
                                      <p:cBhvr>
                                        <p:cTn id="13"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 name="Group 17"/>
          <p:cNvGrpSpPr>
            <a:grpSpLocks noGrp="1" noSelect="1" noRot="1" noMove="1" noResize="1"/>
          </p:cNvGrpSpPr>
          <p:nvPr>
            <p:custDataLst>
              <p:tags r:id="rId1"/>
            </p:custDataLst>
          </p:nvPr>
        </p:nvGrpSpPr>
        <p:grpSpPr>
          <a:xfrm>
            <a:off x="0" y="304801"/>
            <a:ext cx="4500000" cy="713669"/>
            <a:chOff x="0" y="304801"/>
            <a:chExt cx="4500000" cy="713669"/>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 name="HtBox 4"/>
            <p:cNvSpPr txBox="1"/>
            <p:nvPr/>
          </p:nvSpPr>
          <p:spPr>
            <a:xfrm>
              <a:off x="0" y="488388"/>
              <a:ext cx="4122219" cy="338554"/>
            </a:xfrm>
            <a:prstGeom prst="rect">
              <a:avLst/>
            </a:prstGeom>
            <a:noFill/>
          </p:spPr>
          <p:txBody>
            <a:bodyPr wrap="none" rtlCol="0">
              <a:spAutoFit/>
            </a:bodyPr>
            <a:lstStyle/>
            <a:p>
              <a:r>
                <a:rPr lang="en-US" sz="1600" dirty="0">
                  <a:solidFill>
                    <a:schemeClr val="bg1"/>
                  </a:solidFill>
                  <a:latin typeface="+mj-lt"/>
                </a:rPr>
                <a:t>COMBINATIONS OF ADDITIONAL PRECAUTIONS</a:t>
              </a:r>
            </a:p>
          </p:txBody>
        </p:sp>
      </p:grpSp>
      <p:sp>
        <p:nvSpPr>
          <p:cNvPr id="8" name="TextBox 7"/>
          <p:cNvSpPr txBox="1">
            <a:spLocks noGrp="1" noSelect="1" noRot="1" noMove="1" noResize="1" noEditPoints="1" noAdjustHandles="1" noChangeArrowheads="1" noChangeShapeType="1" noTextEdit="1"/>
          </p:cNvSpPr>
          <p:nvPr>
            <p:custDataLst>
              <p:tags r:id="rId2"/>
            </p:custDataLst>
          </p:nvPr>
        </p:nvSpPr>
        <p:spPr>
          <a:xfrm>
            <a:off x="1236933" y="3068960"/>
            <a:ext cx="6120681" cy="646331"/>
          </a:xfrm>
          <a:prstGeom prst="rect">
            <a:avLst/>
          </a:prstGeom>
          <a:noFill/>
        </p:spPr>
        <p:txBody>
          <a:bodyPr wrap="square" rtlCol="0">
            <a:spAutoFit/>
          </a:bodyPr>
          <a:lstStyle/>
          <a:p>
            <a:r>
              <a:rPr lang="en-CA" dirty="0" smtClean="0">
                <a:solidFill>
                  <a:schemeClr val="bg1"/>
                </a:solidFill>
              </a:rPr>
              <a:t>When more </a:t>
            </a:r>
            <a:r>
              <a:rPr lang="en-CA" dirty="0">
                <a:solidFill>
                  <a:schemeClr val="bg1"/>
                </a:solidFill>
              </a:rPr>
              <a:t>than one mode of transmission of an infectious agent exists, use a combination of Additional Precautions</a:t>
            </a:r>
          </a:p>
        </p:txBody>
      </p:sp>
      <p:sp>
        <p:nvSpPr>
          <p:cNvPr id="9" name="TextBox 8"/>
          <p:cNvSpPr txBox="1">
            <a:spLocks noGrp="1" noSelect="1" noRot="1" noMove="1" noResize="1" noEditPoints="1" noAdjustHandles="1" noChangeArrowheads="1" noChangeShapeType="1" noTextEdit="1"/>
          </p:cNvSpPr>
          <p:nvPr>
            <p:custDataLst>
              <p:tags r:id="rId3"/>
            </p:custDataLst>
          </p:nvPr>
        </p:nvSpPr>
        <p:spPr>
          <a:xfrm>
            <a:off x="1763688" y="4077072"/>
            <a:ext cx="4914541" cy="369332"/>
          </a:xfrm>
          <a:prstGeom prst="rect">
            <a:avLst/>
          </a:prstGeom>
          <a:noFill/>
          <a:ln w="12700" cmpd="thinThick">
            <a:solidFill>
              <a:schemeClr val="bg1"/>
            </a:solidFill>
          </a:ln>
        </p:spPr>
        <p:txBody>
          <a:bodyPr wrap="square" rtlCol="0">
            <a:spAutoFit/>
          </a:bodyPr>
          <a:lstStyle/>
          <a:p>
            <a:pPr algn="ctr"/>
            <a:r>
              <a:rPr lang="en-CA" dirty="0">
                <a:solidFill>
                  <a:schemeClr val="bg1"/>
                </a:solidFill>
              </a:rPr>
              <a:t>Most respiratory infections </a:t>
            </a:r>
            <a:r>
              <a:rPr lang="en-CA" dirty="0" smtClean="0">
                <a:solidFill>
                  <a:schemeClr val="bg1"/>
                </a:solidFill>
                <a:sym typeface="Symbol"/>
              </a:rPr>
              <a:t></a:t>
            </a:r>
            <a:r>
              <a:rPr lang="en-CA" dirty="0" smtClean="0">
                <a:solidFill>
                  <a:schemeClr val="bg1"/>
                </a:solidFill>
              </a:rPr>
              <a:t>droplet </a:t>
            </a:r>
            <a:r>
              <a:rPr lang="en-CA" dirty="0">
                <a:solidFill>
                  <a:schemeClr val="bg1"/>
                </a:solidFill>
              </a:rPr>
              <a:t>+ contact</a:t>
            </a:r>
          </a:p>
        </p:txBody>
      </p:sp>
      <p:grpSp>
        <p:nvGrpSpPr>
          <p:cNvPr id="14" name="Group 13"/>
          <p:cNvGrpSpPr>
            <a:grpSpLocks noGrp="1" noSelect="1" noRot="1" noMove="1" noResize="1"/>
          </p:cNvGrpSpPr>
          <p:nvPr>
            <p:custDataLst>
              <p:tags r:id="rId4"/>
            </p:custDataLst>
          </p:nvPr>
        </p:nvGrpSpPr>
        <p:grpSpPr>
          <a:xfrm>
            <a:off x="1259632" y="1372542"/>
            <a:ext cx="2709685" cy="648072"/>
            <a:chOff x="1259632" y="1372542"/>
            <a:chExt cx="2709685" cy="648072"/>
          </a:xfrm>
        </p:grpSpPr>
        <p:sp>
          <p:nvSpPr>
            <p:cNvPr id="10" name="Rectangular Callout 9"/>
            <p:cNvSpPr/>
            <p:nvPr/>
          </p:nvSpPr>
          <p:spPr>
            <a:xfrm>
              <a:off x="1259632" y="1372542"/>
              <a:ext cx="2709685" cy="648072"/>
            </a:xfrm>
            <a:prstGeom prst="wedgeRectCallout">
              <a:avLst>
                <a:gd name="adj1" fmla="val -63474"/>
                <a:gd name="adj2" fmla="val -100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1449037" y="1527301"/>
              <a:ext cx="2376264" cy="338554"/>
            </a:xfrm>
            <a:prstGeom prst="rect">
              <a:avLst/>
            </a:prstGeom>
            <a:noFill/>
          </p:spPr>
          <p:txBody>
            <a:bodyPr wrap="square" rtlCol="0">
              <a:spAutoFit/>
            </a:bodyPr>
            <a:lstStyle/>
            <a:p>
              <a:r>
                <a:rPr lang="en-CA" sz="1600" dirty="0"/>
                <a:t>How is influenza spread?</a:t>
              </a:r>
            </a:p>
          </p:txBody>
        </p:sp>
      </p:grpSp>
      <p:grpSp>
        <p:nvGrpSpPr>
          <p:cNvPr id="15" name="Group 14"/>
          <p:cNvGrpSpPr>
            <a:grpSpLocks noGrp="1" noSelect="1" noRot="1" noMove="1" noResize="1"/>
          </p:cNvGrpSpPr>
          <p:nvPr>
            <p:custDataLst>
              <p:tags r:id="rId5"/>
            </p:custDataLst>
          </p:nvPr>
        </p:nvGrpSpPr>
        <p:grpSpPr>
          <a:xfrm>
            <a:off x="4182740" y="1165100"/>
            <a:ext cx="3096344" cy="1215588"/>
            <a:chOff x="4182740" y="153764"/>
            <a:chExt cx="3096344" cy="1215588"/>
          </a:xfrm>
        </p:grpSpPr>
        <p:sp>
          <p:nvSpPr>
            <p:cNvPr id="11" name="Rectangular Callout 10"/>
            <p:cNvSpPr/>
            <p:nvPr/>
          </p:nvSpPr>
          <p:spPr>
            <a:xfrm>
              <a:off x="4182740" y="153764"/>
              <a:ext cx="3096344" cy="1215588"/>
            </a:xfrm>
            <a:prstGeom prst="wedgeRectCallout">
              <a:avLst>
                <a:gd name="adj1" fmla="val 64414"/>
                <a:gd name="adj2" fmla="val -14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4254748" y="222949"/>
              <a:ext cx="2952328" cy="1077218"/>
            </a:xfrm>
            <a:prstGeom prst="rect">
              <a:avLst/>
            </a:prstGeom>
            <a:noFill/>
          </p:spPr>
          <p:txBody>
            <a:bodyPr wrap="square" rtlCol="0">
              <a:spAutoFit/>
            </a:bodyPr>
            <a:lstStyle/>
            <a:p>
              <a:r>
                <a:rPr lang="en-CA" sz="1600" dirty="0"/>
                <a:t>Which category/categories of Additional Precautions would help to prevent and control the spread of influenza?</a:t>
              </a:r>
            </a:p>
          </p:txBody>
        </p:sp>
      </p:grpSp>
      <p:grpSp>
        <p:nvGrpSpPr>
          <p:cNvPr id="16" name="Group 15"/>
          <p:cNvGrpSpPr>
            <a:grpSpLocks noGrp="1" noSelect="1" noRot="1" noMove="1" noResize="1"/>
          </p:cNvGrpSpPr>
          <p:nvPr>
            <p:custDataLst>
              <p:tags r:id="rId6"/>
            </p:custDataLst>
          </p:nvPr>
        </p:nvGrpSpPr>
        <p:grpSpPr>
          <a:xfrm>
            <a:off x="1259631" y="2341274"/>
            <a:ext cx="2853702" cy="648072"/>
            <a:chOff x="1259631" y="2448760"/>
            <a:chExt cx="2853702" cy="648072"/>
          </a:xfrm>
        </p:grpSpPr>
        <p:sp>
          <p:nvSpPr>
            <p:cNvPr id="12" name="Rectangular Callout 11"/>
            <p:cNvSpPr/>
            <p:nvPr/>
          </p:nvSpPr>
          <p:spPr>
            <a:xfrm>
              <a:off x="1259631" y="2448760"/>
              <a:ext cx="2709685" cy="648072"/>
            </a:xfrm>
            <a:prstGeom prst="wedgeRectCallout">
              <a:avLst>
                <a:gd name="adj1" fmla="val -63474"/>
                <a:gd name="adj2" fmla="val -100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1449037" y="2589814"/>
              <a:ext cx="2664296" cy="338554"/>
            </a:xfrm>
            <a:prstGeom prst="rect">
              <a:avLst/>
            </a:prstGeom>
            <a:noFill/>
          </p:spPr>
          <p:txBody>
            <a:bodyPr wrap="square" rtlCol="0">
              <a:spAutoFit/>
            </a:bodyPr>
            <a:lstStyle/>
            <a:p>
              <a:r>
                <a:rPr lang="en-CA" sz="1600" dirty="0"/>
                <a:t>How is croup transmitted?</a:t>
              </a:r>
            </a:p>
          </p:txBody>
        </p:sp>
      </p:grpSp>
      <p:grpSp>
        <p:nvGrpSpPr>
          <p:cNvPr id="17" name="Group 16"/>
          <p:cNvGrpSpPr>
            <a:grpSpLocks noGrp="1" noSelect="1" noRot="1" noMove="1" noResize="1"/>
          </p:cNvGrpSpPr>
          <p:nvPr>
            <p:custDataLst>
              <p:tags r:id="rId7"/>
            </p:custDataLst>
          </p:nvPr>
        </p:nvGrpSpPr>
        <p:grpSpPr>
          <a:xfrm>
            <a:off x="4182740" y="1958596"/>
            <a:ext cx="3096344" cy="1215588"/>
            <a:chOff x="7668344" y="4282552"/>
            <a:chExt cx="3096344" cy="1215588"/>
          </a:xfrm>
        </p:grpSpPr>
        <p:sp>
          <p:nvSpPr>
            <p:cNvPr id="13" name="Rectangular Callout 12"/>
            <p:cNvSpPr/>
            <p:nvPr/>
          </p:nvSpPr>
          <p:spPr>
            <a:xfrm>
              <a:off x="7668344" y="4282552"/>
              <a:ext cx="3096344" cy="1215588"/>
            </a:xfrm>
            <a:prstGeom prst="wedgeRectCallout">
              <a:avLst>
                <a:gd name="adj1" fmla="val 64414"/>
                <a:gd name="adj2" fmla="val -14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7819013" y="4341069"/>
              <a:ext cx="2795005" cy="1077218"/>
            </a:xfrm>
            <a:prstGeom prst="rect">
              <a:avLst/>
            </a:prstGeom>
            <a:noFill/>
          </p:spPr>
          <p:txBody>
            <a:bodyPr wrap="square" rtlCol="0">
              <a:spAutoFit/>
            </a:bodyPr>
            <a:lstStyle/>
            <a:p>
              <a:r>
                <a:rPr lang="en-CA" sz="1600" dirty="0" smtClean="0"/>
                <a:t>Which </a:t>
              </a:r>
              <a:r>
                <a:rPr lang="en-CA" sz="1600" dirty="0"/>
                <a:t>category/categories of Additional Precautions would help to prevent and control the transmission of croup?</a:t>
              </a:r>
            </a:p>
          </p:txBody>
        </p:sp>
      </p:grpSp>
    </p:spTree>
    <p:extLst>
      <p:ext uri="{BB962C8B-B14F-4D97-AF65-F5344CB8AC3E}">
        <p14:creationId xmlns:p14="http://schemas.microsoft.com/office/powerpoint/2010/main" val="50211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30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3000"/>
                                        <p:tgtEl>
                                          <p:spTgt spid="15"/>
                                        </p:tgtEl>
                                      </p:cBhvr>
                                    </p:animEffect>
                                  </p:childTnLst>
                                </p:cTn>
                              </p:par>
                            </p:childTnLst>
                          </p:cTn>
                        </p:par>
                        <p:par>
                          <p:cTn id="17" fill="hold">
                            <p:stCondLst>
                              <p:cond delay="4000"/>
                            </p:stCondLst>
                            <p:childTnLst>
                              <p:par>
                                <p:cTn id="18" presetID="1" presetClass="exit" presetSubtype="0" fill="hold" nodeType="afterEffect">
                                  <p:stCondLst>
                                    <p:cond delay="1500"/>
                                  </p:stCondLst>
                                  <p:childTnLst>
                                    <p:set>
                                      <p:cBhvr>
                                        <p:cTn id="19" dur="1" fill="hold">
                                          <p:stCondLst>
                                            <p:cond delay="0"/>
                                          </p:stCondLst>
                                        </p:cTn>
                                        <p:tgtEl>
                                          <p:spTgt spid="14"/>
                                        </p:tgtEl>
                                        <p:attrNameLst>
                                          <p:attrName>style.visibility</p:attrName>
                                        </p:attrNameLst>
                                      </p:cBhvr>
                                      <p:to>
                                        <p:strVal val="hidden"/>
                                      </p:to>
                                    </p:set>
                                  </p:childTnLst>
                                </p:cTn>
                              </p:par>
                              <p:par>
                                <p:cTn id="20" presetID="1" presetClass="exit" presetSubtype="0" fill="hold" nodeType="withEffect">
                                  <p:stCondLst>
                                    <p:cond delay="1500"/>
                                  </p:stCondLst>
                                  <p:childTnLst>
                                    <p:set>
                                      <p:cBhvr>
                                        <p:cTn id="21" dur="1" fill="hold">
                                          <p:stCondLst>
                                            <p:cond delay="0"/>
                                          </p:stCondLst>
                                        </p:cTn>
                                        <p:tgtEl>
                                          <p:spTgt spid="15"/>
                                        </p:tgtEl>
                                        <p:attrNameLst>
                                          <p:attrName>style.visibility</p:attrName>
                                        </p:attrNameLst>
                                      </p:cBhvr>
                                      <p:to>
                                        <p:strVal val="hidden"/>
                                      </p:to>
                                    </p:set>
                                  </p:childTnLst>
                                </p:cTn>
                              </p:par>
                            </p:childTnLst>
                          </p:cTn>
                        </p:par>
                        <p:par>
                          <p:cTn id="22" fill="hold">
                            <p:stCondLst>
                              <p:cond delay="55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30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3000"/>
                                        <p:tgtEl>
                                          <p:spTgt spid="17"/>
                                        </p:tgtEl>
                                      </p:cBhvr>
                                    </p:animEffect>
                                  </p:childTnLst>
                                </p:cTn>
                              </p:par>
                            </p:childTnLst>
                          </p:cTn>
                        </p:par>
                        <p:par>
                          <p:cTn id="29" fill="hold">
                            <p:stCondLst>
                              <p:cond delay="8500"/>
                            </p:stCondLst>
                            <p:childTnLst>
                              <p:par>
                                <p:cTn id="30" presetID="1" presetClass="exit" presetSubtype="0" fill="hold" nodeType="afterEffect">
                                  <p:stCondLst>
                                    <p:cond delay="15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1500"/>
                                  </p:stCondLst>
                                  <p:childTnLst>
                                    <p:set>
                                      <p:cBhvr>
                                        <p:cTn id="33" dur="1" fill="hold">
                                          <p:stCondLst>
                                            <p:cond delay="0"/>
                                          </p:stCondLst>
                                        </p:cTn>
                                        <p:tgtEl>
                                          <p:spTgt spid="17"/>
                                        </p:tgtEl>
                                        <p:attrNameLst>
                                          <p:attrName>style.visibility</p:attrName>
                                        </p:attrNameLst>
                                      </p:cBhvr>
                                      <p:to>
                                        <p:strVal val="hidden"/>
                                      </p:to>
                                    </p:set>
                                  </p:childTnLst>
                                </p:cTn>
                              </p:par>
                            </p:childTnLst>
                          </p:cTn>
                        </p:par>
                        <p:par>
                          <p:cTn id="34" fill="hold">
                            <p:stCondLst>
                              <p:cond delay="100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0"/>
                                        <p:tgtEl>
                                          <p:spTgt spid="8"/>
                                        </p:tgtEl>
                                      </p:cBhvr>
                                    </p:animEffect>
                                    <p:anim calcmode="lin" valueType="num">
                                      <p:cBhvr>
                                        <p:cTn id="38" dur="2000" fill="hold"/>
                                        <p:tgtEl>
                                          <p:spTgt spid="8"/>
                                        </p:tgtEl>
                                        <p:attrNameLst>
                                          <p:attrName>ppt_x</p:attrName>
                                        </p:attrNameLst>
                                      </p:cBhvr>
                                      <p:tavLst>
                                        <p:tav tm="0">
                                          <p:val>
                                            <p:strVal val="#ppt_x"/>
                                          </p:val>
                                        </p:tav>
                                        <p:tav tm="100000">
                                          <p:val>
                                            <p:strVal val="#ppt_x"/>
                                          </p:val>
                                        </p:tav>
                                      </p:tavLst>
                                    </p:anim>
                                    <p:anim calcmode="lin" valueType="num">
                                      <p:cBhvr>
                                        <p:cTn id="39" dur="2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12000"/>
                            </p:stCondLst>
                            <p:childTnLst>
                              <p:par>
                                <p:cTn id="41" presetID="42" presetClass="entr" presetSubtype="0" fill="hold" grpId="0" nodeType="afterEffect">
                                  <p:stCondLst>
                                    <p:cond delay="100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000"/>
                                        <p:tgtEl>
                                          <p:spTgt spid="9"/>
                                        </p:tgtEl>
                                      </p:cBhvr>
                                    </p:animEffect>
                                    <p:anim calcmode="lin" valueType="num">
                                      <p:cBhvr>
                                        <p:cTn id="44" dur="2000" fill="hold"/>
                                        <p:tgtEl>
                                          <p:spTgt spid="9"/>
                                        </p:tgtEl>
                                        <p:attrNameLst>
                                          <p:attrName>ppt_x</p:attrName>
                                        </p:attrNameLst>
                                      </p:cBhvr>
                                      <p:tavLst>
                                        <p:tav tm="0">
                                          <p:val>
                                            <p:strVal val="#ppt_x"/>
                                          </p:val>
                                        </p:tav>
                                        <p:tav tm="100000">
                                          <p:val>
                                            <p:strVal val="#ppt_x"/>
                                          </p:val>
                                        </p:tav>
                                      </p:tavLst>
                                    </p:anim>
                                    <p:anim calcmode="lin" valueType="num">
                                      <p:cBhvr>
                                        <p:cTn id="45"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5" name="Picture 4"/>
          <p:cNvPicPr>
            <a:picLocks noGrp="1" noSelect="1" noRot="1" noMove="1" noResize="1" noEditPoints="1" noAdjustHandles="1" noChangeArrowheads="1" noChangeShapeType="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6" name="HtBox 4"/>
          <p:cNvSpPr txBox="1">
            <a:spLocks noGrp="1" noSelect="1" noRot="1" noMove="1" noResize="1" noEditPoints="1" noAdjustHandles="1" noChangeArrowheads="1" noChangeShapeType="1" noTextEdit="1"/>
          </p:cNvSpPr>
          <p:nvPr>
            <p:custDataLst>
              <p:tags r:id="rId3"/>
            </p:custDataLst>
          </p:nvPr>
        </p:nvSpPr>
        <p:spPr>
          <a:xfrm>
            <a:off x="0" y="488388"/>
            <a:ext cx="3415487" cy="338554"/>
          </a:xfrm>
          <a:prstGeom prst="rect">
            <a:avLst/>
          </a:prstGeom>
          <a:noFill/>
        </p:spPr>
        <p:txBody>
          <a:bodyPr wrap="none" rtlCol="0">
            <a:spAutoFit/>
          </a:bodyPr>
          <a:lstStyle/>
          <a:p>
            <a:r>
              <a:rPr lang="en-US" sz="1600" dirty="0">
                <a:solidFill>
                  <a:schemeClr val="bg1"/>
                </a:solidFill>
                <a:latin typeface="+mj-lt"/>
              </a:rPr>
              <a:t>INITIATING ADDITIONAL PRECAUTIONS</a:t>
            </a:r>
          </a:p>
        </p:txBody>
      </p:sp>
      <p:sp>
        <p:nvSpPr>
          <p:cNvPr id="8" name="Rectangle 7"/>
          <p:cNvSpPr>
            <a:spLocks noGrp="1" noSelect="1" noRot="1" noMove="1" noResize="1" noEditPoints="1" noAdjustHandles="1" noChangeArrowheads="1" noChangeShapeType="1" noTextEdit="1"/>
          </p:cNvSpPr>
          <p:nvPr>
            <p:custDataLst>
              <p:tags r:id="rId4"/>
            </p:custDataLst>
          </p:nvPr>
        </p:nvSpPr>
        <p:spPr>
          <a:xfrm>
            <a:off x="1588" y="1556792"/>
            <a:ext cx="9144000" cy="3168352"/>
          </a:xfrm>
          <a:prstGeom prst="rect">
            <a:avLst/>
          </a:prstGeom>
          <a:solidFill>
            <a:schemeClr val="bg1">
              <a:alpha val="8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7" name="Rectangle 6"/>
          <p:cNvSpPr>
            <a:spLocks noGrp="1" noSelect="1" noRot="1" noMove="1" noResize="1" noEditPoints="1" noAdjustHandles="1" noChangeArrowheads="1" noChangeShapeType="1" noTextEdit="1"/>
          </p:cNvSpPr>
          <p:nvPr>
            <p:custDataLst>
              <p:tags r:id="rId5"/>
            </p:custDataLst>
          </p:nvPr>
        </p:nvSpPr>
        <p:spPr>
          <a:xfrm>
            <a:off x="2411760" y="2263805"/>
            <a:ext cx="4572000" cy="1754326"/>
          </a:xfrm>
          <a:prstGeom prst="rect">
            <a:avLst/>
          </a:prstGeom>
        </p:spPr>
        <p:txBody>
          <a:bodyPr>
            <a:spAutoFit/>
          </a:bodyPr>
          <a:lstStyle/>
          <a:p>
            <a:r>
              <a:rPr lang="en-CA" dirty="0"/>
              <a:t>Additional Precautions need to be initiated:</a:t>
            </a:r>
          </a:p>
          <a:p>
            <a:endParaRPr lang="en-CA" dirty="0"/>
          </a:p>
          <a:p>
            <a:pPr marL="285750" indent="-285750">
              <a:buFont typeface="Arial" panose="020B0604020202020204" pitchFamily="34" charset="0"/>
              <a:buChar char="•"/>
            </a:pPr>
            <a:r>
              <a:rPr lang="en-CA" dirty="0"/>
              <a:t>as soon as symptoms appear, not only when an infectious disease is diagnosed</a:t>
            </a:r>
          </a:p>
          <a:p>
            <a:pPr marL="285750" indent="-285750">
              <a:buFont typeface="Arial" panose="020B0604020202020204" pitchFamily="34" charset="0"/>
              <a:buChar char="•"/>
            </a:pPr>
            <a:r>
              <a:rPr lang="en-CA" dirty="0"/>
              <a:t>by any regulated health care professional</a:t>
            </a:r>
          </a:p>
          <a:p>
            <a:pPr marL="285750" indent="-285750">
              <a:buFont typeface="Arial" panose="020B0604020202020204" pitchFamily="34" charset="0"/>
              <a:buChar char="•"/>
            </a:pPr>
            <a:r>
              <a:rPr lang="en-CA" dirty="0"/>
              <a:t>based on your health care setting’s policies </a:t>
            </a:r>
          </a:p>
        </p:txBody>
      </p:sp>
    </p:spTree>
    <p:extLst>
      <p:ext uri="{BB962C8B-B14F-4D97-AF65-F5344CB8AC3E}">
        <p14:creationId xmlns:p14="http://schemas.microsoft.com/office/powerpoint/2010/main" val="103832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ppt_x</p:attrName>
                                        </p:attrNameLst>
                                      </p:cBhvr>
                                      <p:tavLst>
                                        <p:tav tm="0">
                                          <p:val>
                                            <p:strVal val="#ppt_x"/>
                                          </p:val>
                                        </p:tav>
                                        <p:tav tm="100000">
                                          <p:val>
                                            <p:strVal val="#ppt_x"/>
                                          </p:val>
                                        </p:tav>
                                      </p:tavLst>
                                    </p:anim>
                                    <p:anim calcmode="lin" valueType="num">
                                      <p:cBhvr>
                                        <p:cTn id="14" dur="2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2000"/>
                                        <p:tgtEl>
                                          <p:spTgt spid="7">
                                            <p:txEl>
                                              <p:pRg st="0" end="0"/>
                                            </p:txEl>
                                          </p:spTgt>
                                        </p:tgtEl>
                                      </p:cBhvr>
                                    </p:animEffect>
                                    <p:anim calcmode="lin" valueType="num">
                                      <p:cBhvr>
                                        <p:cTn id="23"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2000"/>
                                        <p:tgtEl>
                                          <p:spTgt spid="7">
                                            <p:txEl>
                                              <p:pRg st="2" end="2"/>
                                            </p:txEl>
                                          </p:spTgt>
                                        </p:tgtEl>
                                      </p:cBhvr>
                                    </p:animEffect>
                                    <p:anim calcmode="lin" valueType="num">
                                      <p:cBhvr>
                                        <p:cTn id="29" dur="2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2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8000"/>
                            </p:stCondLst>
                            <p:childTnLst>
                              <p:par>
                                <p:cTn id="32" presetID="42" presetClass="entr" presetSubtype="0" fill="hold" grpId="0" nodeType="after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fade">
                                      <p:cBhvr>
                                        <p:cTn id="34" dur="2000"/>
                                        <p:tgtEl>
                                          <p:spTgt spid="7">
                                            <p:txEl>
                                              <p:pRg st="3" end="3"/>
                                            </p:txEl>
                                          </p:spTgt>
                                        </p:tgtEl>
                                      </p:cBhvr>
                                    </p:animEffect>
                                    <p:anim calcmode="lin" valueType="num">
                                      <p:cBhvr>
                                        <p:cTn id="35" dur="2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6" dur="2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0"/>
                            </p:stCondLst>
                            <p:childTnLst>
                              <p:par>
                                <p:cTn id="38" presetID="42" presetClass="entr" presetSubtype="0" fill="hold" grpId="0" nodeType="after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2000"/>
                                        <p:tgtEl>
                                          <p:spTgt spid="7">
                                            <p:txEl>
                                              <p:pRg st="4" end="4"/>
                                            </p:txEl>
                                          </p:spTgt>
                                        </p:tgtEl>
                                      </p:cBhvr>
                                    </p:animEffect>
                                    <p:anim calcmode="lin" valueType="num">
                                      <p:cBhvr>
                                        <p:cTn id="41" dur="2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2" dur="2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3" name="Picture 2"/>
          <p:cNvPicPr>
            <a:picLocks noGrp="1" noSelect="1" noRot="1" noMove="1" noResize="1" noEditPoints="1" noAdjustHandles="1" noChangeArrowheads="1" noChangeShapeType="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4" name="HtBox 4"/>
          <p:cNvSpPr txBox="1">
            <a:spLocks noGrp="1" noSelect="1" noRot="1" noMove="1" noResize="1" noEditPoints="1" noAdjustHandles="1" noChangeArrowheads="1" noChangeShapeType="1" noTextEdit="1"/>
          </p:cNvSpPr>
          <p:nvPr>
            <p:custDataLst>
              <p:tags r:id="rId3"/>
            </p:custDataLst>
          </p:nvPr>
        </p:nvSpPr>
        <p:spPr>
          <a:xfrm>
            <a:off x="0" y="488388"/>
            <a:ext cx="3691203" cy="338554"/>
          </a:xfrm>
          <a:prstGeom prst="rect">
            <a:avLst/>
          </a:prstGeom>
          <a:noFill/>
        </p:spPr>
        <p:txBody>
          <a:bodyPr wrap="none" rtlCol="0">
            <a:spAutoFit/>
          </a:bodyPr>
          <a:lstStyle/>
          <a:p>
            <a:r>
              <a:rPr lang="en-US" sz="1600" dirty="0" smtClean="0">
                <a:solidFill>
                  <a:schemeClr val="bg1"/>
                </a:solidFill>
                <a:latin typeface="+mj-lt"/>
              </a:rPr>
              <a:t>MAINTAINING </a:t>
            </a:r>
            <a:r>
              <a:rPr lang="en-US" sz="1600" dirty="0">
                <a:solidFill>
                  <a:schemeClr val="bg1"/>
                </a:solidFill>
                <a:latin typeface="+mj-lt"/>
              </a:rPr>
              <a:t>ADDITIONAL PRECAUTIONS</a:t>
            </a:r>
          </a:p>
        </p:txBody>
      </p:sp>
      <p:sp>
        <p:nvSpPr>
          <p:cNvPr id="5" name="Rectangle 4"/>
          <p:cNvSpPr>
            <a:spLocks noGrp="1" noSelect="1" noRot="1" noMove="1" noResize="1" noEditPoints="1" noAdjustHandles="1" noChangeArrowheads="1" noChangeShapeType="1" noTextEdit="1"/>
          </p:cNvSpPr>
          <p:nvPr>
            <p:custDataLst>
              <p:tags r:id="rId4"/>
            </p:custDataLst>
          </p:nvPr>
        </p:nvSpPr>
        <p:spPr>
          <a:xfrm>
            <a:off x="1588" y="1556792"/>
            <a:ext cx="9144000" cy="3168352"/>
          </a:xfrm>
          <a:prstGeom prst="rect">
            <a:avLst/>
          </a:prstGeom>
          <a:solidFill>
            <a:schemeClr val="bg1">
              <a:alpha val="8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6" name="Rectangle 5"/>
          <p:cNvSpPr>
            <a:spLocks noGrp="1" noSelect="1" noRot="1" noMove="1" noResize="1" noEditPoints="1" noAdjustHandles="1" noChangeArrowheads="1" noChangeShapeType="1" noTextEdit="1"/>
          </p:cNvSpPr>
          <p:nvPr>
            <p:custDataLst>
              <p:tags r:id="rId5"/>
            </p:custDataLst>
          </p:nvPr>
        </p:nvSpPr>
        <p:spPr>
          <a:xfrm>
            <a:off x="1845601" y="1986806"/>
            <a:ext cx="5462703" cy="2308324"/>
          </a:xfrm>
          <a:prstGeom prst="rect">
            <a:avLst/>
          </a:prstGeom>
        </p:spPr>
        <p:txBody>
          <a:bodyPr wrap="square">
            <a:spAutoFit/>
          </a:bodyPr>
          <a:lstStyle/>
          <a:p>
            <a:r>
              <a:rPr lang="en-CA" dirty="0"/>
              <a:t>Additional Precautions need to be reviewed and maintained until:  </a:t>
            </a:r>
          </a:p>
          <a:p>
            <a:endParaRPr lang="en-CA" dirty="0"/>
          </a:p>
          <a:p>
            <a:pPr marL="285750" indent="-285750">
              <a:buFont typeface="Arial" panose="020B0604020202020204" pitchFamily="34" charset="0"/>
              <a:buChar char="•"/>
            </a:pPr>
            <a:r>
              <a:rPr lang="en-CA" dirty="0"/>
              <a:t>there is no longer a risk of transmission</a:t>
            </a:r>
          </a:p>
          <a:p>
            <a:pPr marL="285750" indent="-285750">
              <a:buFont typeface="Arial" panose="020B0604020202020204" pitchFamily="34" charset="0"/>
              <a:buChar char="•"/>
            </a:pPr>
            <a:r>
              <a:rPr lang="en-CA" dirty="0"/>
              <a:t>discontinued by the person responsible for infection control </a:t>
            </a:r>
          </a:p>
          <a:p>
            <a:pPr marL="285750" indent="-285750">
              <a:buFont typeface="Arial" panose="020B0604020202020204" pitchFamily="34" charset="0"/>
              <a:buChar char="•"/>
            </a:pPr>
            <a:r>
              <a:rPr lang="en-CA" dirty="0"/>
              <a:t>laboratory results are available to confirm or rule out the diagnosis</a:t>
            </a:r>
          </a:p>
        </p:txBody>
      </p:sp>
    </p:spTree>
    <p:extLst>
      <p:ext uri="{BB962C8B-B14F-4D97-AF65-F5344CB8AC3E}">
        <p14:creationId xmlns:p14="http://schemas.microsoft.com/office/powerpoint/2010/main" val="249282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ppt_x</p:attrName>
                                        </p:attrNameLst>
                                      </p:cBhvr>
                                      <p:tavLst>
                                        <p:tav tm="0">
                                          <p:val>
                                            <p:strVal val="#ppt_x"/>
                                          </p:val>
                                        </p:tav>
                                        <p:tav tm="100000">
                                          <p:val>
                                            <p:strVal val="#ppt_x"/>
                                          </p:val>
                                        </p:tav>
                                      </p:tavLst>
                                    </p:anim>
                                    <p:anim calcmode="lin" valueType="num">
                                      <p:cBhvr>
                                        <p:cTn id="14" dur="2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2000"/>
                                        <p:tgtEl>
                                          <p:spTgt spid="6">
                                            <p:txEl>
                                              <p:pRg st="0" end="0"/>
                                            </p:txEl>
                                          </p:spTgt>
                                        </p:tgtEl>
                                      </p:cBhvr>
                                    </p:animEffect>
                                    <p:anim calcmode="lin" valueType="num">
                                      <p:cBhvr>
                                        <p:cTn id="23"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2000"/>
                                        <p:tgtEl>
                                          <p:spTgt spid="6">
                                            <p:txEl>
                                              <p:pRg st="2" end="2"/>
                                            </p:txEl>
                                          </p:spTgt>
                                        </p:tgtEl>
                                      </p:cBhvr>
                                    </p:animEffect>
                                    <p:anim calcmode="lin" valueType="num">
                                      <p:cBhvr>
                                        <p:cTn id="29"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2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8000"/>
                            </p:stCondLst>
                            <p:childTnLst>
                              <p:par>
                                <p:cTn id="32" presetID="42" presetClass="entr" presetSubtype="0" fill="hold" grpId="0" nodeType="after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2000"/>
                                        <p:tgtEl>
                                          <p:spTgt spid="6">
                                            <p:txEl>
                                              <p:pRg st="3" end="3"/>
                                            </p:txEl>
                                          </p:spTgt>
                                        </p:tgtEl>
                                      </p:cBhvr>
                                    </p:animEffect>
                                    <p:anim calcmode="lin" valueType="num">
                                      <p:cBhvr>
                                        <p:cTn id="35"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6" dur="2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0"/>
                            </p:stCondLst>
                            <p:childTnLst>
                              <p:par>
                                <p:cTn id="38" presetID="42" presetClass="entr" presetSubtype="0" fill="hold" grpId="0" nodeType="after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fade">
                                      <p:cBhvr>
                                        <p:cTn id="40" dur="2000"/>
                                        <p:tgtEl>
                                          <p:spTgt spid="6">
                                            <p:txEl>
                                              <p:pRg st="4" end="4"/>
                                            </p:txEl>
                                          </p:spTgt>
                                        </p:tgtEl>
                                      </p:cBhvr>
                                    </p:animEffect>
                                    <p:anim calcmode="lin" valueType="num">
                                      <p:cBhvr>
                                        <p:cTn id="41" dur="2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2" dur="2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Grp="1" noSelect="1" noRot="1" noMove="1" noResize="1" noEditPoints="1" noAdjustHandles="1" noChangeArrowheads="1" noChangeShapeType="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2" name="Picture 1"/>
          <p:cNvPicPr>
            <a:picLocks noGrp="1" noSelect="1" noRot="1" noMove="1" noResize="1" noEditPoints="1" noAdjustHandles="1" noChangeArrowheads="1" noChangeShapeType="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 name="HtBox 4"/>
          <p:cNvSpPr txBox="1">
            <a:spLocks noGrp="1" noSelect="1" noRot="1" noMove="1" noResize="1" noEditPoints="1" noAdjustHandles="1" noChangeArrowheads="1" noChangeShapeType="1" noTextEdit="1"/>
          </p:cNvSpPr>
          <p:nvPr>
            <p:custDataLst>
              <p:tags r:id="rId3"/>
            </p:custDataLst>
          </p:nvPr>
        </p:nvSpPr>
        <p:spPr>
          <a:xfrm>
            <a:off x="0" y="488388"/>
            <a:ext cx="4372607" cy="338554"/>
          </a:xfrm>
          <a:prstGeom prst="rect">
            <a:avLst/>
          </a:prstGeom>
          <a:noFill/>
        </p:spPr>
        <p:txBody>
          <a:bodyPr wrap="none" rtlCol="0">
            <a:spAutoFit/>
          </a:bodyPr>
          <a:lstStyle/>
          <a:p>
            <a:r>
              <a:rPr lang="en-US" sz="1600" dirty="0" smtClean="0">
                <a:solidFill>
                  <a:schemeClr val="bg1"/>
                </a:solidFill>
                <a:latin typeface="+mj-lt"/>
              </a:rPr>
              <a:t>DISCONTINUATION OF </a:t>
            </a:r>
            <a:r>
              <a:rPr lang="en-US" sz="1600" dirty="0">
                <a:solidFill>
                  <a:schemeClr val="bg1"/>
                </a:solidFill>
                <a:latin typeface="+mj-lt"/>
              </a:rPr>
              <a:t>ADDITIONAL PRECAUTIONS</a:t>
            </a:r>
          </a:p>
        </p:txBody>
      </p:sp>
      <p:sp>
        <p:nvSpPr>
          <p:cNvPr id="5" name="Rectangle 4"/>
          <p:cNvSpPr>
            <a:spLocks noGrp="1" noSelect="1" noRot="1" noMove="1" noResize="1" noEditPoints="1" noAdjustHandles="1" noChangeArrowheads="1" noChangeShapeType="1" noTextEdit="1"/>
          </p:cNvSpPr>
          <p:nvPr>
            <p:custDataLst>
              <p:tags r:id="rId4"/>
            </p:custDataLst>
          </p:nvPr>
        </p:nvSpPr>
        <p:spPr>
          <a:xfrm>
            <a:off x="1588" y="1556792"/>
            <a:ext cx="9144000" cy="3528392"/>
          </a:xfrm>
          <a:prstGeom prst="rect">
            <a:avLst/>
          </a:prstGeom>
          <a:solidFill>
            <a:schemeClr val="bg1">
              <a:alpha val="8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4" name="Rectangle 3"/>
          <p:cNvSpPr>
            <a:spLocks noGrp="1" noSelect="1" noRot="1" noMove="1" noResize="1" noEditPoints="1" noAdjustHandles="1" noChangeArrowheads="1" noChangeShapeType="1" noTextEdit="1"/>
          </p:cNvSpPr>
          <p:nvPr>
            <p:custDataLst>
              <p:tags r:id="rId5"/>
            </p:custDataLst>
          </p:nvPr>
        </p:nvSpPr>
        <p:spPr>
          <a:xfrm>
            <a:off x="2067469" y="1988840"/>
            <a:ext cx="5509729" cy="2308324"/>
          </a:xfrm>
          <a:prstGeom prst="rect">
            <a:avLst/>
          </a:prstGeom>
        </p:spPr>
        <p:txBody>
          <a:bodyPr wrap="square">
            <a:spAutoFit/>
          </a:bodyPr>
          <a:lstStyle/>
          <a:p>
            <a:r>
              <a:rPr lang="en-CA" dirty="0"/>
              <a:t>Discontinuation of Additional Precautions:  </a:t>
            </a:r>
          </a:p>
          <a:p>
            <a:endParaRPr lang="en-CA" dirty="0"/>
          </a:p>
          <a:p>
            <a:pPr marL="285750" indent="-285750">
              <a:buFont typeface="Arial" panose="020B0604020202020204" pitchFamily="34" charset="0"/>
              <a:buChar char="•"/>
            </a:pPr>
            <a:r>
              <a:rPr lang="en-CA" dirty="0"/>
              <a:t>should be done as soon as the risk of transmission is no longer present</a:t>
            </a:r>
          </a:p>
          <a:p>
            <a:pPr marL="285750" indent="-285750">
              <a:buFont typeface="Arial" panose="020B0604020202020204" pitchFamily="34" charset="0"/>
              <a:buChar char="•"/>
            </a:pPr>
            <a:r>
              <a:rPr lang="en-CA" dirty="0"/>
              <a:t>must follow the policies of the health care setting</a:t>
            </a:r>
          </a:p>
          <a:p>
            <a:pPr marL="285750" indent="-285750">
              <a:buFont typeface="Arial" panose="020B0604020202020204" pitchFamily="34" charset="0"/>
              <a:buChar char="•"/>
            </a:pPr>
            <a:r>
              <a:rPr lang="en-CA" dirty="0"/>
              <a:t>is done by the person responsible for Infection Prevention and Control or his/her designate</a:t>
            </a:r>
          </a:p>
          <a:p>
            <a:pPr marL="285750" indent="-285750">
              <a:buFont typeface="Arial" panose="020B0604020202020204" pitchFamily="34" charset="0"/>
              <a:buChar char="•"/>
            </a:pPr>
            <a:r>
              <a:rPr lang="en-CA" dirty="0"/>
              <a:t>may require discussion with the attending physician</a:t>
            </a:r>
          </a:p>
        </p:txBody>
      </p:sp>
    </p:spTree>
    <p:extLst>
      <p:ext uri="{BB962C8B-B14F-4D97-AF65-F5344CB8AC3E}">
        <p14:creationId xmlns:p14="http://schemas.microsoft.com/office/powerpoint/2010/main" val="120375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ppt_x</p:attrName>
                                        </p:attrNameLst>
                                      </p:cBhvr>
                                      <p:tavLst>
                                        <p:tav tm="0">
                                          <p:val>
                                            <p:strVal val="#ppt_x"/>
                                          </p:val>
                                        </p:tav>
                                        <p:tav tm="100000">
                                          <p:val>
                                            <p:strVal val="#ppt_x"/>
                                          </p:val>
                                        </p:tav>
                                      </p:tavLst>
                                    </p:anim>
                                    <p:anim calcmode="lin" valueType="num">
                                      <p:cBhvr>
                                        <p:cTn id="14" dur="2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2000"/>
                                        <p:tgtEl>
                                          <p:spTgt spid="4">
                                            <p:txEl>
                                              <p:pRg st="0" end="0"/>
                                            </p:txEl>
                                          </p:spTgt>
                                        </p:tgtEl>
                                      </p:cBhvr>
                                    </p:animEffect>
                                    <p:anim calcmode="lin" valueType="num">
                                      <p:cBhvr>
                                        <p:cTn id="23"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2000"/>
                                        <p:tgtEl>
                                          <p:spTgt spid="4">
                                            <p:txEl>
                                              <p:pRg st="2" end="2"/>
                                            </p:txEl>
                                          </p:spTgt>
                                        </p:tgtEl>
                                      </p:cBhvr>
                                    </p:animEffect>
                                    <p:anim calcmode="lin" valueType="num">
                                      <p:cBhvr>
                                        <p:cTn id="2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8000"/>
                            </p:stCondLst>
                            <p:childTnLst>
                              <p:par>
                                <p:cTn id="32" presetID="42" presetClass="entr" presetSubtype="0" fill="hold" grpId="0" nodeType="after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2000"/>
                                        <p:tgtEl>
                                          <p:spTgt spid="4">
                                            <p:txEl>
                                              <p:pRg st="3" end="3"/>
                                            </p:txEl>
                                          </p:spTgt>
                                        </p:tgtEl>
                                      </p:cBhvr>
                                    </p:animEffect>
                                    <p:anim calcmode="lin" valueType="num">
                                      <p:cBhvr>
                                        <p:cTn id="35"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6" dur="2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0"/>
                            </p:stCondLst>
                            <p:childTnLst>
                              <p:par>
                                <p:cTn id="38" presetID="42" presetClass="entr" presetSubtype="0" fill="hold" grpId="0" nodeType="after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2000"/>
                                        <p:tgtEl>
                                          <p:spTgt spid="4">
                                            <p:txEl>
                                              <p:pRg st="4" end="4"/>
                                            </p:txEl>
                                          </p:spTgt>
                                        </p:tgtEl>
                                      </p:cBhvr>
                                    </p:animEffect>
                                    <p:anim calcmode="lin" valueType="num">
                                      <p:cBhvr>
                                        <p:cTn id="41"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2" dur="2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3" fill="hold">
                            <p:stCondLst>
                              <p:cond delay="12000"/>
                            </p:stCondLst>
                            <p:childTnLst>
                              <p:par>
                                <p:cTn id="44" presetID="42" presetClass="entr" presetSubtype="0" fill="hold" grpId="0" nodeType="after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fade">
                                      <p:cBhvr>
                                        <p:cTn id="46" dur="2000"/>
                                        <p:tgtEl>
                                          <p:spTgt spid="4">
                                            <p:txEl>
                                              <p:pRg st="5" end="5"/>
                                            </p:txEl>
                                          </p:spTgt>
                                        </p:tgtEl>
                                      </p:cBhvr>
                                    </p:animEffect>
                                    <p:anim calcmode="lin" valueType="num">
                                      <p:cBhvr>
                                        <p:cTn id="47" dur="2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8" dur="2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Select="1" noRot="1" noMove="1" noResize="1" noEditPoints="1" noAdjustHandles="1" noChangeArrowheads="1" noChangeShapeType="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2" name="Picture 1"/>
          <p:cNvPicPr>
            <a:picLocks noGrp="1" noSelect="1" noRot="1" noMove="1" noResize="1" noEditPoints="1" noAdjustHandles="1" noChangeArrowheads="1" noChangeShapeType="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0" y="304801"/>
            <a:ext cx="5364088" cy="713669"/>
          </a:xfrm>
          <a:prstGeom prst="rect">
            <a:avLst/>
          </a:prstGeom>
        </p:spPr>
      </p:pic>
      <p:sp>
        <p:nvSpPr>
          <p:cNvPr id="3" name="HtBox 4"/>
          <p:cNvSpPr txBox="1">
            <a:spLocks noGrp="1" noSelect="1" noRot="1" noMove="1" noResize="1" noEditPoints="1" noAdjustHandles="1" noChangeArrowheads="1" noChangeShapeType="1" noTextEdit="1"/>
          </p:cNvSpPr>
          <p:nvPr>
            <p:custDataLst>
              <p:tags r:id="rId3"/>
            </p:custDataLst>
          </p:nvPr>
        </p:nvSpPr>
        <p:spPr>
          <a:xfrm>
            <a:off x="0" y="488388"/>
            <a:ext cx="5220072" cy="338554"/>
          </a:xfrm>
          <a:prstGeom prst="rect">
            <a:avLst/>
          </a:prstGeom>
          <a:noFill/>
        </p:spPr>
        <p:txBody>
          <a:bodyPr wrap="square" rtlCol="0">
            <a:spAutoFit/>
          </a:bodyPr>
          <a:lstStyle/>
          <a:p>
            <a:r>
              <a:rPr lang="en-US" sz="1600" dirty="0" smtClean="0">
                <a:solidFill>
                  <a:schemeClr val="bg1"/>
                </a:solidFill>
                <a:latin typeface="+mj-lt"/>
              </a:rPr>
              <a:t>POLICIES AND PROCEDURES OF </a:t>
            </a:r>
            <a:r>
              <a:rPr lang="en-US" sz="1600" dirty="0">
                <a:solidFill>
                  <a:schemeClr val="bg1"/>
                </a:solidFill>
                <a:latin typeface="+mj-lt"/>
              </a:rPr>
              <a:t>ADDITIONAL PRECAUTIONS</a:t>
            </a:r>
          </a:p>
        </p:txBody>
      </p:sp>
      <p:sp>
        <p:nvSpPr>
          <p:cNvPr id="7" name="Rectangle 6"/>
          <p:cNvSpPr>
            <a:spLocks noGrp="1" noSelect="1" noRot="1" noMove="1" noResize="1" noEditPoints="1" noAdjustHandles="1" noChangeArrowheads="1" noChangeShapeType="1" noTextEdit="1"/>
          </p:cNvSpPr>
          <p:nvPr>
            <p:custDataLst>
              <p:tags r:id="rId4"/>
            </p:custDataLst>
          </p:nvPr>
        </p:nvSpPr>
        <p:spPr>
          <a:xfrm>
            <a:off x="1588" y="1556792"/>
            <a:ext cx="9144000" cy="4320480"/>
          </a:xfrm>
          <a:prstGeom prst="rect">
            <a:avLst/>
          </a:prstGeom>
          <a:solidFill>
            <a:schemeClr val="bg1">
              <a:alpha val="8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5" name="Rectangle 4"/>
          <p:cNvSpPr/>
          <p:nvPr/>
        </p:nvSpPr>
        <p:spPr>
          <a:xfrm>
            <a:off x="1225216" y="1916832"/>
            <a:ext cx="6696744" cy="2308324"/>
          </a:xfrm>
          <a:prstGeom prst="rect">
            <a:avLst/>
          </a:prstGeom>
        </p:spPr>
        <p:txBody>
          <a:bodyPr wrap="square">
            <a:spAutoFit/>
          </a:bodyPr>
          <a:lstStyle/>
          <a:p>
            <a:r>
              <a:rPr lang="en-CA" dirty="0"/>
              <a:t>Policies and procedures related to Additional Precautions may vary from organization to organization. </a:t>
            </a:r>
          </a:p>
          <a:p>
            <a:r>
              <a:rPr lang="en-CA" dirty="0" smtClean="0"/>
              <a:t>They  </a:t>
            </a:r>
            <a:r>
              <a:rPr lang="en-CA" dirty="0"/>
              <a:t>may depend on:</a:t>
            </a:r>
          </a:p>
          <a:p>
            <a:pPr marL="285750" indent="-285750">
              <a:buFont typeface="Arial" panose="020B0604020202020204" pitchFamily="34" charset="0"/>
              <a:buChar char="•"/>
            </a:pPr>
            <a:r>
              <a:rPr lang="en-CA" dirty="0"/>
              <a:t>the health care setting</a:t>
            </a:r>
          </a:p>
          <a:p>
            <a:pPr marL="285750" indent="-285750">
              <a:buFont typeface="Arial" panose="020B0604020202020204" pitchFamily="34" charset="0"/>
              <a:buChar char="•"/>
            </a:pPr>
            <a:r>
              <a:rPr lang="en-CA" dirty="0"/>
              <a:t>the client/patient/resident population</a:t>
            </a:r>
          </a:p>
          <a:p>
            <a:pPr marL="285750" indent="-285750">
              <a:buFont typeface="Arial" panose="020B0604020202020204" pitchFamily="34" charset="0"/>
              <a:buChar char="•"/>
            </a:pPr>
            <a:r>
              <a:rPr lang="en-CA" dirty="0"/>
              <a:t>the organization’s history of dealing with </a:t>
            </a:r>
            <a:r>
              <a:rPr lang="en-CA" dirty="0" smtClean="0"/>
              <a:t>infections</a:t>
            </a:r>
          </a:p>
          <a:p>
            <a:pPr marL="285750" indent="-285750">
              <a:buFont typeface="Arial" panose="020B0604020202020204" pitchFamily="34" charset="0"/>
              <a:buChar char="•"/>
            </a:pPr>
            <a:endParaRPr lang="en-CA" dirty="0"/>
          </a:p>
          <a:p>
            <a:r>
              <a:rPr lang="en-CA" dirty="0" smtClean="0"/>
              <a:t>Modifications </a:t>
            </a:r>
            <a:r>
              <a:rPr lang="en-CA" dirty="0"/>
              <a:t>necessary for medical or therapeutic purposes</a:t>
            </a:r>
          </a:p>
        </p:txBody>
      </p:sp>
      <p:sp>
        <p:nvSpPr>
          <p:cNvPr id="6" name="Rectangle 5"/>
          <p:cNvSpPr/>
          <p:nvPr/>
        </p:nvSpPr>
        <p:spPr>
          <a:xfrm>
            <a:off x="1259632" y="4365104"/>
            <a:ext cx="6804248" cy="1200329"/>
          </a:xfrm>
          <a:prstGeom prst="rect">
            <a:avLst/>
          </a:prstGeom>
        </p:spPr>
        <p:txBody>
          <a:bodyPr wrap="square">
            <a:spAutoFit/>
          </a:bodyPr>
          <a:lstStyle/>
          <a:p>
            <a:r>
              <a:rPr lang="en-CA" dirty="0"/>
              <a:t>Always:</a:t>
            </a:r>
          </a:p>
          <a:p>
            <a:pPr marL="285750" indent="-285750">
              <a:buFont typeface="Arial" panose="020B0604020202020204" pitchFamily="34" charset="0"/>
              <a:buChar char="•"/>
            </a:pPr>
            <a:r>
              <a:rPr lang="en-CA" dirty="0"/>
              <a:t>follow your organization’s policies and procedures</a:t>
            </a:r>
          </a:p>
          <a:p>
            <a:pPr marL="285750" indent="-285750">
              <a:buFont typeface="Arial" panose="020B0604020202020204" pitchFamily="34" charset="0"/>
              <a:buChar char="•"/>
            </a:pPr>
            <a:r>
              <a:rPr lang="en-CA" dirty="0"/>
              <a:t>contact your Infection Control Professional or designate to help with decision making</a:t>
            </a:r>
          </a:p>
        </p:txBody>
      </p:sp>
    </p:spTree>
    <p:extLst>
      <p:ext uri="{BB962C8B-B14F-4D97-AF65-F5344CB8AC3E}">
        <p14:creationId xmlns:p14="http://schemas.microsoft.com/office/powerpoint/2010/main" val="234453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ppt_x</p:attrName>
                                        </p:attrNameLst>
                                      </p:cBhvr>
                                      <p:tavLst>
                                        <p:tav tm="0">
                                          <p:val>
                                            <p:strVal val="#ppt_x"/>
                                          </p:val>
                                        </p:tav>
                                        <p:tav tm="100000">
                                          <p:val>
                                            <p:strVal val="#ppt_x"/>
                                          </p:val>
                                        </p:tav>
                                      </p:tavLst>
                                    </p:anim>
                                    <p:anim calcmode="lin" valueType="num">
                                      <p:cBhvr>
                                        <p:cTn id="14" dur="2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5000"/>
                            </p:stCondLst>
                            <p:childTnLst>
                              <p:par>
                                <p:cTn id="26" presetID="42" presetClass="entr" presetSubtype="0" fill="hold" grpId="0"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6000"/>
                            </p:stCondLst>
                            <p:childTnLst>
                              <p:par>
                                <p:cTn id="32" presetID="42" presetClass="entr" presetSubtype="0" fill="hold" grpId="0" nodeType="after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fade">
                                      <p:cBhvr>
                                        <p:cTn id="34" dur="1000"/>
                                        <p:tgtEl>
                                          <p:spTgt spid="5">
                                            <p:txEl>
                                              <p:pRg st="2" end="2"/>
                                            </p:txEl>
                                          </p:spTgt>
                                        </p:tgtEl>
                                      </p:cBhvr>
                                    </p:animEffect>
                                    <p:anim calcmode="lin" valueType="num">
                                      <p:cBhvr>
                                        <p:cTn id="3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37" fill="hold">
                            <p:stCondLst>
                              <p:cond delay="7000"/>
                            </p:stCondLst>
                            <p:childTnLst>
                              <p:par>
                                <p:cTn id="38" presetID="42" presetClass="entr" presetSubtype="0" fill="hold" grpId="0" nodeType="after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43" fill="hold">
                            <p:stCondLst>
                              <p:cond delay="8000"/>
                            </p:stCondLst>
                            <p:childTnLst>
                              <p:par>
                                <p:cTn id="44" presetID="42" presetClass="entr" presetSubtype="0" fill="hold" grpId="0" nodeType="after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Effect transition="in" filter="fade">
                                      <p:cBhvr>
                                        <p:cTn id="46" dur="1000"/>
                                        <p:tgtEl>
                                          <p:spTgt spid="5">
                                            <p:txEl>
                                              <p:pRg st="4" end="4"/>
                                            </p:txEl>
                                          </p:spTgt>
                                        </p:tgtEl>
                                      </p:cBhvr>
                                    </p:animEffect>
                                    <p:anim calcmode="lin" valueType="num">
                                      <p:cBhvr>
                                        <p:cTn id="4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49" fill="hold">
                            <p:stCondLst>
                              <p:cond delay="9000"/>
                            </p:stCondLst>
                            <p:childTnLst>
                              <p:par>
                                <p:cTn id="50" presetID="42" presetClass="entr" presetSubtype="0" fill="hold" grpId="0" nodeType="after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Effect transition="in" filter="fade">
                                      <p:cBhvr>
                                        <p:cTn id="52" dur="1000"/>
                                        <p:tgtEl>
                                          <p:spTgt spid="5">
                                            <p:txEl>
                                              <p:pRg st="6" end="6"/>
                                            </p:txEl>
                                          </p:spTgt>
                                        </p:tgtEl>
                                      </p:cBhvr>
                                    </p:animEffect>
                                    <p:anim calcmode="lin" valueType="num">
                                      <p:cBhvr>
                                        <p:cTn id="5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par>
                          <p:cTn id="55" fill="hold">
                            <p:stCondLst>
                              <p:cond delay="10000"/>
                            </p:stCondLst>
                            <p:childTnLst>
                              <p:par>
                                <p:cTn id="56" presetID="42" presetClass="entr" presetSubtype="0" fill="hold" grpId="0" nodeType="afterEffect">
                                  <p:stCondLst>
                                    <p:cond delay="0"/>
                                  </p:stCondLst>
                                  <p:childTnLst>
                                    <p:set>
                                      <p:cBhvr>
                                        <p:cTn id="57" dur="1" fill="hold">
                                          <p:stCondLst>
                                            <p:cond delay="0"/>
                                          </p:stCondLst>
                                        </p:cTn>
                                        <p:tgtEl>
                                          <p:spTgt spid="6">
                                            <p:txEl>
                                              <p:pRg st="0" end="0"/>
                                            </p:txEl>
                                          </p:spTgt>
                                        </p:tgtEl>
                                        <p:attrNameLst>
                                          <p:attrName>style.visibility</p:attrName>
                                        </p:attrNameLst>
                                      </p:cBhvr>
                                      <p:to>
                                        <p:strVal val="visible"/>
                                      </p:to>
                                    </p:set>
                                    <p:animEffect transition="in" filter="fade">
                                      <p:cBhvr>
                                        <p:cTn id="58" dur="1000"/>
                                        <p:tgtEl>
                                          <p:spTgt spid="6">
                                            <p:txEl>
                                              <p:pRg st="0" end="0"/>
                                            </p:txEl>
                                          </p:spTgt>
                                        </p:tgtEl>
                                      </p:cBhvr>
                                    </p:animEffect>
                                    <p:anim calcmode="lin" valueType="num">
                                      <p:cBhvr>
                                        <p:cTn id="5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61" fill="hold">
                            <p:stCondLst>
                              <p:cond delay="11000"/>
                            </p:stCondLst>
                            <p:childTnLst>
                              <p:par>
                                <p:cTn id="62" presetID="42" presetClass="entr" presetSubtype="0" fill="hold" grpId="0" nodeType="afterEffect">
                                  <p:stCondLst>
                                    <p:cond delay="0"/>
                                  </p:stCondLst>
                                  <p:childTnLst>
                                    <p:set>
                                      <p:cBhvr>
                                        <p:cTn id="63" dur="1" fill="hold">
                                          <p:stCondLst>
                                            <p:cond delay="0"/>
                                          </p:stCondLst>
                                        </p:cTn>
                                        <p:tgtEl>
                                          <p:spTgt spid="6">
                                            <p:txEl>
                                              <p:pRg st="1" end="1"/>
                                            </p:txEl>
                                          </p:spTgt>
                                        </p:tgtEl>
                                        <p:attrNameLst>
                                          <p:attrName>style.visibility</p:attrName>
                                        </p:attrNameLst>
                                      </p:cBhvr>
                                      <p:to>
                                        <p:strVal val="visible"/>
                                      </p:to>
                                    </p:set>
                                    <p:animEffect transition="in" filter="fade">
                                      <p:cBhvr>
                                        <p:cTn id="64" dur="1000"/>
                                        <p:tgtEl>
                                          <p:spTgt spid="6">
                                            <p:txEl>
                                              <p:pRg st="1" end="1"/>
                                            </p:txEl>
                                          </p:spTgt>
                                        </p:tgtEl>
                                      </p:cBhvr>
                                    </p:animEffect>
                                    <p:anim calcmode="lin" valueType="num">
                                      <p:cBhvr>
                                        <p:cTn id="6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67" fill="hold">
                            <p:stCondLst>
                              <p:cond delay="12000"/>
                            </p:stCondLst>
                            <p:childTnLst>
                              <p:par>
                                <p:cTn id="68" presetID="42" presetClass="entr" presetSubtype="0" fill="hold" grpId="0" nodeType="afterEffect">
                                  <p:stCondLst>
                                    <p:cond delay="0"/>
                                  </p:stCondLst>
                                  <p:childTnLst>
                                    <p:set>
                                      <p:cBhvr>
                                        <p:cTn id="69" dur="1" fill="hold">
                                          <p:stCondLst>
                                            <p:cond delay="0"/>
                                          </p:stCondLst>
                                        </p:cTn>
                                        <p:tgtEl>
                                          <p:spTgt spid="6">
                                            <p:txEl>
                                              <p:pRg st="2" end="2"/>
                                            </p:txEl>
                                          </p:spTgt>
                                        </p:tgtEl>
                                        <p:attrNameLst>
                                          <p:attrName>style.visibility</p:attrName>
                                        </p:attrNameLst>
                                      </p:cBhvr>
                                      <p:to>
                                        <p:strVal val="visible"/>
                                      </p:to>
                                    </p:set>
                                    <p:animEffect transition="in" filter="fade">
                                      <p:cBhvr>
                                        <p:cTn id="70" dur="1000"/>
                                        <p:tgtEl>
                                          <p:spTgt spid="6">
                                            <p:txEl>
                                              <p:pRg st="2" end="2"/>
                                            </p:txEl>
                                          </p:spTgt>
                                        </p:tgtEl>
                                      </p:cBhvr>
                                    </p:animEffect>
                                    <p:anim calcmode="lin" valueType="num">
                                      <p:cBhvr>
                                        <p:cTn id="7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5" grpId="0" uiExpand="1" build="p"/>
      <p:bldP spid="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Accommodation</a:t>
            </a:r>
          </a:p>
          <a:p>
            <a:endParaRPr lang="en-CA" dirty="0"/>
          </a:p>
          <a:p>
            <a:pPr marL="285750" indent="-285750">
              <a:buFont typeface="Arial" panose="020B0604020202020204" pitchFamily="34" charset="0"/>
              <a:buChar char="•"/>
            </a:pPr>
            <a:r>
              <a:rPr lang="en-CA" dirty="0"/>
              <a:t>single room (preferred)</a:t>
            </a:r>
          </a:p>
          <a:p>
            <a:pPr marL="285750" indent="-285750">
              <a:buFont typeface="Arial" panose="020B0604020202020204" pitchFamily="34" charset="0"/>
              <a:buChar char="•"/>
            </a:pPr>
            <a:r>
              <a:rPr lang="en-CA" dirty="0"/>
              <a:t>dedicated toilet and sink</a:t>
            </a:r>
          </a:p>
          <a:p>
            <a:pPr marL="285750" indent="-285750">
              <a:buFont typeface="Arial" panose="020B0604020202020204" pitchFamily="34" charset="0"/>
              <a:buChar char="•"/>
            </a:pPr>
            <a:r>
              <a:rPr lang="en-CA" dirty="0"/>
              <a:t>door open</a:t>
            </a:r>
          </a:p>
        </p:txBody>
      </p:sp>
      <p:pic>
        <p:nvPicPr>
          <p:cNvPr id="13" name="Picture 2" descr="C:\Users\esther.chan\AppData\Local\Microsoft\Windows\Temporary Internet Files\Content.Outlook\15H9NEOY\ACCOMODATION (3).png">
            <a:hlinkClick r:id="rId14" action="ppaction://hlinksldjump"/>
          </p:cNvPr>
          <p:cNvPicPr>
            <a:picLocks noGrp="1" noSelect="1" noRot="1" noMove="1" noResize="1" noEditPoints="1" noAdjustHandles="1" noChangeArrowheads="1" noChangeShapeType="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3"/>
            </p:custDataLst>
          </p:nvPr>
        </p:nvPicPr>
        <p:blipFill>
          <a:blip r:embed="rId16">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4"/>
            </p:custDataLst>
          </p:nvPr>
        </p:nvPicPr>
        <p:blipFill>
          <a:blip r:embed="rId17">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5"/>
            </p:custDataLst>
          </p:nvPr>
        </p:nvPicPr>
        <p:blipFill>
          <a:blip r:embed="rId18">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6"/>
            </p:custDataLst>
          </p:nvPr>
        </p:nvPicPr>
        <p:blipFill>
          <a:blip r:embed="rId19">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7"/>
            </p:custDataLst>
          </p:nvPr>
        </p:nvPicPr>
        <p:blipFill>
          <a:blip r:embed="rId20">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8"/>
            </p:custDataLst>
          </p:nvPr>
        </p:nvPicPr>
        <p:blipFill>
          <a:blip r:embed="rId21">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9"/>
            </p:custDataLst>
          </p:nvPr>
        </p:nvPicPr>
        <p:blipFill>
          <a:blip r:embed="rId22">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Grp="1" noSelect="1" noRot="1" noMove="1" noResize="1" noEditPoints="1" noAdjustHandles="1" noChangeArrowheads="1" noChangeShapeType="1"/>
          </p:cNvPicPr>
          <p:nvPr>
            <p:custDataLst>
              <p:tags r:id="rId10"/>
            </p:custDataLst>
          </p:nvPr>
        </p:nvPicPr>
        <p:blipFill>
          <a:blip r:embed="rId23">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1" name="HtBox 4"/>
          <p:cNvSpPr txBox="1">
            <a:spLocks noGrp="1" noSelect="1" noRot="1" noMove="1" noResize="1" noEditPoints="1" noAdjustHandles="1" noChangeArrowheads="1" noChangeShapeType="1" noTextEdit="1"/>
          </p:cNvSpPr>
          <p:nvPr>
            <p:custDataLst>
              <p:tags r:id="rId11"/>
            </p:custDataLst>
          </p:nvPr>
        </p:nvSpPr>
        <p:spPr>
          <a:xfrm>
            <a:off x="0" y="488388"/>
            <a:ext cx="3800271" cy="338554"/>
          </a:xfrm>
          <a:prstGeom prst="rect">
            <a:avLst/>
          </a:prstGeom>
          <a:noFill/>
        </p:spPr>
        <p:txBody>
          <a:bodyPr wrap="none" rtlCol="0">
            <a:spAutoFit/>
          </a:bodyPr>
          <a:lstStyle/>
          <a:p>
            <a:r>
              <a:rPr lang="en-US" sz="1600" dirty="0" smtClean="0">
                <a:solidFill>
                  <a:schemeClr val="bg1"/>
                </a:solidFill>
                <a:latin typeface="+mj-lt"/>
              </a:rPr>
              <a:t>ELEMENTS OF CONTACT PRECAUTIONS - AC</a:t>
            </a:r>
            <a:endParaRPr lang="en-US" sz="1600" dirty="0">
              <a:solidFill>
                <a:schemeClr val="bg1"/>
              </a:solidFill>
              <a:latin typeface="+mj-lt"/>
            </a:endParaRPr>
          </a:p>
        </p:txBody>
      </p:sp>
    </p:spTree>
    <p:extLst>
      <p:ext uri="{BB962C8B-B14F-4D97-AF65-F5344CB8AC3E}">
        <p14:creationId xmlns:p14="http://schemas.microsoft.com/office/powerpoint/2010/main" val="22848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ppt_x</p:attrName>
                                        </p:attrNameLst>
                                      </p:cBhvr>
                                      <p:tavLst>
                                        <p:tav tm="0">
                                          <p:val>
                                            <p:strVal val="#ppt_x"/>
                                          </p:val>
                                        </p:tav>
                                        <p:tav tm="100000">
                                          <p:val>
                                            <p:strVal val="#ppt_x"/>
                                          </p:val>
                                        </p:tav>
                                      </p:tavLst>
                                    </p:anim>
                                    <p:anim calcmode="lin" valueType="num">
                                      <p:cBhvr>
                                        <p:cTn id="14" dur="2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13"/>
                                        </p:tgtEl>
                                      </p:cBhvr>
                                    </p:animEffect>
                                    <p:animScale>
                                      <p:cBhvr>
                                        <p:cTn id="43" dur="1000" autoRev="1" fill="hold"/>
                                        <p:tgtEl>
                                          <p:spTgt spid="13"/>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8" name="Rectangle 7"/>
          <p:cNvSpPr>
            <a:spLocks noGrp="1" noSelect="1" noRot="1" noMove="1" noResize="1" noEditPoints="1" noAdjustHandles="1" noChangeArrowheads="1" noChangeShapeType="1" noTextEdit="1"/>
          </p:cNvSpPr>
          <p:nvPr>
            <p:custDataLst>
              <p:tags r:id="rId2"/>
            </p:custDataLst>
          </p:nvPr>
        </p:nvSpPr>
        <p:spPr>
          <a:xfrm>
            <a:off x="0" y="1844824"/>
            <a:ext cx="9144000" cy="3168352"/>
          </a:xfrm>
          <a:prstGeom prst="rect">
            <a:avLst/>
          </a:prstGeom>
          <a:solidFill>
            <a:schemeClr val="bg1">
              <a:alpha val="8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4" name="TextBox 3"/>
          <p:cNvSpPr txBox="1">
            <a:spLocks noGrp="1" noSelect="1" noRot="1" noMove="1" noResize="1" noEditPoints="1" noAdjustHandles="1" noChangeArrowheads="1" noChangeShapeType="1" noTextEdit="1"/>
          </p:cNvSpPr>
          <p:nvPr>
            <p:custDataLst>
              <p:tags r:id="rId3"/>
            </p:custDataLst>
          </p:nvPr>
        </p:nvSpPr>
        <p:spPr>
          <a:xfrm>
            <a:off x="1691680" y="2060848"/>
            <a:ext cx="5616624" cy="400110"/>
          </a:xfrm>
          <a:prstGeom prst="rect">
            <a:avLst/>
          </a:prstGeom>
          <a:noFill/>
        </p:spPr>
        <p:txBody>
          <a:bodyPr wrap="square" rtlCol="0">
            <a:spAutoFit/>
          </a:bodyPr>
          <a:lstStyle/>
          <a:p>
            <a:r>
              <a:rPr lang="en-US" sz="2000" dirty="0" smtClean="0"/>
              <a:t>General Introduction to Additional Precautions</a:t>
            </a:r>
            <a:endParaRPr lang="en-CA" sz="2000" dirty="0"/>
          </a:p>
        </p:txBody>
      </p:sp>
      <p:sp>
        <p:nvSpPr>
          <p:cNvPr id="5" name="TextBox 4"/>
          <p:cNvSpPr txBox="1">
            <a:spLocks noGrp="1" noSelect="1" noRot="1" noMove="1" noResize="1" noEditPoints="1" noAdjustHandles="1" noChangeArrowheads="1" noChangeShapeType="1" noTextEdit="1"/>
          </p:cNvSpPr>
          <p:nvPr>
            <p:custDataLst>
              <p:tags r:id="rId4"/>
            </p:custDataLst>
          </p:nvPr>
        </p:nvSpPr>
        <p:spPr>
          <a:xfrm>
            <a:off x="1331640" y="2708920"/>
            <a:ext cx="6912768" cy="1938992"/>
          </a:xfrm>
          <a:prstGeom prst="rect">
            <a:avLst/>
          </a:prstGeom>
          <a:noFill/>
        </p:spPr>
        <p:txBody>
          <a:bodyPr wrap="square" rtlCol="0">
            <a:spAutoFit/>
          </a:bodyPr>
          <a:lstStyle/>
          <a:p>
            <a:r>
              <a:rPr lang="en-CA" sz="2000" dirty="0" smtClean="0"/>
              <a:t>Additional Precautions are Infection Prevention and Control (IPAC) practices used:</a:t>
            </a:r>
          </a:p>
          <a:p>
            <a:pPr marL="285750" indent="-285750">
              <a:buFont typeface="Arial" panose="020B0604020202020204" pitchFamily="34" charset="0"/>
              <a:buChar char="•"/>
            </a:pPr>
            <a:r>
              <a:rPr lang="en-CA" sz="2000" dirty="0" smtClean="0"/>
              <a:t>in addition to Routine Practices </a:t>
            </a:r>
          </a:p>
          <a:p>
            <a:pPr marL="285750" indent="-285750">
              <a:buFont typeface="Arial" panose="020B0604020202020204" pitchFamily="34" charset="0"/>
              <a:buChar char="•"/>
            </a:pPr>
            <a:r>
              <a:rPr lang="en-CA" sz="2000" dirty="0" smtClean="0"/>
              <a:t>to interrupt the transmission of suspected or identified infectious agents</a:t>
            </a:r>
          </a:p>
          <a:p>
            <a:pPr marL="285750" indent="-285750">
              <a:buFont typeface="Arial" panose="020B0604020202020204" pitchFamily="34" charset="0"/>
              <a:buChar char="•"/>
            </a:pPr>
            <a:r>
              <a:rPr lang="en-CA" sz="2000" dirty="0" smtClean="0"/>
              <a:t>to protect health care providers and patients</a:t>
            </a:r>
            <a:endParaRPr lang="en-CA" sz="2000" dirty="0"/>
          </a:p>
        </p:txBody>
      </p:sp>
      <p:grpSp>
        <p:nvGrpSpPr>
          <p:cNvPr id="2" name="Group 1"/>
          <p:cNvGrpSpPr>
            <a:grpSpLocks noGrp="1" noSelect="1" noRot="1" noMove="1" noResize="1"/>
          </p:cNvGrpSpPr>
          <p:nvPr>
            <p:custDataLst>
              <p:tags r:id="rId5"/>
            </p:custDataLst>
          </p:nvPr>
        </p:nvGrpSpPr>
        <p:grpSpPr>
          <a:xfrm>
            <a:off x="0" y="304800"/>
            <a:ext cx="4499992" cy="736508"/>
            <a:chOff x="0" y="304800"/>
            <a:chExt cx="4499992" cy="736508"/>
          </a:xfrm>
        </p:grpSpPr>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04800"/>
              <a:ext cx="4499992" cy="736508"/>
            </a:xfrm>
            <a:prstGeom prst="rect">
              <a:avLst/>
            </a:prstGeom>
          </p:spPr>
        </p:pic>
        <p:sp>
          <p:nvSpPr>
            <p:cNvPr id="7" name="TextBox 6"/>
            <p:cNvSpPr txBox="1"/>
            <p:nvPr/>
          </p:nvSpPr>
          <p:spPr>
            <a:xfrm>
              <a:off x="0" y="488388"/>
              <a:ext cx="4107599" cy="338554"/>
            </a:xfrm>
            <a:prstGeom prst="rect">
              <a:avLst/>
            </a:prstGeom>
            <a:noFill/>
          </p:spPr>
          <p:txBody>
            <a:bodyPr wrap="none" rtlCol="0">
              <a:spAutoFit/>
            </a:bodyPr>
            <a:lstStyle/>
            <a:p>
              <a:r>
                <a:rPr lang="en-US" sz="1600" dirty="0" smtClean="0">
                  <a:solidFill>
                    <a:schemeClr val="bg1"/>
                  </a:solidFill>
                  <a:latin typeface="+mj-lt"/>
                </a:rPr>
                <a:t>INTRODUCTION TO ADDITIONAL PRECAUTIONS</a:t>
              </a:r>
              <a:endParaRPr lang="en-US" sz="1600" dirty="0">
                <a:solidFill>
                  <a:schemeClr val="bg1"/>
                </a:solidFill>
                <a:latin typeface="+mj-lt"/>
              </a:endParaRPr>
            </a:p>
          </p:txBody>
        </p:sp>
      </p:grpSp>
    </p:spTree>
    <p:extLst>
      <p:ext uri="{BB962C8B-B14F-4D97-AF65-F5344CB8AC3E}">
        <p14:creationId xmlns:p14="http://schemas.microsoft.com/office/powerpoint/2010/main" val="223693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2500"/>
                            </p:stCondLst>
                            <p:childTnLst>
                              <p:par>
                                <p:cTn id="18" presetID="42" presetClass="entr" presetSubtype="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2000"/>
                                        <p:tgtEl>
                                          <p:spTgt spid="5">
                                            <p:txEl>
                                              <p:pRg st="0" end="0"/>
                                            </p:txEl>
                                          </p:spTgt>
                                        </p:tgtEl>
                                      </p:cBhvr>
                                    </p:animEffect>
                                    <p:anim calcmode="lin" valueType="num">
                                      <p:cBhvr>
                                        <p:cTn id="21"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4500"/>
                            </p:stCondLst>
                            <p:childTnLst>
                              <p:par>
                                <p:cTn id="24" presetID="42" presetClass="entr" presetSubtype="0" fill="hold" grpId="0" nodeType="after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2000"/>
                                        <p:tgtEl>
                                          <p:spTgt spid="5">
                                            <p:txEl>
                                              <p:pRg st="1" end="1"/>
                                            </p:txEl>
                                          </p:spTgt>
                                        </p:tgtEl>
                                      </p:cBhvr>
                                    </p:animEffect>
                                    <p:anim calcmode="lin" valueType="num">
                                      <p:cBhvr>
                                        <p:cTn id="27"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8" dur="2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9" fill="hold">
                            <p:stCondLst>
                              <p:cond delay="6500"/>
                            </p:stCondLst>
                            <p:childTnLst>
                              <p:par>
                                <p:cTn id="30" presetID="42" presetClass="entr" presetSubtype="0" fill="hold" grpId="0" nodeType="after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2000"/>
                                        <p:tgtEl>
                                          <p:spTgt spid="5">
                                            <p:txEl>
                                              <p:pRg st="2" end="2"/>
                                            </p:txEl>
                                          </p:spTgt>
                                        </p:tgtEl>
                                      </p:cBhvr>
                                    </p:animEffect>
                                    <p:anim calcmode="lin" valueType="num">
                                      <p:cBhvr>
                                        <p:cTn id="33"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4" dur="2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35" fill="hold">
                            <p:stCondLst>
                              <p:cond delay="8500"/>
                            </p:stCondLst>
                            <p:childTnLst>
                              <p:par>
                                <p:cTn id="36" presetID="42" presetClass="entr" presetSubtype="0" fill="hold" grpId="0" nodeType="after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fade">
                                      <p:cBhvr>
                                        <p:cTn id="38" dur="2000"/>
                                        <p:tgtEl>
                                          <p:spTgt spid="5">
                                            <p:txEl>
                                              <p:pRg st="3" end="3"/>
                                            </p:txEl>
                                          </p:spTgt>
                                        </p:tgtEl>
                                      </p:cBhvr>
                                    </p:animEffect>
                                    <p:anim calcmode="lin" valueType="num">
                                      <p:cBhvr>
                                        <p:cTn id="39"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0" dur="2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Signage </a:t>
            </a:r>
          </a:p>
          <a:p>
            <a:endParaRPr lang="en-CA" dirty="0"/>
          </a:p>
          <a:p>
            <a:pPr marL="285750" indent="-285750">
              <a:buFont typeface="Arial" panose="020B0604020202020204" pitchFamily="34" charset="0"/>
              <a:buChar char="•"/>
            </a:pPr>
            <a:r>
              <a:rPr lang="en-CA" dirty="0"/>
              <a:t>at the room entrance or </a:t>
            </a:r>
          </a:p>
          <a:p>
            <a:pPr marL="285750" indent="-285750">
              <a:buFont typeface="Arial" panose="020B0604020202020204" pitchFamily="34" charset="0"/>
              <a:buChar char="•"/>
            </a:pPr>
            <a:r>
              <a:rPr lang="en-CA" dirty="0"/>
              <a:t>by the bed space</a:t>
            </a:r>
          </a:p>
        </p:txBody>
      </p:sp>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ffectLst>
            <a:glow rad="139700">
              <a:schemeClr val="accent6">
                <a:lumMod val="75000"/>
                <a:alpha val="40000"/>
              </a:schemeClr>
            </a:glow>
          </a:effectLst>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3"/>
            </p:custDataLst>
          </p:nvPr>
        </p:nvPicPr>
        <p:blipFill>
          <a:blip r:embed="rId15">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esther.chan\AppData\Local\Microsoft\Windows\Temporary Internet Files\Content.Outlook\15H9NEOY\ACCOMODATION (3).png">
            <a:hlinkClick r:id="rId21" action="ppaction://hlinksldjump"/>
          </p:cNvPr>
          <p:cNvPicPr>
            <a:picLocks noGrp="1" noSelect="1" noRot="1" noMove="1" noResize="1" noEditPoints="1" noAdjustHandles="1" noChangeArrowheads="1" noChangeShapeType="1"/>
          </p:cNvPicPr>
          <p:nvPr>
            <p:custDataLst>
              <p:tags r:id="rId9"/>
            </p:custDataLst>
          </p:nvPr>
        </p:nvPicPr>
        <p:blipFill>
          <a:blip r:embed="rId22">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Grp="1" noSelect="1" noRot="1" noMove="1" noResize="1" noEditPoints="1" noAdjustHandles="1" noChangeArrowheads="1" noChangeShapeType="1"/>
          </p:cNvPicPr>
          <p:nvPr>
            <p:custDataLst>
              <p:tags r:id="rId10"/>
            </p:custDataLst>
          </p:nvPr>
        </p:nvPicPr>
        <p:blipFill>
          <a:blip r:embed="rId23">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13" name="HtBox 4"/>
          <p:cNvSpPr txBox="1">
            <a:spLocks noGrp="1" noSelect="1" noRot="1" noMove="1" noResize="1" noEditPoints="1" noAdjustHandles="1" noChangeArrowheads="1" noChangeShapeType="1" noTextEdit="1"/>
          </p:cNvSpPr>
          <p:nvPr>
            <p:custDataLst>
              <p:tags r:id="rId11"/>
            </p:custDataLst>
          </p:nvPr>
        </p:nvSpPr>
        <p:spPr>
          <a:xfrm>
            <a:off x="0" y="488388"/>
            <a:ext cx="3800271" cy="338554"/>
          </a:xfrm>
          <a:prstGeom prst="rect">
            <a:avLst/>
          </a:prstGeom>
          <a:noFill/>
        </p:spPr>
        <p:txBody>
          <a:bodyPr wrap="none" rtlCol="0">
            <a:spAutoFit/>
          </a:bodyPr>
          <a:lstStyle/>
          <a:p>
            <a:r>
              <a:rPr lang="en-US" sz="1600" dirty="0" smtClean="0">
                <a:solidFill>
                  <a:schemeClr val="bg1"/>
                </a:solidFill>
                <a:latin typeface="+mj-lt"/>
              </a:rPr>
              <a:t>ELEMENTS OF CONTACT PRECAUTIONS - AC</a:t>
            </a:r>
            <a:endParaRPr lang="en-US" sz="1600" dirty="0">
              <a:solidFill>
                <a:schemeClr val="bg1"/>
              </a:solidFill>
              <a:latin typeface="+mj-lt"/>
            </a:endParaRPr>
          </a:p>
        </p:txBody>
      </p:sp>
    </p:spTree>
    <p:extLst>
      <p:ext uri="{BB962C8B-B14F-4D97-AF65-F5344CB8AC3E}">
        <p14:creationId xmlns:p14="http://schemas.microsoft.com/office/powerpoint/2010/main" val="302504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ppt_x</p:attrName>
                                        </p:attrNameLst>
                                      </p:cBhvr>
                                      <p:tavLst>
                                        <p:tav tm="0">
                                          <p:val>
                                            <p:strVal val="#ppt_x"/>
                                          </p:val>
                                        </p:tav>
                                        <p:tav tm="100000">
                                          <p:val>
                                            <p:strVal val="#ppt_x"/>
                                          </p:val>
                                        </p:tav>
                                      </p:tavLst>
                                    </p:anim>
                                    <p:anim calcmode="lin" valueType="num">
                                      <p:cBhvr>
                                        <p:cTn id="14" dur="2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14"/>
                                        </p:tgtEl>
                                      </p:cBhvr>
                                    </p:animEffect>
                                    <p:animScale>
                                      <p:cBhvr>
                                        <p:cTn id="43" dur="1000" autoRev="1" fill="hold"/>
                                        <p:tgtEl>
                                          <p:spTgt spid="14"/>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PPE</a:t>
            </a:r>
          </a:p>
          <a:p>
            <a:endParaRPr lang="en-CA" dirty="0"/>
          </a:p>
          <a:p>
            <a:pPr marL="285750" indent="-285750">
              <a:buFont typeface="Arial" panose="020B0604020202020204" pitchFamily="34" charset="0"/>
              <a:buChar char="•"/>
            </a:pPr>
            <a:r>
              <a:rPr lang="en-CA" dirty="0"/>
              <a:t>gloves </a:t>
            </a:r>
          </a:p>
          <a:p>
            <a:pPr marL="285750" indent="-285750">
              <a:buFont typeface="Arial" panose="020B0604020202020204" pitchFamily="34" charset="0"/>
              <a:buChar char="•"/>
            </a:pPr>
            <a:r>
              <a:rPr lang="en-CA" dirty="0"/>
              <a:t>gown as required</a:t>
            </a:r>
          </a:p>
        </p:txBody>
      </p:sp>
      <p:pic>
        <p:nvPicPr>
          <p:cNvPr id="13" name="Picture 2" descr="C:\Users\esther.chan\AppData\Local\Microsoft\Windows\Temporary Internet Files\Content.Outlook\15H9NEOY\ACCOMODATION (3).png">
            <a:hlinkClick r:id="rId13" action="ppaction://hlinksldjump"/>
          </p:cNvPr>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3"/>
            </p:custDataLst>
          </p:nvPr>
        </p:nvPicPr>
        <p:blipFill>
          <a:blip r:embed="rId15">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Grp="1" noSelect="1" noRot="1" noMove="1" noResize="1" noEditPoints="1" noAdjustHandles="1" noChangeArrowheads="1" noChangeShapeType="1"/>
          </p:cNvPicPr>
          <p:nvPr/>
        </p:nvPicPr>
        <p:blipFill>
          <a:blip r:embed="rId22">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1" name="HtBox 4"/>
          <p:cNvSpPr txBox="1">
            <a:spLocks noGrp="1" noSelect="1" noRot="1" noMove="1" noResize="1" noEditPoints="1" noAdjustHandles="1" noChangeArrowheads="1" noChangeShapeType="1" noTextEdit="1"/>
          </p:cNvSpPr>
          <p:nvPr>
            <p:custDataLst>
              <p:tags r:id="rId10"/>
            </p:custDataLst>
          </p:nvPr>
        </p:nvSpPr>
        <p:spPr>
          <a:xfrm>
            <a:off x="0" y="488388"/>
            <a:ext cx="3800271" cy="338554"/>
          </a:xfrm>
          <a:prstGeom prst="rect">
            <a:avLst/>
          </a:prstGeom>
          <a:noFill/>
        </p:spPr>
        <p:txBody>
          <a:bodyPr wrap="none" rtlCol="0">
            <a:spAutoFit/>
          </a:bodyPr>
          <a:lstStyle/>
          <a:p>
            <a:r>
              <a:rPr lang="en-US" sz="1600" dirty="0" smtClean="0">
                <a:solidFill>
                  <a:schemeClr val="bg1"/>
                </a:solidFill>
                <a:latin typeface="+mj-lt"/>
              </a:rPr>
              <a:t>ELEMENTS OF CONTACT PRECAUTIONS - AC</a:t>
            </a:r>
            <a:endParaRPr lang="en-US" sz="1600" dirty="0">
              <a:solidFill>
                <a:schemeClr val="bg1"/>
              </a:solidFill>
              <a:latin typeface="+mj-lt"/>
            </a:endParaRPr>
          </a:p>
        </p:txBody>
      </p:sp>
    </p:spTree>
    <p:extLst>
      <p:ext uri="{BB962C8B-B14F-4D97-AF65-F5344CB8AC3E}">
        <p14:creationId xmlns:p14="http://schemas.microsoft.com/office/powerpoint/2010/main" val="152304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ppt_x</p:attrName>
                                        </p:attrNameLst>
                                      </p:cBhvr>
                                      <p:tavLst>
                                        <p:tav tm="0">
                                          <p:val>
                                            <p:strVal val="#ppt_x"/>
                                          </p:val>
                                        </p:tav>
                                        <p:tav tm="100000">
                                          <p:val>
                                            <p:strVal val="#ppt_x"/>
                                          </p:val>
                                        </p:tav>
                                      </p:tavLst>
                                    </p:anim>
                                    <p:anim calcmode="lin" valueType="num">
                                      <p:cBhvr>
                                        <p:cTn id="14" dur="2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15"/>
                                        </p:tgtEl>
                                      </p:cBhvr>
                                    </p:animEffect>
                                    <p:animScale>
                                      <p:cBhvr>
                                        <p:cTn id="43" dur="1000" autoRev="1" fill="hold"/>
                                        <p:tgtEl>
                                          <p:spTgt spid="15"/>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Cleaning</a:t>
            </a:r>
            <a:endParaRPr lang="en-CA" dirty="0"/>
          </a:p>
          <a:p>
            <a:endParaRPr lang="en-CA" dirty="0"/>
          </a:p>
          <a:p>
            <a:pPr marL="285750" indent="-285750">
              <a:buFont typeface="Arial" panose="020B0604020202020204" pitchFamily="34" charset="0"/>
              <a:buChar char="•"/>
            </a:pPr>
            <a:r>
              <a:rPr lang="en-CA" dirty="0"/>
              <a:t>routine cleaning  </a:t>
            </a:r>
          </a:p>
          <a:p>
            <a:pPr marL="285750" indent="-285750">
              <a:buFont typeface="Arial" panose="020B0604020202020204" pitchFamily="34" charset="0"/>
              <a:buChar char="•"/>
            </a:pPr>
            <a:r>
              <a:rPr lang="en-CA" dirty="0"/>
              <a:t>clean high-touch surfaces daily</a:t>
            </a:r>
          </a:p>
          <a:p>
            <a:pPr marL="285750" indent="-285750">
              <a:buFont typeface="Arial" panose="020B0604020202020204" pitchFamily="34" charset="0"/>
              <a:buChar char="•"/>
            </a:pPr>
            <a:r>
              <a:rPr lang="en-CA" dirty="0"/>
              <a:t>special cleaning for </a:t>
            </a:r>
            <a:r>
              <a:rPr lang="en-CA" dirty="0" err="1" smtClean="0"/>
              <a:t>Vancomycin</a:t>
            </a:r>
            <a:r>
              <a:rPr lang="en-CA" dirty="0" smtClean="0"/>
              <a:t>-resistant </a:t>
            </a:r>
            <a:r>
              <a:rPr lang="en-CA" dirty="0"/>
              <a:t>Enterococcus (VRE) and </a:t>
            </a:r>
            <a:r>
              <a:rPr lang="en-CA" i="1" dirty="0"/>
              <a:t>Clostridium difficile (C. difficile)</a:t>
            </a:r>
          </a:p>
          <a:p>
            <a:pPr marL="285750" indent="-285750">
              <a:buFont typeface="Arial" panose="020B0604020202020204" pitchFamily="34" charset="0"/>
              <a:buChar char="•"/>
            </a:pPr>
            <a:r>
              <a:rPr lang="en-CA" dirty="0"/>
              <a:t>remove and launder all curtains on discharge/transfer cleaning</a:t>
            </a:r>
          </a:p>
        </p:txBody>
      </p:sp>
      <p:pic>
        <p:nvPicPr>
          <p:cNvPr id="12" name="Picture 11"/>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1" name="HtBox 4"/>
          <p:cNvSpPr txBox="1">
            <a:spLocks noGrp="1" noSelect="1" noRot="1" noMove="1" noResize="1" noEditPoints="1" noAdjustHandles="1" noChangeArrowheads="1" noChangeShapeType="1" noTextEdit="1"/>
          </p:cNvSpPr>
          <p:nvPr>
            <p:custDataLst>
              <p:tags r:id="rId3"/>
            </p:custDataLst>
          </p:nvPr>
        </p:nvSpPr>
        <p:spPr>
          <a:xfrm>
            <a:off x="0" y="488388"/>
            <a:ext cx="3800271" cy="338554"/>
          </a:xfrm>
          <a:prstGeom prst="rect">
            <a:avLst/>
          </a:prstGeom>
        </p:spPr>
        <p:txBody>
          <a:bodyPr wrap="none" rtlCol="0">
            <a:spAutoFit/>
          </a:bodyPr>
          <a:lstStyle/>
          <a:p>
            <a:r>
              <a:rPr lang="en-US" sz="1600" dirty="0" smtClean="0">
                <a:solidFill>
                  <a:schemeClr val="bg1"/>
                </a:solidFill>
                <a:latin typeface="+mj-lt"/>
              </a:rPr>
              <a:t>ELEMENTS OF CONTACT PRECAUTIONS - AC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2"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6"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21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anim calcmode="lin" valueType="num">
                                      <p:cBhvr>
                                        <p:cTn id="13" dur="2000" fill="hold"/>
                                        <p:tgtEl>
                                          <p:spTgt spid="12"/>
                                        </p:tgtEl>
                                        <p:attrNameLst>
                                          <p:attrName>ppt_x</p:attrName>
                                        </p:attrNameLst>
                                      </p:cBhvr>
                                      <p:tavLst>
                                        <p:tav tm="0">
                                          <p:val>
                                            <p:strVal val="#ppt_x"/>
                                          </p:val>
                                        </p:tav>
                                        <p:tav tm="100000">
                                          <p:val>
                                            <p:strVal val="#ppt_x"/>
                                          </p:val>
                                        </p:tav>
                                      </p:tavLst>
                                    </p:anim>
                                    <p:anim calcmode="lin" valueType="num">
                                      <p:cBhvr>
                                        <p:cTn id="14" dur="2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25"/>
                                        </p:tgtEl>
                                      </p:cBhvr>
                                    </p:animEffect>
                                    <p:animScale>
                                      <p:cBhvr>
                                        <p:cTn id="43" dur="1000" autoRev="1" fill="hold"/>
                                        <p:tgtEl>
                                          <p:spTgt spid="25"/>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Equipment</a:t>
            </a:r>
            <a:endParaRPr lang="en-CA" dirty="0"/>
          </a:p>
          <a:p>
            <a:endParaRPr lang="en-CA" dirty="0"/>
          </a:p>
          <a:p>
            <a:pPr marL="285750" indent="-285750">
              <a:buFont typeface="Arial" panose="020B0604020202020204" pitchFamily="34" charset="0"/>
              <a:buChar char="•"/>
            </a:pPr>
            <a:r>
              <a:rPr lang="en-CA" dirty="0"/>
              <a:t>dedicate</a:t>
            </a:r>
          </a:p>
          <a:p>
            <a:pPr marL="285750" indent="-285750">
              <a:buFont typeface="Arial" panose="020B0604020202020204" pitchFamily="34" charset="0"/>
              <a:buChar char="•"/>
            </a:pPr>
            <a:r>
              <a:rPr lang="en-CA" dirty="0"/>
              <a:t>clean according to Routine Practices</a:t>
            </a:r>
          </a:p>
          <a:p>
            <a:pPr marL="285750" indent="-285750">
              <a:buFont typeface="Arial" panose="020B0604020202020204" pitchFamily="34" charset="0"/>
              <a:buChar char="•"/>
            </a:pPr>
            <a:r>
              <a:rPr lang="en-CA" dirty="0"/>
              <a:t>chart outside room</a:t>
            </a:r>
          </a:p>
        </p:txBody>
      </p:sp>
      <p:pic>
        <p:nvPicPr>
          <p:cNvPr id="21" name="Picture 20"/>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2" name="HtBox 4"/>
          <p:cNvSpPr txBox="1">
            <a:spLocks noGrp="1" noSelect="1" noRot="1" noMove="1" noResize="1" noEditPoints="1" noAdjustHandles="1" noChangeArrowheads="1" noChangeShapeType="1" noTextEdit="1"/>
          </p:cNvSpPr>
          <p:nvPr>
            <p:custDataLst>
              <p:tags r:id="rId3"/>
            </p:custDataLst>
          </p:nvPr>
        </p:nvSpPr>
        <p:spPr>
          <a:xfrm>
            <a:off x="0" y="488388"/>
            <a:ext cx="3800271" cy="338554"/>
          </a:xfrm>
          <a:prstGeom prst="rect">
            <a:avLst/>
          </a:prstGeom>
          <a:noFill/>
        </p:spPr>
        <p:txBody>
          <a:bodyPr wrap="none" rtlCol="0">
            <a:spAutoFit/>
          </a:bodyPr>
          <a:lstStyle/>
          <a:p>
            <a:r>
              <a:rPr lang="en-US" sz="1600" dirty="0" smtClean="0">
                <a:solidFill>
                  <a:schemeClr val="bg1"/>
                </a:solidFill>
                <a:latin typeface="+mj-lt"/>
              </a:rPr>
              <a:t>ELEMENTS OF CONTACT PRECAUTIONS - AC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7"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54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ppt_x</p:attrName>
                                        </p:attrNameLst>
                                      </p:cBhvr>
                                      <p:tavLst>
                                        <p:tav tm="0">
                                          <p:val>
                                            <p:strVal val="#ppt_x"/>
                                          </p:val>
                                        </p:tav>
                                        <p:tav tm="100000">
                                          <p:val>
                                            <p:strVal val="#ppt_x"/>
                                          </p:val>
                                        </p:tav>
                                      </p:tavLst>
                                    </p:anim>
                                    <p:anim calcmode="lin" valueType="num">
                                      <p:cBhvr>
                                        <p:cTn id="9" dur="2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ppt_x</p:attrName>
                                        </p:attrNameLst>
                                      </p:cBhvr>
                                      <p:tavLst>
                                        <p:tav tm="0">
                                          <p:val>
                                            <p:strVal val="#ppt_x"/>
                                          </p:val>
                                        </p:tav>
                                        <p:tav tm="100000">
                                          <p:val>
                                            <p:strVal val="#ppt_x"/>
                                          </p:val>
                                        </p:tav>
                                      </p:tavLst>
                                    </p:anim>
                                    <p:anim calcmode="lin" valueType="num">
                                      <p:cBhvr>
                                        <p:cTn id="14" dur="2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26"/>
                                        </p:tgtEl>
                                      </p:cBhvr>
                                    </p:animEffect>
                                    <p:animScale>
                                      <p:cBhvr>
                                        <p:cTn id="43" dur="1000" autoRev="1" fill="hold"/>
                                        <p:tgtEl>
                                          <p:spTgt spid="26"/>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Communication to:</a:t>
            </a:r>
          </a:p>
          <a:p>
            <a:endParaRPr lang="en-CA" dirty="0"/>
          </a:p>
          <a:p>
            <a:pPr marL="285750" indent="-285750">
              <a:buFont typeface="Arial" panose="020B0604020202020204" pitchFamily="34" charset="0"/>
              <a:buChar char="•"/>
            </a:pPr>
            <a:r>
              <a:rPr lang="en-CA" dirty="0"/>
              <a:t>patients</a:t>
            </a:r>
          </a:p>
          <a:p>
            <a:pPr marL="285750" indent="-285750">
              <a:buFont typeface="Arial" panose="020B0604020202020204" pitchFamily="34" charset="0"/>
              <a:buChar char="•"/>
            </a:pPr>
            <a:r>
              <a:rPr lang="en-CA" dirty="0"/>
              <a:t>families</a:t>
            </a:r>
          </a:p>
          <a:p>
            <a:pPr marL="285750" indent="-285750">
              <a:buFont typeface="Arial" panose="020B0604020202020204" pitchFamily="34" charset="0"/>
              <a:buChar char="•"/>
            </a:pPr>
            <a:r>
              <a:rPr lang="en-CA" dirty="0"/>
              <a:t>other departments</a:t>
            </a:r>
          </a:p>
          <a:p>
            <a:pPr marL="285750" indent="-285750">
              <a:buFont typeface="Arial" panose="020B0604020202020204" pitchFamily="34" charset="0"/>
              <a:buChar char="•"/>
            </a:pPr>
            <a:r>
              <a:rPr lang="en-CA" dirty="0"/>
              <a:t>other facilities</a:t>
            </a:r>
          </a:p>
          <a:p>
            <a:pPr marL="285750" indent="-285750">
              <a:buFont typeface="Arial" panose="020B0604020202020204" pitchFamily="34" charset="0"/>
              <a:buChar char="•"/>
            </a:pPr>
            <a:r>
              <a:rPr lang="en-CA" dirty="0"/>
              <a:t>transport services prior to transfer</a:t>
            </a:r>
          </a:p>
        </p:txBody>
      </p:sp>
      <p:pic>
        <p:nvPicPr>
          <p:cNvPr id="21" name="Picture 20"/>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2" name="HtBox 4"/>
          <p:cNvSpPr txBox="1">
            <a:spLocks noGrp="1" noSelect="1" noRot="1" noMove="1" noResize="1" noEditPoints="1" noAdjustHandles="1" noChangeArrowheads="1" noChangeShapeType="1" noTextEdit="1"/>
          </p:cNvSpPr>
          <p:nvPr>
            <p:custDataLst>
              <p:tags r:id="rId3"/>
            </p:custDataLst>
          </p:nvPr>
        </p:nvSpPr>
        <p:spPr>
          <a:xfrm>
            <a:off x="0" y="488388"/>
            <a:ext cx="3800271" cy="338554"/>
          </a:xfrm>
          <a:prstGeom prst="rect">
            <a:avLst/>
          </a:prstGeom>
          <a:noFill/>
        </p:spPr>
        <p:txBody>
          <a:bodyPr wrap="none" rtlCol="0">
            <a:spAutoFit/>
          </a:bodyPr>
          <a:lstStyle/>
          <a:p>
            <a:r>
              <a:rPr lang="en-US" sz="1600" dirty="0" smtClean="0">
                <a:solidFill>
                  <a:schemeClr val="bg1"/>
                </a:solidFill>
                <a:latin typeface="+mj-lt"/>
              </a:rPr>
              <a:t>ELEMENTS OF CONTACT PRECAUTIONS - AC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8"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03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ppt_x</p:attrName>
                                        </p:attrNameLst>
                                      </p:cBhvr>
                                      <p:tavLst>
                                        <p:tav tm="0">
                                          <p:val>
                                            <p:strVal val="#ppt_x"/>
                                          </p:val>
                                        </p:tav>
                                        <p:tav tm="100000">
                                          <p:val>
                                            <p:strVal val="#ppt_x"/>
                                          </p:val>
                                        </p:tav>
                                      </p:tavLst>
                                    </p:anim>
                                    <p:anim calcmode="lin" valueType="num">
                                      <p:cBhvr>
                                        <p:cTn id="9" dur="2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ppt_x</p:attrName>
                                        </p:attrNameLst>
                                      </p:cBhvr>
                                      <p:tavLst>
                                        <p:tav tm="0">
                                          <p:val>
                                            <p:strVal val="#ppt_x"/>
                                          </p:val>
                                        </p:tav>
                                        <p:tav tm="100000">
                                          <p:val>
                                            <p:strVal val="#ppt_x"/>
                                          </p:val>
                                        </p:tav>
                                      </p:tavLst>
                                    </p:anim>
                                    <p:anim calcmode="lin" valueType="num">
                                      <p:cBhvr>
                                        <p:cTn id="14" dur="2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27"/>
                                        </p:tgtEl>
                                      </p:cBhvr>
                                    </p:animEffect>
                                    <p:animScale>
                                      <p:cBhvr>
                                        <p:cTn id="43" dur="1000" autoRev="1" fill="hold"/>
                                        <p:tgtEl>
                                          <p:spTgt spid="27"/>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Transport</a:t>
            </a:r>
          </a:p>
          <a:p>
            <a:endParaRPr lang="en-CA" dirty="0"/>
          </a:p>
          <a:p>
            <a:pPr marL="285750" indent="-285750">
              <a:buFont typeface="Arial" panose="020B0604020202020204" pitchFamily="34" charset="0"/>
              <a:buChar char="•"/>
            </a:pPr>
            <a:r>
              <a:rPr lang="en-CA" dirty="0"/>
              <a:t>gloves and gown for direct contact</a:t>
            </a:r>
          </a:p>
          <a:p>
            <a:pPr marL="285750" indent="-285750">
              <a:buFont typeface="Arial" panose="020B0604020202020204" pitchFamily="34" charset="0"/>
              <a:buChar char="•"/>
            </a:pPr>
            <a:r>
              <a:rPr lang="en-CA" dirty="0"/>
              <a:t>clean and disinfect equipment used for transport</a:t>
            </a:r>
          </a:p>
        </p:txBody>
      </p:sp>
      <p:pic>
        <p:nvPicPr>
          <p:cNvPr id="13" name="Picture 12"/>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1" name="HtBox 4"/>
          <p:cNvSpPr txBox="1">
            <a:spLocks noGrp="1" noSelect="1" noRot="1" noMove="1" noResize="1" noEditPoints="1" noAdjustHandles="1" noChangeArrowheads="1" noChangeShapeType="1" noTextEdit="1"/>
          </p:cNvSpPr>
          <p:nvPr>
            <p:custDataLst>
              <p:tags r:id="rId3"/>
            </p:custDataLst>
          </p:nvPr>
        </p:nvSpPr>
        <p:spPr>
          <a:xfrm>
            <a:off x="0" y="488388"/>
            <a:ext cx="3800271" cy="338554"/>
          </a:xfrm>
          <a:prstGeom prst="rect">
            <a:avLst/>
          </a:prstGeom>
          <a:noFill/>
        </p:spPr>
        <p:txBody>
          <a:bodyPr wrap="none" rtlCol="0">
            <a:spAutoFit/>
          </a:bodyPr>
          <a:lstStyle/>
          <a:p>
            <a:r>
              <a:rPr lang="en-US" sz="1600" dirty="0" smtClean="0">
                <a:solidFill>
                  <a:schemeClr val="bg1"/>
                </a:solidFill>
                <a:latin typeface="+mj-lt"/>
              </a:rPr>
              <a:t>ELEMENTS OF CONTACT PRECAUTIONS - AC</a:t>
            </a:r>
            <a:endParaRPr lang="en-US" sz="1600" dirty="0">
              <a:solidFill>
                <a:schemeClr val="bg1"/>
              </a:solidFill>
              <a:latin typeface="+mj-lt"/>
            </a:endParaRPr>
          </a:p>
        </p:txBody>
      </p:sp>
      <p:pic>
        <p:nvPicPr>
          <p:cNvPr id="22"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9"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80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ppt_x</p:attrName>
                                        </p:attrNameLst>
                                      </p:cBhvr>
                                      <p:tavLst>
                                        <p:tav tm="0">
                                          <p:val>
                                            <p:strVal val="#ppt_x"/>
                                          </p:val>
                                        </p:tav>
                                        <p:tav tm="100000">
                                          <p:val>
                                            <p:strVal val="#ppt_x"/>
                                          </p:val>
                                        </p:tav>
                                      </p:tavLst>
                                    </p:anim>
                                    <p:anim calcmode="lin" valueType="num">
                                      <p:cBhvr>
                                        <p:cTn id="9" dur="2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ppt_x</p:attrName>
                                        </p:attrNameLst>
                                      </p:cBhvr>
                                      <p:tavLst>
                                        <p:tav tm="0">
                                          <p:val>
                                            <p:strVal val="#ppt_x"/>
                                          </p:val>
                                        </p:tav>
                                        <p:tav tm="100000">
                                          <p:val>
                                            <p:strVal val="#ppt_x"/>
                                          </p:val>
                                        </p:tav>
                                      </p:tavLst>
                                    </p:anim>
                                    <p:anim calcmode="lin" valueType="num">
                                      <p:cBhvr>
                                        <p:cTn id="14" dur="2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28"/>
                                        </p:tgtEl>
                                      </p:cBhvr>
                                    </p:animEffect>
                                    <p:animScale>
                                      <p:cBhvr>
                                        <p:cTn id="43" dur="1000" autoRev="1" fill="hold"/>
                                        <p:tgtEl>
                                          <p:spTgt spid="28"/>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Visitors</a:t>
            </a:r>
          </a:p>
          <a:p>
            <a:endParaRPr lang="en-CA" dirty="0"/>
          </a:p>
          <a:p>
            <a:pPr marL="285750" indent="-285750">
              <a:buFont typeface="Arial" panose="020B0604020202020204" pitchFamily="34" charset="0"/>
              <a:buChar char="•"/>
            </a:pPr>
            <a:r>
              <a:rPr lang="en-CA" dirty="0"/>
              <a:t>education regarding hand hygiene</a:t>
            </a:r>
          </a:p>
          <a:p>
            <a:pPr marL="285750" indent="-285750">
              <a:buFont typeface="Arial" panose="020B0604020202020204" pitchFamily="34" charset="0"/>
              <a:buChar char="•"/>
            </a:pPr>
            <a:r>
              <a:rPr lang="en-CA" dirty="0"/>
              <a:t>wear PPE for direct care </a:t>
            </a:r>
          </a:p>
        </p:txBody>
      </p:sp>
      <p:pic>
        <p:nvPicPr>
          <p:cNvPr id="13" name="Picture 12"/>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1" name="HtBox 4"/>
          <p:cNvSpPr txBox="1">
            <a:spLocks noGrp="1" noSelect="1" noRot="1" noMove="1" noResize="1" noEditPoints="1" noAdjustHandles="1" noChangeArrowheads="1" noChangeShapeType="1" noTextEdit="1"/>
          </p:cNvSpPr>
          <p:nvPr>
            <p:custDataLst>
              <p:tags r:id="rId3"/>
            </p:custDataLst>
          </p:nvPr>
        </p:nvSpPr>
        <p:spPr>
          <a:xfrm>
            <a:off x="0" y="488388"/>
            <a:ext cx="3800271" cy="338554"/>
          </a:xfrm>
          <a:prstGeom prst="rect">
            <a:avLst/>
          </a:prstGeom>
          <a:noFill/>
        </p:spPr>
        <p:txBody>
          <a:bodyPr wrap="none" rtlCol="0">
            <a:spAutoFit/>
          </a:bodyPr>
          <a:lstStyle/>
          <a:p>
            <a:r>
              <a:rPr lang="en-US" sz="1600" dirty="0" smtClean="0">
                <a:solidFill>
                  <a:schemeClr val="bg1"/>
                </a:solidFill>
                <a:latin typeface="+mj-lt"/>
              </a:rPr>
              <a:t>ELEMENTS OF CONTACT PRECAUTIONS - AC</a:t>
            </a:r>
            <a:endParaRPr lang="en-US" sz="1600" dirty="0">
              <a:solidFill>
                <a:schemeClr val="bg1"/>
              </a:solidFill>
              <a:latin typeface="+mj-lt"/>
            </a:endParaRPr>
          </a:p>
        </p:txBody>
      </p:sp>
      <p:pic>
        <p:nvPicPr>
          <p:cNvPr id="22"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13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ppt_x</p:attrName>
                                        </p:attrNameLst>
                                      </p:cBhvr>
                                      <p:tavLst>
                                        <p:tav tm="0">
                                          <p:val>
                                            <p:strVal val="#ppt_x"/>
                                          </p:val>
                                        </p:tav>
                                        <p:tav tm="100000">
                                          <p:val>
                                            <p:strVal val="#ppt_x"/>
                                          </p:val>
                                        </p:tav>
                                      </p:tavLst>
                                    </p:anim>
                                    <p:anim calcmode="lin" valueType="num">
                                      <p:cBhvr>
                                        <p:cTn id="14" dur="2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29"/>
                                        </p:tgtEl>
                                      </p:cBhvr>
                                    </p:animEffect>
                                    <p:animScale>
                                      <p:cBhvr>
                                        <p:cTn id="43" dur="1000" autoRev="1" fill="hold"/>
                                        <p:tgtEl>
                                          <p:spTgt spid="29"/>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Accommodation</a:t>
            </a:r>
            <a:endParaRPr lang="en-CA" dirty="0"/>
          </a:p>
          <a:p>
            <a:endParaRPr lang="en-CA" dirty="0"/>
          </a:p>
          <a:p>
            <a:pPr marL="285750" indent="-285750">
              <a:buFont typeface="Arial" panose="020B0604020202020204" pitchFamily="34" charset="0"/>
              <a:buChar char="•"/>
            </a:pPr>
            <a:r>
              <a:rPr lang="en-CA" dirty="0"/>
              <a:t>single room </a:t>
            </a:r>
          </a:p>
          <a:p>
            <a:pPr marL="285750" indent="-285750">
              <a:buFont typeface="Arial" panose="020B0604020202020204" pitchFamily="34" charset="0"/>
              <a:buChar char="•"/>
            </a:pPr>
            <a:r>
              <a:rPr lang="en-CA" dirty="0"/>
              <a:t>dedicated toilet and sink</a:t>
            </a:r>
          </a:p>
          <a:p>
            <a:pPr marL="285750" indent="-285750">
              <a:buFont typeface="Arial" panose="020B0604020202020204" pitchFamily="34" charset="0"/>
              <a:buChar char="•"/>
            </a:pPr>
            <a:r>
              <a:rPr lang="en-CA" dirty="0"/>
              <a:t>door open</a:t>
            </a:r>
          </a:p>
          <a:p>
            <a:pPr marL="285750" indent="-285750">
              <a:buFont typeface="Arial" panose="020B0604020202020204" pitchFamily="34" charset="0"/>
              <a:buChar char="•"/>
            </a:pPr>
            <a:r>
              <a:rPr lang="en-CA" dirty="0"/>
              <a:t>patient stays in room </a:t>
            </a:r>
          </a:p>
        </p:txBody>
      </p:sp>
      <p:pic>
        <p:nvPicPr>
          <p:cNvPr id="22" name="Picture 21"/>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3" name="HtBox 4"/>
          <p:cNvSpPr txBox="1">
            <a:spLocks noGrp="1" noSelect="1" noRot="1" noMove="1" noResize="1" noEditPoints="1" noAdjustHandles="1" noChangeArrowheads="1" noChangeShapeType="1" noTextEdit="1"/>
          </p:cNvSpPr>
          <p:nvPr>
            <p:custDataLst>
              <p:tags r:id="rId3"/>
            </p:custDataLst>
          </p:nvPr>
        </p:nvSpPr>
        <p:spPr>
          <a:xfrm>
            <a:off x="0" y="488388"/>
            <a:ext cx="3779689" cy="338554"/>
          </a:xfrm>
          <a:prstGeom prst="rect">
            <a:avLst/>
          </a:prstGeom>
          <a:noFill/>
        </p:spPr>
        <p:txBody>
          <a:bodyPr wrap="none" rtlCol="0">
            <a:spAutoFit/>
          </a:bodyPr>
          <a:lstStyle/>
          <a:p>
            <a:r>
              <a:rPr lang="en-US" sz="1600" dirty="0" smtClean="0">
                <a:solidFill>
                  <a:schemeClr val="bg1"/>
                </a:solidFill>
                <a:latin typeface="+mj-lt"/>
              </a:rPr>
              <a:t>ELEMENTS OF DROPLET PRECAUTIONS - AC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92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1500"/>
                            </p:stCondLst>
                            <p:childTnLst>
                              <p:par>
                                <p:cTn id="41" presetID="26" presetClass="emph" presetSubtype="0" fill="hold" nodeType="afterEffect">
                                  <p:stCondLst>
                                    <p:cond delay="0"/>
                                  </p:stCondLst>
                                  <p:childTnLst>
                                    <p:animEffect transition="out" filter="fade">
                                      <p:cBhvr>
                                        <p:cTn id="42" dur="2000" tmFilter="0, 0; .2, .5; .8, .5; 1, 0"/>
                                        <p:tgtEl>
                                          <p:spTgt spid="13"/>
                                        </p:tgtEl>
                                      </p:cBhvr>
                                    </p:animEffect>
                                    <p:animScale>
                                      <p:cBhvr>
                                        <p:cTn id="43" dur="1000" autoRev="1" fill="hold"/>
                                        <p:tgtEl>
                                          <p:spTgt spid="13"/>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Signage </a:t>
            </a:r>
          </a:p>
          <a:p>
            <a:endParaRPr lang="en-CA" dirty="0"/>
          </a:p>
          <a:p>
            <a:pPr marL="285750" indent="-285750">
              <a:buFont typeface="Arial" panose="020B0604020202020204" pitchFamily="34" charset="0"/>
              <a:buChar char="•"/>
            </a:pPr>
            <a:r>
              <a:rPr lang="en-CA" dirty="0"/>
              <a:t>at the room entrance or </a:t>
            </a:r>
          </a:p>
          <a:p>
            <a:pPr marL="285750" indent="-285750">
              <a:buFont typeface="Arial" panose="020B0604020202020204" pitchFamily="34" charset="0"/>
              <a:buChar char="•"/>
            </a:pPr>
            <a:r>
              <a:rPr lang="en-CA" dirty="0"/>
              <a:t>by the bed space </a:t>
            </a:r>
          </a:p>
        </p:txBody>
      </p:sp>
      <p:pic>
        <p:nvPicPr>
          <p:cNvPr id="22" name="Picture 21"/>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3" name="HtBox 4"/>
          <p:cNvSpPr txBox="1">
            <a:spLocks noGrp="1" noSelect="1" noRot="1" noMove="1" noResize="1" noEditPoints="1" noAdjustHandles="1" noChangeArrowheads="1" noChangeShapeType="1" noTextEdit="1"/>
          </p:cNvSpPr>
          <p:nvPr>
            <p:custDataLst>
              <p:tags r:id="rId3"/>
            </p:custDataLst>
          </p:nvPr>
        </p:nvSpPr>
        <p:spPr>
          <a:xfrm>
            <a:off x="0" y="488388"/>
            <a:ext cx="3779689" cy="338554"/>
          </a:xfrm>
          <a:prstGeom prst="rect">
            <a:avLst/>
          </a:prstGeom>
          <a:noFill/>
        </p:spPr>
        <p:txBody>
          <a:bodyPr wrap="none" rtlCol="0">
            <a:spAutoFit/>
          </a:bodyPr>
          <a:lstStyle/>
          <a:p>
            <a:r>
              <a:rPr lang="en-US" sz="1600" dirty="0" smtClean="0">
                <a:solidFill>
                  <a:schemeClr val="bg1"/>
                </a:solidFill>
                <a:latin typeface="+mj-lt"/>
              </a:rPr>
              <a:t>ELEMENTS OF DROPLET PRECAUTIONS - AC</a:t>
            </a:r>
            <a:endParaRPr lang="en-US" sz="1600" dirty="0">
              <a:solidFill>
                <a:schemeClr val="bg1"/>
              </a:solidFill>
              <a:latin typeface="+mj-lt"/>
            </a:endParaRPr>
          </a:p>
        </p:txBody>
      </p:sp>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ffectLst>
            <a:glow rad="139700">
              <a:schemeClr val="accent6">
                <a:lumMod val="75000"/>
                <a:alpha val="40000"/>
              </a:schemeClr>
            </a:glow>
          </a:effectLst>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9"/>
            </p:custDataLst>
          </p:nvPr>
        </p:nvPicPr>
        <p:blipFill>
          <a:blip r:embed="rId20">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0"/>
            </p:custDataLst>
          </p:nvPr>
        </p:nvPicPr>
        <p:blipFill>
          <a:blip r:embed="rId21">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esther.chan\AppData\Local\Microsoft\Windows\Temporary Internet Files\Content.Outlook\15H9NEOY\ACCOMODATION (3).png">
            <a:hlinkClick r:id="rId22" action="ppaction://hlinksldjump"/>
          </p:cNvPr>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56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anim calcmode="lin" valueType="num">
                                      <p:cBhvr>
                                        <p:cTn id="8" dur="2000" fill="hold"/>
                                        <p:tgtEl>
                                          <p:spTgt spid="23"/>
                                        </p:tgtEl>
                                        <p:attrNameLst>
                                          <p:attrName>ppt_x</p:attrName>
                                        </p:attrNameLst>
                                      </p:cBhvr>
                                      <p:tavLst>
                                        <p:tav tm="0">
                                          <p:val>
                                            <p:strVal val="#ppt_x"/>
                                          </p:val>
                                        </p:tav>
                                        <p:tav tm="100000">
                                          <p:val>
                                            <p:strVal val="#ppt_x"/>
                                          </p:val>
                                        </p:tav>
                                      </p:tavLst>
                                    </p:anim>
                                    <p:anim calcmode="lin" valueType="num">
                                      <p:cBhvr>
                                        <p:cTn id="9" dur="2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000"/>
                                        <p:tgtEl>
                                          <p:spTgt spid="22"/>
                                        </p:tgtEl>
                                      </p:cBhvr>
                                    </p:animEffect>
                                    <p:anim calcmode="lin" valueType="num">
                                      <p:cBhvr>
                                        <p:cTn id="15" dur="2000" fill="hold"/>
                                        <p:tgtEl>
                                          <p:spTgt spid="22"/>
                                        </p:tgtEl>
                                        <p:attrNameLst>
                                          <p:attrName>ppt_x</p:attrName>
                                        </p:attrNameLst>
                                      </p:cBhvr>
                                      <p:tavLst>
                                        <p:tav tm="0">
                                          <p:val>
                                            <p:strVal val="#ppt_x"/>
                                          </p:val>
                                        </p:tav>
                                        <p:tav tm="100000">
                                          <p:val>
                                            <p:strVal val="#ppt_x"/>
                                          </p:val>
                                        </p:tav>
                                      </p:tavLst>
                                    </p:anim>
                                    <p:anim calcmode="lin" valueType="num">
                                      <p:cBhvr>
                                        <p:cTn id="16" dur="20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4"/>
                                        </p:tgtEl>
                                      </p:cBhvr>
                                    </p:animEffect>
                                    <p:animScale>
                                      <p:cBhvr>
                                        <p:cTn id="45" dur="1000" autoRev="1" fill="hold"/>
                                        <p:tgtEl>
                                          <p:spTgt spid="14"/>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PPE</a:t>
            </a:r>
            <a:endParaRPr lang="en-CA" dirty="0"/>
          </a:p>
          <a:p>
            <a:endParaRPr lang="en-CA" dirty="0"/>
          </a:p>
          <a:p>
            <a:pPr marL="285750" indent="-285750">
              <a:buFont typeface="Arial" panose="020B0604020202020204" pitchFamily="34" charset="0"/>
              <a:buChar char="•"/>
            </a:pPr>
            <a:r>
              <a:rPr lang="en-CA" dirty="0"/>
              <a:t>wear facial protection (mask and eye protection) within two metres of the patient</a:t>
            </a:r>
          </a:p>
        </p:txBody>
      </p:sp>
      <p:pic>
        <p:nvPicPr>
          <p:cNvPr id="22" name="Picture 21"/>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3" name="HtBox 4"/>
          <p:cNvSpPr txBox="1">
            <a:spLocks noGrp="1" noSelect="1" noRot="1" noMove="1" noResize="1" noEditPoints="1" noAdjustHandles="1" noChangeArrowheads="1" noChangeShapeType="1" noTextEdit="1"/>
          </p:cNvSpPr>
          <p:nvPr>
            <p:custDataLst>
              <p:tags r:id="rId3"/>
            </p:custDataLst>
          </p:nvPr>
        </p:nvSpPr>
        <p:spPr>
          <a:xfrm>
            <a:off x="0" y="488388"/>
            <a:ext cx="3779689" cy="338554"/>
          </a:xfrm>
          <a:prstGeom prst="rect">
            <a:avLst/>
          </a:prstGeom>
          <a:noFill/>
        </p:spPr>
        <p:txBody>
          <a:bodyPr wrap="none" rtlCol="0">
            <a:spAutoFit/>
          </a:bodyPr>
          <a:lstStyle/>
          <a:p>
            <a:r>
              <a:rPr lang="en-US" sz="1600" dirty="0" smtClean="0">
                <a:solidFill>
                  <a:schemeClr val="bg1"/>
                </a:solidFill>
                <a:latin typeface="+mj-lt"/>
              </a:rPr>
              <a:t>ELEMENTS OF DROPLET PRECAUTIONS - AC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61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anim calcmode="lin" valueType="num">
                                      <p:cBhvr>
                                        <p:cTn id="8" dur="2000" fill="hold"/>
                                        <p:tgtEl>
                                          <p:spTgt spid="23"/>
                                        </p:tgtEl>
                                        <p:attrNameLst>
                                          <p:attrName>ppt_x</p:attrName>
                                        </p:attrNameLst>
                                      </p:cBhvr>
                                      <p:tavLst>
                                        <p:tav tm="0">
                                          <p:val>
                                            <p:strVal val="#ppt_x"/>
                                          </p:val>
                                        </p:tav>
                                        <p:tav tm="100000">
                                          <p:val>
                                            <p:strVal val="#ppt_x"/>
                                          </p:val>
                                        </p:tav>
                                      </p:tavLst>
                                    </p:anim>
                                    <p:anim calcmode="lin" valueType="num">
                                      <p:cBhvr>
                                        <p:cTn id="9" dur="2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000"/>
                                        <p:tgtEl>
                                          <p:spTgt spid="22"/>
                                        </p:tgtEl>
                                      </p:cBhvr>
                                    </p:animEffect>
                                    <p:anim calcmode="lin" valueType="num">
                                      <p:cBhvr>
                                        <p:cTn id="15" dur="2000" fill="hold"/>
                                        <p:tgtEl>
                                          <p:spTgt spid="22"/>
                                        </p:tgtEl>
                                        <p:attrNameLst>
                                          <p:attrName>ppt_x</p:attrName>
                                        </p:attrNameLst>
                                      </p:cBhvr>
                                      <p:tavLst>
                                        <p:tav tm="0">
                                          <p:val>
                                            <p:strVal val="#ppt_x"/>
                                          </p:val>
                                        </p:tav>
                                        <p:tav tm="100000">
                                          <p:val>
                                            <p:strVal val="#ppt_x"/>
                                          </p:val>
                                        </p:tav>
                                      </p:tavLst>
                                    </p:anim>
                                    <p:anim calcmode="lin" valueType="num">
                                      <p:cBhvr>
                                        <p:cTn id="16" dur="20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5"/>
                                        </p:tgtEl>
                                      </p:cBhvr>
                                    </p:animEffect>
                                    <p:animScale>
                                      <p:cBhvr>
                                        <p:cTn id="45" dur="1000" autoRev="1" fill="hold"/>
                                        <p:tgtEl>
                                          <p:spTgt spid="15"/>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grpSp>
        <p:nvGrpSpPr>
          <p:cNvPr id="2" name="Group 1"/>
          <p:cNvGrpSpPr>
            <a:grpSpLocks noGrp="1" noSelect="1" noRot="1" noMove="1" noResize="1"/>
          </p:cNvGrpSpPr>
          <p:nvPr>
            <p:custDataLst>
              <p:tags r:id="rId2"/>
            </p:custDataLst>
          </p:nvPr>
        </p:nvGrpSpPr>
        <p:grpSpPr>
          <a:xfrm>
            <a:off x="0" y="304801"/>
            <a:ext cx="4500000" cy="713669"/>
            <a:chOff x="0" y="304801"/>
            <a:chExt cx="4500000" cy="713669"/>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6" name="TextBox 5"/>
            <p:cNvSpPr txBox="1"/>
            <p:nvPr/>
          </p:nvSpPr>
          <p:spPr>
            <a:xfrm>
              <a:off x="0" y="488388"/>
              <a:ext cx="1097865" cy="338554"/>
            </a:xfrm>
            <a:prstGeom prst="rect">
              <a:avLst/>
            </a:prstGeom>
            <a:noFill/>
          </p:spPr>
          <p:txBody>
            <a:bodyPr wrap="none" rtlCol="0">
              <a:spAutoFit/>
            </a:bodyPr>
            <a:lstStyle/>
            <a:p>
              <a:r>
                <a:rPr lang="en-US" sz="1600" dirty="0" smtClean="0">
                  <a:solidFill>
                    <a:schemeClr val="bg1"/>
                  </a:solidFill>
                  <a:latin typeface="+mj-lt"/>
                </a:rPr>
                <a:t>OVERVIEW</a:t>
              </a:r>
              <a:endParaRPr lang="en-US" sz="1600" dirty="0">
                <a:solidFill>
                  <a:schemeClr val="bg1"/>
                </a:solidFill>
                <a:latin typeface="+mj-lt"/>
              </a:endParaRPr>
            </a:p>
          </p:txBody>
        </p:sp>
      </p:grpSp>
      <p:sp>
        <p:nvSpPr>
          <p:cNvPr id="8" name="Rectangle 7"/>
          <p:cNvSpPr>
            <a:spLocks noGrp="1" noSelect="1" noRot="1" noMove="1" noResize="1" noEditPoints="1" noAdjustHandles="1" noChangeArrowheads="1" noChangeShapeType="1" noTextEdit="1"/>
          </p:cNvSpPr>
          <p:nvPr>
            <p:custDataLst>
              <p:tags r:id="rId3"/>
            </p:custDataLst>
          </p:nvPr>
        </p:nvSpPr>
        <p:spPr>
          <a:xfrm>
            <a:off x="0" y="1844824"/>
            <a:ext cx="9144000" cy="3168352"/>
          </a:xfrm>
          <a:prstGeom prst="rect">
            <a:avLst/>
          </a:prstGeom>
          <a:solidFill>
            <a:schemeClr val="bg1">
              <a:alpha val="89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9" name="TextBox 8"/>
          <p:cNvSpPr txBox="1">
            <a:spLocks noGrp="1" noSelect="1" noRot="1" noMove="1" noResize="1" noEditPoints="1" noAdjustHandles="1" noChangeArrowheads="1" noChangeShapeType="1" noTextEdit="1"/>
          </p:cNvSpPr>
          <p:nvPr>
            <p:custDataLst>
              <p:tags r:id="rId4"/>
            </p:custDataLst>
          </p:nvPr>
        </p:nvSpPr>
        <p:spPr>
          <a:xfrm>
            <a:off x="1331640" y="2708920"/>
            <a:ext cx="6912768" cy="1938992"/>
          </a:xfrm>
          <a:prstGeom prst="rect">
            <a:avLst/>
          </a:prstGeom>
          <a:noFill/>
        </p:spPr>
        <p:txBody>
          <a:bodyPr wrap="square" rtlCol="0">
            <a:spAutoFit/>
          </a:bodyPr>
          <a:lstStyle/>
          <a:p>
            <a:r>
              <a:rPr lang="en-CA" sz="2000" dirty="0" smtClean="0"/>
              <a:t>In this course, you will learn about:</a:t>
            </a:r>
          </a:p>
          <a:p>
            <a:pPr marL="285750" indent="-285750">
              <a:buFont typeface="Arial" panose="020B0604020202020204" pitchFamily="34" charset="0"/>
              <a:buChar char="•"/>
            </a:pPr>
            <a:r>
              <a:rPr lang="en-CA" sz="2000" dirty="0" smtClean="0"/>
              <a:t>the principles of Additional Precautions</a:t>
            </a:r>
          </a:p>
          <a:p>
            <a:pPr marL="285750" indent="-285750">
              <a:buFont typeface="Arial" panose="020B0604020202020204" pitchFamily="34" charset="0"/>
              <a:buChar char="•"/>
            </a:pPr>
            <a:r>
              <a:rPr lang="en-CA" sz="2000" dirty="0" smtClean="0"/>
              <a:t>the categories of Additional Precautions</a:t>
            </a:r>
          </a:p>
          <a:p>
            <a:pPr marL="285750" indent="-285750">
              <a:buFont typeface="Arial" panose="020B0604020202020204" pitchFamily="34" charset="0"/>
              <a:buChar char="•"/>
            </a:pPr>
            <a:r>
              <a:rPr lang="en-CA" sz="2000" dirty="0" smtClean="0"/>
              <a:t>the elements that comprise each category of Additional Precautions</a:t>
            </a:r>
          </a:p>
          <a:p>
            <a:pPr marL="285750" indent="-285750">
              <a:buFont typeface="Arial" panose="020B0604020202020204" pitchFamily="34" charset="0"/>
              <a:buChar char="•"/>
            </a:pPr>
            <a:endParaRPr lang="en-CA" sz="2000" dirty="0" smtClean="0"/>
          </a:p>
        </p:txBody>
      </p:sp>
    </p:spTree>
    <p:extLst>
      <p:ext uri="{BB962C8B-B14F-4D97-AF65-F5344CB8AC3E}">
        <p14:creationId xmlns:p14="http://schemas.microsoft.com/office/powerpoint/2010/main" val="357760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8">
                                            <p:bg/>
                                          </p:spTgt>
                                        </p:tgtEl>
                                        <p:attrNameLst>
                                          <p:attrName>style.visibility</p:attrName>
                                        </p:attrNameLst>
                                      </p:cBhvr>
                                      <p:to>
                                        <p:strVal val="visible"/>
                                      </p:to>
                                    </p:set>
                                    <p:animEffect transition="in" filter="fade">
                                      <p:cBhvr>
                                        <p:cTn id="13" dur="2000"/>
                                        <p:tgtEl>
                                          <p:spTgt spid="8">
                                            <p:bg/>
                                          </p:spTgt>
                                        </p:tgtEl>
                                      </p:cBhvr>
                                    </p:animEffect>
                                  </p:childTnLst>
                                </p:cTn>
                              </p:par>
                            </p:childTnLst>
                          </p:cTn>
                        </p:par>
                        <p:par>
                          <p:cTn id="14" fill="hold">
                            <p:stCondLst>
                              <p:cond delay="4000"/>
                            </p:stCondLst>
                            <p:childTnLst>
                              <p:par>
                                <p:cTn id="15" presetID="42" presetClass="entr" presetSubtype="0" fill="hold" grpId="0"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2000"/>
                                        <p:tgtEl>
                                          <p:spTgt spid="9">
                                            <p:txEl>
                                              <p:pRg st="0" end="0"/>
                                            </p:txEl>
                                          </p:spTgt>
                                        </p:tgtEl>
                                      </p:cBhvr>
                                    </p:animEffect>
                                    <p:anim calcmode="lin" valueType="num">
                                      <p:cBhvr>
                                        <p:cTn id="18" dur="2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6000"/>
                            </p:stCondLst>
                            <p:childTnLst>
                              <p:par>
                                <p:cTn id="21" presetID="42" presetClass="entr" presetSubtype="0" fill="hold" grpId="0" nodeType="after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2000"/>
                                        <p:tgtEl>
                                          <p:spTgt spid="9">
                                            <p:txEl>
                                              <p:pRg st="1" end="1"/>
                                            </p:txEl>
                                          </p:spTgt>
                                        </p:tgtEl>
                                      </p:cBhvr>
                                    </p:animEffect>
                                    <p:anim calcmode="lin" valueType="num">
                                      <p:cBhvr>
                                        <p:cTn id="24" dur="2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5" dur="2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8000"/>
                            </p:stCondLst>
                            <p:childTnLst>
                              <p:par>
                                <p:cTn id="27" presetID="42" presetClass="entr" presetSubtype="0" fill="hold" grpId="0" nodeType="after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2000"/>
                                        <p:tgtEl>
                                          <p:spTgt spid="9">
                                            <p:txEl>
                                              <p:pRg st="2" end="2"/>
                                            </p:txEl>
                                          </p:spTgt>
                                        </p:tgtEl>
                                      </p:cBhvr>
                                    </p:animEffect>
                                    <p:anim calcmode="lin" valueType="num">
                                      <p:cBhvr>
                                        <p:cTn id="30" dur="2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1" dur="2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0"/>
                            </p:stCondLst>
                            <p:childTnLst>
                              <p:par>
                                <p:cTn id="33" presetID="42" presetClass="entr" presetSubtype="0" fill="hold" grpId="0" nodeType="after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2000"/>
                                        <p:tgtEl>
                                          <p:spTgt spid="9">
                                            <p:txEl>
                                              <p:pRg st="3" end="3"/>
                                            </p:txEl>
                                          </p:spTgt>
                                        </p:tgtEl>
                                      </p:cBhvr>
                                    </p:animEffect>
                                    <p:anim calcmode="lin" valueType="num">
                                      <p:cBhvr>
                                        <p:cTn id="36" dur="2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7" dur="2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autoUpdateAnimBg="0"/>
      <p:bldP spid="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Cleaning</a:t>
            </a:r>
            <a:endParaRPr lang="en-CA" dirty="0"/>
          </a:p>
          <a:p>
            <a:endParaRPr lang="en-CA" dirty="0"/>
          </a:p>
          <a:p>
            <a:pPr marL="285750" indent="-285750">
              <a:buFont typeface="Arial" panose="020B0604020202020204" pitchFamily="34" charset="0"/>
              <a:buChar char="•"/>
            </a:pPr>
            <a:r>
              <a:rPr lang="en-CA" dirty="0"/>
              <a:t>routine cleaning </a:t>
            </a:r>
          </a:p>
          <a:p>
            <a:pPr marL="285750" indent="-285750">
              <a:buFont typeface="Arial" panose="020B0604020202020204" pitchFamily="34" charset="0"/>
              <a:buChar char="•"/>
            </a:pPr>
            <a:r>
              <a:rPr lang="en-CA" dirty="0"/>
              <a:t>clean high-touch surfaces daily</a:t>
            </a:r>
          </a:p>
        </p:txBody>
      </p:sp>
      <p:pic>
        <p:nvPicPr>
          <p:cNvPr id="13" name="Picture 12"/>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2" name="HtBox 4"/>
          <p:cNvSpPr txBox="1">
            <a:spLocks noGrp="1" noSelect="1" noRot="1" noMove="1" noResize="1" noEditPoints="1" noAdjustHandles="1" noChangeArrowheads="1" noChangeShapeType="1" noTextEdit="1"/>
          </p:cNvSpPr>
          <p:nvPr>
            <p:custDataLst>
              <p:tags r:id="rId3"/>
            </p:custDataLst>
          </p:nvPr>
        </p:nvSpPr>
        <p:spPr>
          <a:xfrm>
            <a:off x="0" y="488388"/>
            <a:ext cx="3779689" cy="338554"/>
          </a:xfrm>
          <a:prstGeom prst="rect">
            <a:avLst/>
          </a:prstGeom>
          <a:noFill/>
        </p:spPr>
        <p:txBody>
          <a:bodyPr wrap="none" rtlCol="0">
            <a:spAutoFit/>
          </a:bodyPr>
          <a:lstStyle/>
          <a:p>
            <a:r>
              <a:rPr lang="en-US" sz="1600" dirty="0" smtClean="0">
                <a:solidFill>
                  <a:schemeClr val="bg1"/>
                </a:solidFill>
                <a:latin typeface="+mj-lt"/>
              </a:rPr>
              <a:t>ELEMENTS OF DROPLET PRECAUTIONS - AC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81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ppt_x</p:attrName>
                                        </p:attrNameLst>
                                      </p:cBhvr>
                                      <p:tavLst>
                                        <p:tav tm="0">
                                          <p:val>
                                            <p:strVal val="#ppt_x"/>
                                          </p:val>
                                        </p:tav>
                                        <p:tav tm="100000">
                                          <p:val>
                                            <p:strVal val="#ppt_x"/>
                                          </p:val>
                                        </p:tav>
                                      </p:tavLst>
                                    </p:anim>
                                    <p:anim calcmode="lin" valueType="num">
                                      <p:cBhvr>
                                        <p:cTn id="9" dur="2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000"/>
                                        <p:tgtEl>
                                          <p:spTgt spid="22"/>
                                        </p:tgtEl>
                                      </p:cBhvr>
                                    </p:animEffect>
                                    <p:anim calcmode="lin" valueType="num">
                                      <p:cBhvr>
                                        <p:cTn id="15" dur="2000" fill="hold"/>
                                        <p:tgtEl>
                                          <p:spTgt spid="22"/>
                                        </p:tgtEl>
                                        <p:attrNameLst>
                                          <p:attrName>ppt_x</p:attrName>
                                        </p:attrNameLst>
                                      </p:cBhvr>
                                      <p:tavLst>
                                        <p:tav tm="0">
                                          <p:val>
                                            <p:strVal val="#ppt_x"/>
                                          </p:val>
                                        </p:tav>
                                        <p:tav tm="100000">
                                          <p:val>
                                            <p:strVal val="#ppt_x"/>
                                          </p:val>
                                        </p:tav>
                                      </p:tavLst>
                                    </p:anim>
                                    <p:anim calcmode="lin" valueType="num">
                                      <p:cBhvr>
                                        <p:cTn id="16" dur="20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7"/>
                                        </p:tgtEl>
                                      </p:cBhvr>
                                    </p:animEffect>
                                    <p:animScale>
                                      <p:cBhvr>
                                        <p:cTn id="45" dur="1000" autoRev="1" fill="hold"/>
                                        <p:tgtEl>
                                          <p:spTgt spid="17"/>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Equipment</a:t>
            </a:r>
            <a:endParaRPr lang="en-CA" dirty="0"/>
          </a:p>
          <a:p>
            <a:endParaRPr lang="en-CA" dirty="0"/>
          </a:p>
          <a:p>
            <a:pPr marL="285750" indent="-285750">
              <a:buFont typeface="Arial" panose="020B0604020202020204" pitchFamily="34" charset="0"/>
              <a:buChar char="•"/>
            </a:pPr>
            <a:r>
              <a:rPr lang="en-CA" dirty="0"/>
              <a:t>dedicate </a:t>
            </a:r>
            <a:endParaRPr lang="en-CA" strike="sngStrike" dirty="0"/>
          </a:p>
          <a:p>
            <a:pPr marL="285750" indent="-285750">
              <a:buFont typeface="Arial" panose="020B0604020202020204" pitchFamily="34" charset="0"/>
              <a:buChar char="•"/>
            </a:pPr>
            <a:r>
              <a:rPr lang="en-CA" dirty="0"/>
              <a:t>clean according to Routine Practices</a:t>
            </a:r>
            <a:endParaRPr lang="en-CA" strike="sngStrike" dirty="0"/>
          </a:p>
          <a:p>
            <a:pPr marL="285750" indent="-285750">
              <a:buFont typeface="Arial" panose="020B0604020202020204" pitchFamily="34" charset="0"/>
              <a:buChar char="•"/>
            </a:pPr>
            <a:r>
              <a:rPr lang="en-CA" dirty="0"/>
              <a:t>chart outside room</a:t>
            </a:r>
          </a:p>
        </p:txBody>
      </p:sp>
      <p:pic>
        <p:nvPicPr>
          <p:cNvPr id="29" name="Picture 28"/>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0" name="HtBox 4"/>
          <p:cNvSpPr txBox="1">
            <a:spLocks noGrp="1" noSelect="1" noRot="1" noMove="1" noResize="1" noEditPoints="1" noAdjustHandles="1" noChangeArrowheads="1" noChangeShapeType="1" noTextEdit="1"/>
          </p:cNvSpPr>
          <p:nvPr>
            <p:custDataLst>
              <p:tags r:id="rId3"/>
            </p:custDataLst>
          </p:nvPr>
        </p:nvSpPr>
        <p:spPr>
          <a:xfrm>
            <a:off x="0" y="488388"/>
            <a:ext cx="3779689" cy="338554"/>
          </a:xfrm>
          <a:prstGeom prst="rect">
            <a:avLst/>
          </a:prstGeom>
          <a:noFill/>
        </p:spPr>
        <p:txBody>
          <a:bodyPr wrap="none" rtlCol="0">
            <a:spAutoFit/>
          </a:bodyPr>
          <a:lstStyle/>
          <a:p>
            <a:r>
              <a:rPr lang="en-US" sz="1600" dirty="0" smtClean="0">
                <a:solidFill>
                  <a:schemeClr val="bg1"/>
                </a:solidFill>
                <a:latin typeface="+mj-lt"/>
              </a:rPr>
              <a:t>ELEMENTS OF DROPLET PRECAUTIONS - AC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72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ppt_x</p:attrName>
                                        </p:attrNameLst>
                                      </p:cBhvr>
                                      <p:tavLst>
                                        <p:tav tm="0">
                                          <p:val>
                                            <p:strVal val="#ppt_x"/>
                                          </p:val>
                                        </p:tav>
                                        <p:tav tm="100000">
                                          <p:val>
                                            <p:strVal val="#ppt_x"/>
                                          </p:val>
                                        </p:tav>
                                      </p:tavLst>
                                    </p:anim>
                                    <p:anim calcmode="lin" valueType="num">
                                      <p:cBhvr>
                                        <p:cTn id="9" dur="2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2000"/>
                                        <p:tgtEl>
                                          <p:spTgt spid="30"/>
                                        </p:tgtEl>
                                      </p:cBhvr>
                                    </p:animEffect>
                                    <p:anim calcmode="lin" valueType="num">
                                      <p:cBhvr>
                                        <p:cTn id="15" dur="2000" fill="hold"/>
                                        <p:tgtEl>
                                          <p:spTgt spid="30"/>
                                        </p:tgtEl>
                                        <p:attrNameLst>
                                          <p:attrName>ppt_x</p:attrName>
                                        </p:attrNameLst>
                                      </p:cBhvr>
                                      <p:tavLst>
                                        <p:tav tm="0">
                                          <p:val>
                                            <p:strVal val="#ppt_x"/>
                                          </p:val>
                                        </p:tav>
                                        <p:tav tm="100000">
                                          <p:val>
                                            <p:strVal val="#ppt_x"/>
                                          </p:val>
                                        </p:tav>
                                      </p:tavLst>
                                    </p:anim>
                                    <p:anim calcmode="lin" valueType="num">
                                      <p:cBhvr>
                                        <p:cTn id="16" dur="2000" fill="hold"/>
                                        <p:tgtEl>
                                          <p:spTgt spid="30"/>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7"/>
                                        </p:tgtEl>
                                      </p:cBhvr>
                                    </p:animEffect>
                                    <p:animScale>
                                      <p:cBhvr>
                                        <p:cTn id="45" dur="1000" autoRev="1" fill="hold"/>
                                        <p:tgtEl>
                                          <p:spTgt spid="17"/>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Communication to: </a:t>
            </a:r>
            <a:endParaRPr lang="en-CA" dirty="0"/>
          </a:p>
          <a:p>
            <a:endParaRPr lang="en-CA" dirty="0"/>
          </a:p>
          <a:p>
            <a:pPr marL="285750" indent="-285750">
              <a:buFont typeface="Arial" panose="020B0604020202020204" pitchFamily="34" charset="0"/>
              <a:buChar char="•"/>
            </a:pPr>
            <a:r>
              <a:rPr lang="en-CA" dirty="0"/>
              <a:t>patient</a:t>
            </a:r>
          </a:p>
          <a:p>
            <a:pPr marL="285750" indent="-285750">
              <a:buFont typeface="Arial" panose="020B0604020202020204" pitchFamily="34" charset="0"/>
              <a:buChar char="•"/>
            </a:pPr>
            <a:r>
              <a:rPr lang="en-CA" dirty="0"/>
              <a:t>families</a:t>
            </a:r>
          </a:p>
          <a:p>
            <a:pPr marL="285750" indent="-285750">
              <a:buFont typeface="Arial" panose="020B0604020202020204" pitchFamily="34" charset="0"/>
              <a:buChar char="•"/>
            </a:pPr>
            <a:r>
              <a:rPr lang="en-CA" dirty="0"/>
              <a:t>other departments</a:t>
            </a:r>
          </a:p>
          <a:p>
            <a:pPr marL="285750" indent="-285750">
              <a:buFont typeface="Arial" panose="020B0604020202020204" pitchFamily="34" charset="0"/>
              <a:buChar char="•"/>
            </a:pPr>
            <a:r>
              <a:rPr lang="en-CA" dirty="0"/>
              <a:t>other facilities</a:t>
            </a:r>
          </a:p>
          <a:p>
            <a:pPr marL="285750" indent="-285750">
              <a:buFont typeface="Arial" panose="020B0604020202020204" pitchFamily="34" charset="0"/>
              <a:buChar char="•"/>
            </a:pPr>
            <a:r>
              <a:rPr lang="en-CA" dirty="0"/>
              <a:t>transport services prior to transfer</a:t>
            </a:r>
          </a:p>
        </p:txBody>
      </p:sp>
      <p:pic>
        <p:nvPicPr>
          <p:cNvPr id="29" name="Picture 28"/>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0" name="HtBox 4"/>
          <p:cNvSpPr txBox="1">
            <a:spLocks noGrp="1" noSelect="1" noRot="1" noMove="1" noResize="1" noEditPoints="1" noAdjustHandles="1" noChangeArrowheads="1" noChangeShapeType="1" noTextEdit="1"/>
          </p:cNvSpPr>
          <p:nvPr>
            <p:custDataLst>
              <p:tags r:id="rId3"/>
            </p:custDataLst>
          </p:nvPr>
        </p:nvSpPr>
        <p:spPr>
          <a:xfrm>
            <a:off x="0" y="488388"/>
            <a:ext cx="3779689" cy="338554"/>
          </a:xfrm>
          <a:prstGeom prst="rect">
            <a:avLst/>
          </a:prstGeom>
          <a:noFill/>
        </p:spPr>
        <p:txBody>
          <a:bodyPr wrap="none" rtlCol="0">
            <a:spAutoFit/>
          </a:bodyPr>
          <a:lstStyle/>
          <a:p>
            <a:r>
              <a:rPr lang="en-US" sz="1600" dirty="0" smtClean="0">
                <a:solidFill>
                  <a:schemeClr val="bg1"/>
                </a:solidFill>
                <a:latin typeface="+mj-lt"/>
              </a:rPr>
              <a:t>ELEMENTS OF DROPLET PRECAUTIONS - AC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0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anim calcmode="lin" valueType="num">
                                      <p:cBhvr>
                                        <p:cTn id="8" dur="2000" fill="hold"/>
                                        <p:tgtEl>
                                          <p:spTgt spid="30"/>
                                        </p:tgtEl>
                                        <p:attrNameLst>
                                          <p:attrName>ppt_x</p:attrName>
                                        </p:attrNameLst>
                                      </p:cBhvr>
                                      <p:tavLst>
                                        <p:tav tm="0">
                                          <p:val>
                                            <p:strVal val="#ppt_x"/>
                                          </p:val>
                                        </p:tav>
                                        <p:tav tm="100000">
                                          <p:val>
                                            <p:strVal val="#ppt_x"/>
                                          </p:val>
                                        </p:tav>
                                      </p:tavLst>
                                    </p:anim>
                                    <p:anim calcmode="lin" valueType="num">
                                      <p:cBhvr>
                                        <p:cTn id="9" dur="2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000"/>
                                        <p:tgtEl>
                                          <p:spTgt spid="29"/>
                                        </p:tgtEl>
                                      </p:cBhvr>
                                    </p:animEffect>
                                    <p:anim calcmode="lin" valueType="num">
                                      <p:cBhvr>
                                        <p:cTn id="13" dur="2000" fill="hold"/>
                                        <p:tgtEl>
                                          <p:spTgt spid="29"/>
                                        </p:tgtEl>
                                        <p:attrNameLst>
                                          <p:attrName>ppt_x</p:attrName>
                                        </p:attrNameLst>
                                      </p:cBhvr>
                                      <p:tavLst>
                                        <p:tav tm="0">
                                          <p:val>
                                            <p:strVal val="#ppt_x"/>
                                          </p:val>
                                        </p:tav>
                                        <p:tav tm="100000">
                                          <p:val>
                                            <p:strVal val="#ppt_x"/>
                                          </p:val>
                                        </p:tav>
                                      </p:tavLst>
                                    </p:anim>
                                    <p:anim calcmode="lin" valueType="num">
                                      <p:cBhvr>
                                        <p:cTn id="14" dur="20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18"/>
                                        </p:tgtEl>
                                      </p:cBhvr>
                                    </p:animEffect>
                                    <p:animScale>
                                      <p:cBhvr>
                                        <p:cTn id="43" dur="1000" autoRev="1" fill="hold"/>
                                        <p:tgtEl>
                                          <p:spTgt spid="18"/>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Transport</a:t>
            </a:r>
            <a:endParaRPr lang="en-CA" dirty="0"/>
          </a:p>
          <a:p>
            <a:endParaRPr lang="en-CA" dirty="0"/>
          </a:p>
          <a:p>
            <a:pPr marL="285750" indent="-285750">
              <a:buFont typeface="Arial" panose="020B0604020202020204" pitchFamily="34" charset="0"/>
              <a:buChar char="•"/>
            </a:pPr>
            <a:r>
              <a:rPr lang="en-CA" dirty="0"/>
              <a:t>limited unless required for diagnostic or therapeutic procedures</a:t>
            </a:r>
          </a:p>
          <a:p>
            <a:pPr marL="285750" indent="-285750">
              <a:buFont typeface="Arial" panose="020B0604020202020204" pitchFamily="34" charset="0"/>
              <a:buChar char="•"/>
            </a:pPr>
            <a:r>
              <a:rPr lang="en-CA" dirty="0"/>
              <a:t>patient wears a mask </a:t>
            </a:r>
          </a:p>
        </p:txBody>
      </p:sp>
      <p:pic>
        <p:nvPicPr>
          <p:cNvPr id="33" name="Picture 32"/>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4" name="HtBox 4"/>
          <p:cNvSpPr txBox="1">
            <a:spLocks noGrp="1" noSelect="1" noRot="1" noMove="1" noResize="1" noEditPoints="1" noAdjustHandles="1" noChangeArrowheads="1" noChangeShapeType="1" noTextEdit="1"/>
          </p:cNvSpPr>
          <p:nvPr>
            <p:custDataLst>
              <p:tags r:id="rId3"/>
            </p:custDataLst>
          </p:nvPr>
        </p:nvSpPr>
        <p:spPr>
          <a:xfrm>
            <a:off x="0" y="488388"/>
            <a:ext cx="3779689" cy="338554"/>
          </a:xfrm>
          <a:prstGeom prst="rect">
            <a:avLst/>
          </a:prstGeom>
          <a:noFill/>
        </p:spPr>
        <p:txBody>
          <a:bodyPr wrap="none" rtlCol="0">
            <a:spAutoFit/>
          </a:bodyPr>
          <a:lstStyle/>
          <a:p>
            <a:r>
              <a:rPr lang="en-US" sz="1600" dirty="0" smtClean="0">
                <a:solidFill>
                  <a:schemeClr val="bg1"/>
                </a:solidFill>
                <a:latin typeface="+mj-lt"/>
              </a:rPr>
              <a:t>ELEMENTS OF DROPLET PRECAUTIONS - AC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3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000"/>
                                        <p:tgtEl>
                                          <p:spTgt spid="33"/>
                                        </p:tgtEl>
                                      </p:cBhvr>
                                    </p:animEffect>
                                    <p:anim calcmode="lin" valueType="num">
                                      <p:cBhvr>
                                        <p:cTn id="8" dur="2000" fill="hold"/>
                                        <p:tgtEl>
                                          <p:spTgt spid="33"/>
                                        </p:tgtEl>
                                        <p:attrNameLst>
                                          <p:attrName>ppt_x</p:attrName>
                                        </p:attrNameLst>
                                      </p:cBhvr>
                                      <p:tavLst>
                                        <p:tav tm="0">
                                          <p:val>
                                            <p:strVal val="#ppt_x"/>
                                          </p:val>
                                        </p:tav>
                                        <p:tav tm="100000">
                                          <p:val>
                                            <p:strVal val="#ppt_x"/>
                                          </p:val>
                                        </p:tav>
                                      </p:tavLst>
                                    </p:anim>
                                    <p:anim calcmode="lin" valueType="num">
                                      <p:cBhvr>
                                        <p:cTn id="9" dur="2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2000"/>
                                        <p:tgtEl>
                                          <p:spTgt spid="34"/>
                                        </p:tgtEl>
                                      </p:cBhvr>
                                    </p:animEffect>
                                    <p:anim calcmode="lin" valueType="num">
                                      <p:cBhvr>
                                        <p:cTn id="15" dur="2000" fill="hold"/>
                                        <p:tgtEl>
                                          <p:spTgt spid="34"/>
                                        </p:tgtEl>
                                        <p:attrNameLst>
                                          <p:attrName>ppt_x</p:attrName>
                                        </p:attrNameLst>
                                      </p:cBhvr>
                                      <p:tavLst>
                                        <p:tav tm="0">
                                          <p:val>
                                            <p:strVal val="#ppt_x"/>
                                          </p:val>
                                        </p:tav>
                                        <p:tav tm="100000">
                                          <p:val>
                                            <p:strVal val="#ppt_x"/>
                                          </p:val>
                                        </p:tav>
                                      </p:tavLst>
                                    </p:anim>
                                    <p:anim calcmode="lin" valueType="num">
                                      <p:cBhvr>
                                        <p:cTn id="16" dur="2000" fill="hold"/>
                                        <p:tgtEl>
                                          <p:spTgt spid="3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9"/>
                                        </p:tgtEl>
                                      </p:cBhvr>
                                    </p:animEffect>
                                    <p:animScale>
                                      <p:cBhvr>
                                        <p:cTn id="45" dur="1000" autoRev="1" fill="hold"/>
                                        <p:tgtEl>
                                          <p:spTgt spid="19"/>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Visitors</a:t>
            </a:r>
            <a:endParaRPr lang="en-CA" dirty="0"/>
          </a:p>
          <a:p>
            <a:endParaRPr lang="en-CA" dirty="0"/>
          </a:p>
          <a:p>
            <a:pPr marL="285750" indent="-285750">
              <a:buFont typeface="Arial" panose="020B0604020202020204" pitchFamily="34" charset="0"/>
              <a:buChar char="•"/>
            </a:pPr>
            <a:r>
              <a:rPr lang="en-CA" dirty="0"/>
              <a:t>education regarding hand hygiene</a:t>
            </a:r>
          </a:p>
          <a:p>
            <a:pPr marL="285750" indent="-285750">
              <a:buFont typeface="Arial" panose="020B0604020202020204" pitchFamily="34" charset="0"/>
              <a:buChar char="•"/>
            </a:pPr>
            <a:r>
              <a:rPr lang="en-CA" dirty="0"/>
              <a:t>wear mask when within two metres of the patient</a:t>
            </a:r>
          </a:p>
        </p:txBody>
      </p:sp>
      <p:pic>
        <p:nvPicPr>
          <p:cNvPr id="29" name="Picture 28"/>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0" name="HtBox 4"/>
          <p:cNvSpPr txBox="1">
            <a:spLocks noGrp="1" noSelect="1" noRot="1" noMove="1" noResize="1" noEditPoints="1" noAdjustHandles="1" noChangeArrowheads="1" noChangeShapeType="1" noTextEdit="1"/>
          </p:cNvSpPr>
          <p:nvPr>
            <p:custDataLst>
              <p:tags r:id="rId3"/>
            </p:custDataLst>
          </p:nvPr>
        </p:nvSpPr>
        <p:spPr>
          <a:xfrm>
            <a:off x="0" y="488388"/>
            <a:ext cx="3779689" cy="338554"/>
          </a:xfrm>
          <a:prstGeom prst="rect">
            <a:avLst/>
          </a:prstGeom>
          <a:noFill/>
        </p:spPr>
        <p:txBody>
          <a:bodyPr wrap="none" rtlCol="0">
            <a:spAutoFit/>
          </a:bodyPr>
          <a:lstStyle/>
          <a:p>
            <a:r>
              <a:rPr lang="en-US" sz="1600" dirty="0" smtClean="0">
                <a:solidFill>
                  <a:schemeClr val="bg1"/>
                </a:solidFill>
                <a:latin typeface="+mj-lt"/>
              </a:rPr>
              <a:t>ELEMENTS OF DROPLET PRECAUTIONS - AC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06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ppt_x</p:attrName>
                                        </p:attrNameLst>
                                      </p:cBhvr>
                                      <p:tavLst>
                                        <p:tav tm="0">
                                          <p:val>
                                            <p:strVal val="#ppt_x"/>
                                          </p:val>
                                        </p:tav>
                                        <p:tav tm="100000">
                                          <p:val>
                                            <p:strVal val="#ppt_x"/>
                                          </p:val>
                                        </p:tav>
                                      </p:tavLst>
                                    </p:anim>
                                    <p:anim calcmode="lin" valueType="num">
                                      <p:cBhvr>
                                        <p:cTn id="9" dur="2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2000"/>
                                        <p:tgtEl>
                                          <p:spTgt spid="30"/>
                                        </p:tgtEl>
                                      </p:cBhvr>
                                    </p:animEffect>
                                    <p:anim calcmode="lin" valueType="num">
                                      <p:cBhvr>
                                        <p:cTn id="15" dur="2000" fill="hold"/>
                                        <p:tgtEl>
                                          <p:spTgt spid="30"/>
                                        </p:tgtEl>
                                        <p:attrNameLst>
                                          <p:attrName>ppt_x</p:attrName>
                                        </p:attrNameLst>
                                      </p:cBhvr>
                                      <p:tavLst>
                                        <p:tav tm="0">
                                          <p:val>
                                            <p:strVal val="#ppt_x"/>
                                          </p:val>
                                        </p:tav>
                                        <p:tav tm="100000">
                                          <p:val>
                                            <p:strVal val="#ppt_x"/>
                                          </p:val>
                                        </p:tav>
                                      </p:tavLst>
                                    </p:anim>
                                    <p:anim calcmode="lin" valueType="num">
                                      <p:cBhvr>
                                        <p:cTn id="16" dur="2000" fill="hold"/>
                                        <p:tgtEl>
                                          <p:spTgt spid="30"/>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20"/>
                                        </p:tgtEl>
                                      </p:cBhvr>
                                    </p:animEffect>
                                    <p:animScale>
                                      <p:cBhvr>
                                        <p:cTn id="45" dur="1000" autoRev="1" fill="hold"/>
                                        <p:tgtEl>
                                          <p:spTgt spid="20"/>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Accommodation</a:t>
            </a:r>
            <a:endParaRPr lang="en-CA" dirty="0"/>
          </a:p>
          <a:p>
            <a:endParaRPr lang="en-CA" dirty="0"/>
          </a:p>
          <a:p>
            <a:pPr marL="285750" indent="-285750">
              <a:buFont typeface="Arial" panose="020B0604020202020204" pitchFamily="34" charset="0"/>
              <a:buChar char="•"/>
            </a:pPr>
            <a:r>
              <a:rPr lang="en-CA" dirty="0"/>
              <a:t>airborne infection isolation room (negative pressure room) </a:t>
            </a:r>
          </a:p>
          <a:p>
            <a:pPr marL="285750" indent="-285750">
              <a:buFont typeface="Arial" panose="020B0604020202020204" pitchFamily="34" charset="0"/>
              <a:buChar char="•"/>
            </a:pPr>
            <a:r>
              <a:rPr lang="en-CA" dirty="0"/>
              <a:t>door must remain closed</a:t>
            </a:r>
          </a:p>
        </p:txBody>
      </p:sp>
      <p:pic>
        <p:nvPicPr>
          <p:cNvPr id="21" name="Picture 20"/>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4" name="HtBox 4"/>
          <p:cNvSpPr txBox="1">
            <a:spLocks noGrp="1" noSelect="1" noRot="1" noMove="1" noResize="1" noEditPoints="1" noAdjustHandles="1" noChangeArrowheads="1" noChangeShapeType="1" noTextEdit="1"/>
          </p:cNvSpPr>
          <p:nvPr>
            <p:custDataLst>
              <p:tags r:id="rId3"/>
            </p:custDataLst>
          </p:nvPr>
        </p:nvSpPr>
        <p:spPr>
          <a:xfrm>
            <a:off x="0" y="488388"/>
            <a:ext cx="4002891" cy="338554"/>
          </a:xfrm>
          <a:prstGeom prst="rect">
            <a:avLst/>
          </a:prstGeom>
          <a:noFill/>
        </p:spPr>
        <p:txBody>
          <a:bodyPr wrap="none" rtlCol="0">
            <a:spAutoFit/>
          </a:bodyPr>
          <a:lstStyle/>
          <a:p>
            <a:r>
              <a:rPr lang="en-US" sz="1600" dirty="0" smtClean="0">
                <a:solidFill>
                  <a:schemeClr val="bg1"/>
                </a:solidFill>
                <a:latin typeface="+mj-lt"/>
              </a:rPr>
              <a:t>ELEMENTS OF AIRBORNE PRECAUTIONS - AC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92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2000"/>
                                        <p:tgtEl>
                                          <p:spTgt spid="24"/>
                                        </p:tgtEl>
                                      </p:cBhvr>
                                    </p:animEffect>
                                    <p:anim calcmode="lin" valueType="num">
                                      <p:cBhvr>
                                        <p:cTn id="15" dur="2000" fill="hold"/>
                                        <p:tgtEl>
                                          <p:spTgt spid="24"/>
                                        </p:tgtEl>
                                        <p:attrNameLst>
                                          <p:attrName>ppt_x</p:attrName>
                                        </p:attrNameLst>
                                      </p:cBhvr>
                                      <p:tavLst>
                                        <p:tav tm="0">
                                          <p:val>
                                            <p:strVal val="#ppt_x"/>
                                          </p:val>
                                        </p:tav>
                                        <p:tav tm="100000">
                                          <p:val>
                                            <p:strVal val="#ppt_x"/>
                                          </p:val>
                                        </p:tav>
                                      </p:tavLst>
                                    </p:anim>
                                    <p:anim calcmode="lin" valueType="num">
                                      <p:cBhvr>
                                        <p:cTn id="16" dur="2000" fill="hold"/>
                                        <p:tgtEl>
                                          <p:spTgt spid="2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3"/>
                                        </p:tgtEl>
                                      </p:cBhvr>
                                    </p:animEffect>
                                    <p:animScale>
                                      <p:cBhvr>
                                        <p:cTn id="45" dur="1000" autoRev="1" fill="hold"/>
                                        <p:tgtEl>
                                          <p:spTgt spid="13"/>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Signage </a:t>
            </a:r>
            <a:endParaRPr lang="en-CA" dirty="0"/>
          </a:p>
          <a:p>
            <a:endParaRPr lang="en-CA" dirty="0"/>
          </a:p>
          <a:p>
            <a:pPr marL="285750" indent="-285750">
              <a:buFont typeface="Arial" panose="020B0604020202020204" pitchFamily="34" charset="0"/>
              <a:buChar char="•"/>
            </a:pPr>
            <a:r>
              <a:rPr lang="en-CA" dirty="0"/>
              <a:t>on the door </a:t>
            </a:r>
          </a:p>
        </p:txBody>
      </p:sp>
      <p:pic>
        <p:nvPicPr>
          <p:cNvPr id="13" name="Picture 12"/>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24" name="HtBox 4"/>
          <p:cNvSpPr txBox="1">
            <a:spLocks noGrp="1" noSelect="1" noRot="1" noMove="1" noResize="1" noEditPoints="1" noAdjustHandles="1" noChangeArrowheads="1" noChangeShapeType="1" noTextEdit="1"/>
          </p:cNvSpPr>
          <p:nvPr>
            <p:custDataLst>
              <p:tags r:id="rId3"/>
            </p:custDataLst>
          </p:nvPr>
        </p:nvSpPr>
        <p:spPr>
          <a:xfrm>
            <a:off x="0" y="488388"/>
            <a:ext cx="4002891" cy="338554"/>
          </a:xfrm>
          <a:prstGeom prst="rect">
            <a:avLst/>
          </a:prstGeom>
          <a:noFill/>
        </p:spPr>
        <p:txBody>
          <a:bodyPr wrap="none" rtlCol="0">
            <a:spAutoFit/>
          </a:bodyPr>
          <a:lstStyle/>
          <a:p>
            <a:r>
              <a:rPr lang="en-US" sz="1600" dirty="0" smtClean="0">
                <a:solidFill>
                  <a:schemeClr val="bg1"/>
                </a:solidFill>
                <a:latin typeface="+mj-lt"/>
              </a:rPr>
              <a:t>ELEMENTS OF AIRBORNE PRECAUTIONS - AC</a:t>
            </a:r>
            <a:endParaRPr lang="en-US" sz="1600" dirty="0">
              <a:solidFill>
                <a:schemeClr val="bg1"/>
              </a:solidFill>
              <a:latin typeface="+mj-lt"/>
            </a:endParaRPr>
          </a:p>
        </p:txBody>
      </p:sp>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ffectLst>
            <a:glow rad="139700">
              <a:schemeClr val="accent6">
                <a:lumMod val="75000"/>
                <a:alpha val="40000"/>
              </a:schemeClr>
            </a:glow>
          </a:effectLst>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9"/>
            </p:custDataLst>
          </p:nvPr>
        </p:nvPicPr>
        <p:blipFill>
          <a:blip r:embed="rId20">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0"/>
            </p:custDataLst>
          </p:nvPr>
        </p:nvPicPr>
        <p:blipFill>
          <a:blip r:embed="rId21">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esther.chan\AppData\Local\Microsoft\Windows\Temporary Internet Files\Content.Outlook\15H9NEOY\ACCOMODATION (3).png">
            <a:hlinkClick r:id="rId22" action="ppaction://hlinksldjump"/>
          </p:cNvPr>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53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ppt_x</p:attrName>
                                        </p:attrNameLst>
                                      </p:cBhvr>
                                      <p:tavLst>
                                        <p:tav tm="0">
                                          <p:val>
                                            <p:strVal val="#ppt_x"/>
                                          </p:val>
                                        </p:tav>
                                        <p:tav tm="100000">
                                          <p:val>
                                            <p:strVal val="#ppt_x"/>
                                          </p:val>
                                        </p:tav>
                                      </p:tavLst>
                                    </p:anim>
                                    <p:anim calcmode="lin" valueType="num">
                                      <p:cBhvr>
                                        <p:cTn id="9" dur="2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000"/>
                                        <p:tgtEl>
                                          <p:spTgt spid="24"/>
                                        </p:tgtEl>
                                      </p:cBhvr>
                                    </p:animEffect>
                                    <p:anim calcmode="lin" valueType="num">
                                      <p:cBhvr>
                                        <p:cTn id="13" dur="2000" fill="hold"/>
                                        <p:tgtEl>
                                          <p:spTgt spid="24"/>
                                        </p:tgtEl>
                                        <p:attrNameLst>
                                          <p:attrName>ppt_x</p:attrName>
                                        </p:attrNameLst>
                                      </p:cBhvr>
                                      <p:tavLst>
                                        <p:tav tm="0">
                                          <p:val>
                                            <p:strVal val="#ppt_x"/>
                                          </p:val>
                                        </p:tav>
                                        <p:tav tm="100000">
                                          <p:val>
                                            <p:strVal val="#ppt_x"/>
                                          </p:val>
                                        </p:tav>
                                      </p:tavLst>
                                    </p:anim>
                                    <p:anim calcmode="lin" valueType="num">
                                      <p:cBhvr>
                                        <p:cTn id="14" dur="2000" fill="hold"/>
                                        <p:tgtEl>
                                          <p:spTgt spid="2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2500"/>
                            </p:stCondLst>
                            <p:childTnLst>
                              <p:par>
                                <p:cTn id="41" presetID="26" presetClass="emph" presetSubtype="0" fill="hold" nodeType="afterEffect">
                                  <p:stCondLst>
                                    <p:cond delay="0"/>
                                  </p:stCondLst>
                                  <p:childTnLst>
                                    <p:animEffect transition="out" filter="fade">
                                      <p:cBhvr>
                                        <p:cTn id="42" dur="2000" tmFilter="0, 0; .2, .5; .8, .5; 1, 0"/>
                                        <p:tgtEl>
                                          <p:spTgt spid="14"/>
                                        </p:tgtEl>
                                      </p:cBhvr>
                                    </p:animEffect>
                                    <p:animScale>
                                      <p:cBhvr>
                                        <p:cTn id="43" dur="1000" autoRev="1" fill="hold"/>
                                        <p:tgtEl>
                                          <p:spTgt spid="14"/>
                                        </p:tgtEl>
                                      </p:cBhvr>
                                      <p:by x="105000" y="105000"/>
                                    </p:animScale>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PPE</a:t>
            </a:r>
            <a:endParaRPr lang="en-CA" dirty="0"/>
          </a:p>
          <a:p>
            <a:r>
              <a:rPr lang="en-CA" b="1" dirty="0"/>
              <a:t>PPE</a:t>
            </a:r>
            <a:endParaRPr lang="en-CA" dirty="0"/>
          </a:p>
          <a:p>
            <a:endParaRPr lang="en-CA" dirty="0"/>
          </a:p>
          <a:p>
            <a:r>
              <a:rPr lang="en-CA" dirty="0" smtClean="0"/>
              <a:t>Tuberculosis (pulmonary TB)</a:t>
            </a:r>
            <a:endParaRPr lang="en-CA" dirty="0"/>
          </a:p>
          <a:p>
            <a:pPr marL="285750" indent="-285750">
              <a:buFont typeface="Arial" panose="020B0604020202020204" pitchFamily="34" charset="0"/>
              <a:buChar char="•"/>
            </a:pPr>
            <a:r>
              <a:rPr lang="en-CA" dirty="0"/>
              <a:t>wear fit-tested, seal-checked N95 respirator</a:t>
            </a:r>
          </a:p>
          <a:p>
            <a:endParaRPr lang="en-CA" dirty="0"/>
          </a:p>
          <a:p>
            <a:r>
              <a:rPr lang="en-CA" dirty="0"/>
              <a:t>Measles, Varicella (Chickenpox) </a:t>
            </a:r>
          </a:p>
          <a:p>
            <a:pPr marL="285750" indent="-285750">
              <a:buFont typeface="Arial" panose="020B0604020202020204" pitchFamily="34" charset="0"/>
              <a:buChar char="•"/>
            </a:pPr>
            <a:r>
              <a:rPr lang="en-CA" dirty="0"/>
              <a:t>only immune staff to enter room</a:t>
            </a:r>
          </a:p>
          <a:p>
            <a:pPr marL="285750" indent="-285750">
              <a:buFont typeface="Arial" panose="020B0604020202020204" pitchFamily="34" charset="0"/>
              <a:buChar char="•"/>
            </a:pPr>
            <a:r>
              <a:rPr lang="en-CA" dirty="0"/>
              <a:t>N95 respirator not required if immune</a:t>
            </a:r>
          </a:p>
          <a:p>
            <a:endParaRPr lang="en-CA" dirty="0"/>
          </a:p>
          <a:p>
            <a:pPr marL="285750" indent="-285750">
              <a:buFont typeface="Arial" panose="020B0604020202020204" pitchFamily="34" charset="0"/>
              <a:buChar char="•"/>
            </a:pPr>
            <a:r>
              <a:rPr lang="en-CA" dirty="0"/>
              <a:t>wear facial protection (mask and eye protection) within two metres of the patient</a:t>
            </a:r>
          </a:p>
        </p:txBody>
      </p:sp>
      <p:pic>
        <p:nvPicPr>
          <p:cNvPr id="31" name="Picture 30"/>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2" name="HtBox 4"/>
          <p:cNvSpPr txBox="1">
            <a:spLocks noGrp="1" noSelect="1" noRot="1" noMove="1" noResize="1" noEditPoints="1" noAdjustHandles="1" noChangeArrowheads="1" noChangeShapeType="1" noTextEdit="1"/>
          </p:cNvSpPr>
          <p:nvPr>
            <p:custDataLst>
              <p:tags r:id="rId3"/>
            </p:custDataLst>
          </p:nvPr>
        </p:nvSpPr>
        <p:spPr>
          <a:xfrm>
            <a:off x="0" y="488388"/>
            <a:ext cx="4002891" cy="338554"/>
          </a:xfrm>
          <a:prstGeom prst="rect">
            <a:avLst/>
          </a:prstGeom>
          <a:noFill/>
        </p:spPr>
        <p:txBody>
          <a:bodyPr wrap="none" rtlCol="0">
            <a:spAutoFit/>
          </a:bodyPr>
          <a:lstStyle/>
          <a:p>
            <a:r>
              <a:rPr lang="en-US" sz="1600" dirty="0" smtClean="0">
                <a:solidFill>
                  <a:schemeClr val="bg1"/>
                </a:solidFill>
                <a:latin typeface="+mj-lt"/>
              </a:rPr>
              <a:t>ELEMENTS OF AIRBORNE PRECAUTIONS - AC</a:t>
            </a:r>
            <a:endParaRPr lang="en-US" sz="1600" dirty="0">
              <a:solidFill>
                <a:schemeClr val="bg1"/>
              </a:solidFill>
              <a:latin typeface="+mj-lt"/>
            </a:endParaRPr>
          </a:p>
        </p:txBody>
      </p:sp>
      <p:pic>
        <p:nvPicPr>
          <p:cNvPr id="13"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6"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16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anim calcmode="lin" valueType="num">
                                      <p:cBhvr>
                                        <p:cTn id="8" dur="2000" fill="hold"/>
                                        <p:tgtEl>
                                          <p:spTgt spid="31"/>
                                        </p:tgtEl>
                                        <p:attrNameLst>
                                          <p:attrName>ppt_x</p:attrName>
                                        </p:attrNameLst>
                                      </p:cBhvr>
                                      <p:tavLst>
                                        <p:tav tm="0">
                                          <p:val>
                                            <p:strVal val="#ppt_x"/>
                                          </p:val>
                                        </p:tav>
                                        <p:tav tm="100000">
                                          <p:val>
                                            <p:strVal val="#ppt_x"/>
                                          </p:val>
                                        </p:tav>
                                      </p:tavLst>
                                    </p:anim>
                                    <p:anim calcmode="lin" valueType="num">
                                      <p:cBhvr>
                                        <p:cTn id="9" dur="2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2000"/>
                                        <p:tgtEl>
                                          <p:spTgt spid="32"/>
                                        </p:tgtEl>
                                      </p:cBhvr>
                                    </p:animEffect>
                                    <p:anim calcmode="lin" valueType="num">
                                      <p:cBhvr>
                                        <p:cTn id="15" dur="2000" fill="hold"/>
                                        <p:tgtEl>
                                          <p:spTgt spid="32"/>
                                        </p:tgtEl>
                                        <p:attrNameLst>
                                          <p:attrName>ppt_x</p:attrName>
                                        </p:attrNameLst>
                                      </p:cBhvr>
                                      <p:tavLst>
                                        <p:tav tm="0">
                                          <p:val>
                                            <p:strVal val="#ppt_x"/>
                                          </p:val>
                                        </p:tav>
                                        <p:tav tm="100000">
                                          <p:val>
                                            <p:strVal val="#ppt_x"/>
                                          </p:val>
                                        </p:tav>
                                      </p:tavLst>
                                    </p:anim>
                                    <p:anim calcmode="lin" valueType="num">
                                      <p:cBhvr>
                                        <p:cTn id="16" dur="2000" fill="hold"/>
                                        <p:tgtEl>
                                          <p:spTgt spid="3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5"/>
                                        </p:tgtEl>
                                      </p:cBhvr>
                                    </p:animEffect>
                                    <p:animScale>
                                      <p:cBhvr>
                                        <p:cTn id="45" dur="1000" autoRev="1" fill="hold"/>
                                        <p:tgtEl>
                                          <p:spTgt spid="15"/>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7" y="1"/>
            <a:ext cx="91279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hlinkClick r:id="rId3"/>
          </p:cNvPr>
          <p:cNvSpPr/>
          <p:nvPr/>
        </p:nvSpPr>
        <p:spPr>
          <a:xfrm>
            <a:off x="2051720" y="1988840"/>
            <a:ext cx="79208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hlinkClick r:id="rId4"/>
          </p:cNvPr>
          <p:cNvSpPr/>
          <p:nvPr/>
        </p:nvSpPr>
        <p:spPr>
          <a:xfrm>
            <a:off x="5796136" y="1988840"/>
            <a:ext cx="79208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hlinkClick r:id="rId5"/>
          </p:cNvPr>
          <p:cNvSpPr/>
          <p:nvPr/>
        </p:nvSpPr>
        <p:spPr>
          <a:xfrm>
            <a:off x="1979712" y="4898221"/>
            <a:ext cx="79208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a:hlinkClick r:id="rId6"/>
          </p:cNvPr>
          <p:cNvSpPr/>
          <p:nvPr/>
        </p:nvSpPr>
        <p:spPr>
          <a:xfrm>
            <a:off x="5796136" y="4869160"/>
            <a:ext cx="79208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924536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Cleaning</a:t>
            </a:r>
            <a:endParaRPr lang="en-CA" dirty="0"/>
          </a:p>
          <a:p>
            <a:endParaRPr lang="en-CA" dirty="0"/>
          </a:p>
          <a:p>
            <a:pPr marL="285750" indent="-285750">
              <a:buFont typeface="Arial" panose="020B0604020202020204" pitchFamily="34" charset="0"/>
              <a:buChar char="•"/>
            </a:pPr>
            <a:r>
              <a:rPr lang="en-CA" dirty="0"/>
              <a:t>routine cleaning</a:t>
            </a:r>
          </a:p>
        </p:txBody>
      </p:sp>
      <p:pic>
        <p:nvPicPr>
          <p:cNvPr id="31" name="Picture 30"/>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2" name="HtBox 4"/>
          <p:cNvSpPr txBox="1">
            <a:spLocks noGrp="1" noSelect="1" noRot="1" noMove="1" noResize="1" noEditPoints="1" noAdjustHandles="1" noChangeArrowheads="1" noChangeShapeType="1" noTextEdit="1"/>
          </p:cNvSpPr>
          <p:nvPr>
            <p:custDataLst>
              <p:tags r:id="rId3"/>
            </p:custDataLst>
          </p:nvPr>
        </p:nvSpPr>
        <p:spPr>
          <a:xfrm>
            <a:off x="0" y="488388"/>
            <a:ext cx="4002891" cy="338554"/>
          </a:xfrm>
          <a:prstGeom prst="rect">
            <a:avLst/>
          </a:prstGeom>
          <a:noFill/>
        </p:spPr>
        <p:txBody>
          <a:bodyPr wrap="none" rtlCol="0">
            <a:spAutoFit/>
          </a:bodyPr>
          <a:lstStyle/>
          <a:p>
            <a:r>
              <a:rPr lang="en-US" sz="1600" dirty="0" smtClean="0">
                <a:solidFill>
                  <a:schemeClr val="bg1"/>
                </a:solidFill>
                <a:latin typeface="+mj-lt"/>
              </a:rPr>
              <a:t>ELEMENTS OF AIRBORNE PRECAUTIONS - AC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83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anim calcmode="lin" valueType="num">
                                      <p:cBhvr>
                                        <p:cTn id="8" dur="2000" fill="hold"/>
                                        <p:tgtEl>
                                          <p:spTgt spid="31"/>
                                        </p:tgtEl>
                                        <p:attrNameLst>
                                          <p:attrName>ppt_x</p:attrName>
                                        </p:attrNameLst>
                                      </p:cBhvr>
                                      <p:tavLst>
                                        <p:tav tm="0">
                                          <p:val>
                                            <p:strVal val="#ppt_x"/>
                                          </p:val>
                                        </p:tav>
                                        <p:tav tm="100000">
                                          <p:val>
                                            <p:strVal val="#ppt_x"/>
                                          </p:val>
                                        </p:tav>
                                      </p:tavLst>
                                    </p:anim>
                                    <p:anim calcmode="lin" valueType="num">
                                      <p:cBhvr>
                                        <p:cTn id="9" dur="2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2000"/>
                                        <p:tgtEl>
                                          <p:spTgt spid="32"/>
                                        </p:tgtEl>
                                      </p:cBhvr>
                                    </p:animEffect>
                                    <p:anim calcmode="lin" valueType="num">
                                      <p:cBhvr>
                                        <p:cTn id="15" dur="2000" fill="hold"/>
                                        <p:tgtEl>
                                          <p:spTgt spid="32"/>
                                        </p:tgtEl>
                                        <p:attrNameLst>
                                          <p:attrName>ppt_x</p:attrName>
                                        </p:attrNameLst>
                                      </p:cBhvr>
                                      <p:tavLst>
                                        <p:tav tm="0">
                                          <p:val>
                                            <p:strVal val="#ppt_x"/>
                                          </p:val>
                                        </p:tav>
                                        <p:tav tm="100000">
                                          <p:val>
                                            <p:strVal val="#ppt_x"/>
                                          </p:val>
                                        </p:tav>
                                      </p:tavLst>
                                    </p:anim>
                                    <p:anim calcmode="lin" valueType="num">
                                      <p:cBhvr>
                                        <p:cTn id="16" dur="2000" fill="hold"/>
                                        <p:tgtEl>
                                          <p:spTgt spid="3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7"/>
                                        </p:tgtEl>
                                      </p:cBhvr>
                                    </p:animEffect>
                                    <p:animScale>
                                      <p:cBhvr>
                                        <p:cTn id="45" dur="1000" autoRev="1" fill="hold"/>
                                        <p:tgtEl>
                                          <p:spTgt spid="17"/>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10" name="Rectangle 9"/>
          <p:cNvSpPr/>
          <p:nvPr/>
        </p:nvSpPr>
        <p:spPr>
          <a:xfrm>
            <a:off x="1016" y="0"/>
            <a:ext cx="9179496"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p:cNvPicPr>
            <a:picLocks noGrp="1" noSelect="1" noRot="1" noMove="1" noResize="1" noEditPoints="1" noAdjustHandles="1" noChangeArrowheads="1" noChangeShapeType="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4276970" y="1700808"/>
            <a:ext cx="3391374" cy="2419688"/>
          </a:xfrm>
          <a:prstGeom prst="rect">
            <a:avLst/>
          </a:prstGeom>
        </p:spPr>
      </p:pic>
      <p:pic>
        <p:nvPicPr>
          <p:cNvPr id="9" name="Picture 8"/>
          <p:cNvPicPr>
            <a:picLocks noGrp="1" noSelect="1" noRot="1" noMove="1" noResize="1" noEditPoints="1" noAdjustHandles="1" noChangeArrowheads="1" noChangeShapeType="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2876313" y="3889632"/>
            <a:ext cx="3391374" cy="2419688"/>
          </a:xfrm>
          <a:prstGeom prst="rect">
            <a:avLst/>
          </a:prstGeom>
        </p:spPr>
      </p:pic>
      <p:grpSp>
        <p:nvGrpSpPr>
          <p:cNvPr id="2" name="Group 1"/>
          <p:cNvGrpSpPr>
            <a:grpSpLocks noGrp="1" noSelect="1" noRot="1" noMove="1" noResize="1"/>
          </p:cNvGrpSpPr>
          <p:nvPr>
            <p:custDataLst>
              <p:tags r:id="rId4"/>
            </p:custDataLst>
          </p:nvPr>
        </p:nvGrpSpPr>
        <p:grpSpPr>
          <a:xfrm>
            <a:off x="1108618" y="1700808"/>
            <a:ext cx="3391374" cy="2419688"/>
            <a:chOff x="1108618" y="1700808"/>
            <a:chExt cx="3391374" cy="2419688"/>
          </a:xfrm>
        </p:grpSpPr>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8618" y="1700808"/>
              <a:ext cx="3391374" cy="2419688"/>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99792" y="1967545"/>
              <a:ext cx="571580" cy="943107"/>
            </a:xfrm>
            <a:prstGeom prst="rect">
              <a:avLst/>
            </a:prstGeom>
          </p:spPr>
        </p:pic>
      </p:grpSp>
      <p:pic>
        <p:nvPicPr>
          <p:cNvPr id="4" name="Picture 3"/>
          <p:cNvPicPr>
            <a:picLocks noGrp="1" noSelect="1" noRot="1" noMove="1" noResize="1" noEditPoints="1" noAdjustHandles="1" noChangeArrowheads="1" noChangeShapeType="1"/>
          </p:cNvPicPr>
          <p:nvPr>
            <p:custDataLst>
              <p:tags r:id="rId5"/>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5" name="HtBox 4"/>
          <p:cNvSpPr txBox="1">
            <a:spLocks noGrp="1" noSelect="1" noRot="1" noMove="1" noResize="1" noEditPoints="1" noAdjustHandles="1" noChangeArrowheads="1" noChangeShapeType="1" noTextEdit="1"/>
          </p:cNvSpPr>
          <p:nvPr>
            <p:custDataLst>
              <p:tags r:id="rId6"/>
            </p:custDataLst>
          </p:nvPr>
        </p:nvSpPr>
        <p:spPr>
          <a:xfrm>
            <a:off x="0" y="488388"/>
            <a:ext cx="3304623" cy="338554"/>
          </a:xfrm>
          <a:prstGeom prst="rect">
            <a:avLst/>
          </a:prstGeom>
          <a:noFill/>
        </p:spPr>
        <p:txBody>
          <a:bodyPr wrap="none" rtlCol="0">
            <a:spAutoFit/>
          </a:bodyPr>
          <a:lstStyle/>
          <a:p>
            <a:r>
              <a:rPr lang="en-US" sz="1600" dirty="0" smtClean="0">
                <a:solidFill>
                  <a:schemeClr val="bg1"/>
                </a:solidFill>
                <a:latin typeface="+mj-lt"/>
              </a:rPr>
              <a:t>HAVE YOU EVER THOUGHT ABOUT…?</a:t>
            </a:r>
            <a:endParaRPr lang="en-US" sz="1600" dirty="0">
              <a:solidFill>
                <a:schemeClr val="bg1"/>
              </a:solidFill>
              <a:latin typeface="+mj-lt"/>
            </a:endParaRPr>
          </a:p>
        </p:txBody>
      </p:sp>
    </p:spTree>
    <p:extLst>
      <p:ext uri="{BB962C8B-B14F-4D97-AF65-F5344CB8AC3E}">
        <p14:creationId xmlns:p14="http://schemas.microsoft.com/office/powerpoint/2010/main" val="426106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ppt_x</p:attrName>
                                        </p:attrNameLst>
                                      </p:cBhvr>
                                      <p:tavLst>
                                        <p:tav tm="0">
                                          <p:val>
                                            <p:strVal val="#ppt_x"/>
                                          </p:val>
                                        </p:tav>
                                        <p:tav tm="100000">
                                          <p:val>
                                            <p:strVal val="#ppt_x"/>
                                          </p:val>
                                        </p:tav>
                                      </p:tavLst>
                                    </p:anim>
                                    <p:anim calcmode="lin" valueType="num">
                                      <p:cBhvr>
                                        <p:cTn id="14" dur="2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Equipment</a:t>
            </a:r>
          </a:p>
          <a:p>
            <a:endParaRPr lang="en-CA" dirty="0"/>
          </a:p>
          <a:p>
            <a:pPr marL="285750" indent="-285750">
              <a:buFont typeface="Arial" panose="020B0604020202020204" pitchFamily="34" charset="0"/>
              <a:buChar char="•"/>
            </a:pPr>
            <a:r>
              <a:rPr lang="en-CA" dirty="0"/>
              <a:t>follow Routine Practices</a:t>
            </a:r>
          </a:p>
        </p:txBody>
      </p:sp>
      <p:pic>
        <p:nvPicPr>
          <p:cNvPr id="30" name="Picture 29"/>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1" name="HtBox 4"/>
          <p:cNvSpPr txBox="1">
            <a:spLocks noGrp="1" noSelect="1" noRot="1" noMove="1" noResize="1" noEditPoints="1" noAdjustHandles="1" noChangeArrowheads="1" noChangeShapeType="1" noTextEdit="1"/>
          </p:cNvSpPr>
          <p:nvPr>
            <p:custDataLst>
              <p:tags r:id="rId3"/>
            </p:custDataLst>
          </p:nvPr>
        </p:nvSpPr>
        <p:spPr>
          <a:xfrm>
            <a:off x="0" y="488388"/>
            <a:ext cx="4002891" cy="338554"/>
          </a:xfrm>
          <a:prstGeom prst="rect">
            <a:avLst/>
          </a:prstGeom>
          <a:noFill/>
        </p:spPr>
        <p:txBody>
          <a:bodyPr wrap="none" rtlCol="0">
            <a:spAutoFit/>
          </a:bodyPr>
          <a:lstStyle/>
          <a:p>
            <a:r>
              <a:rPr lang="en-US" sz="1600" dirty="0" smtClean="0">
                <a:solidFill>
                  <a:schemeClr val="bg1"/>
                </a:solidFill>
                <a:latin typeface="+mj-lt"/>
              </a:rPr>
              <a:t>ELEMENTS OF AIRBORNE PRECAUTIONS - AC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52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anim calcmode="lin" valueType="num">
                                      <p:cBhvr>
                                        <p:cTn id="8" dur="2000" fill="hold"/>
                                        <p:tgtEl>
                                          <p:spTgt spid="30"/>
                                        </p:tgtEl>
                                        <p:attrNameLst>
                                          <p:attrName>ppt_x</p:attrName>
                                        </p:attrNameLst>
                                      </p:cBhvr>
                                      <p:tavLst>
                                        <p:tav tm="0">
                                          <p:val>
                                            <p:strVal val="#ppt_x"/>
                                          </p:val>
                                        </p:tav>
                                        <p:tav tm="100000">
                                          <p:val>
                                            <p:strVal val="#ppt_x"/>
                                          </p:val>
                                        </p:tav>
                                      </p:tavLst>
                                    </p:anim>
                                    <p:anim calcmode="lin" valueType="num">
                                      <p:cBhvr>
                                        <p:cTn id="9" dur="2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2000"/>
                                        <p:tgtEl>
                                          <p:spTgt spid="31"/>
                                        </p:tgtEl>
                                      </p:cBhvr>
                                    </p:animEffect>
                                    <p:anim calcmode="lin" valueType="num">
                                      <p:cBhvr>
                                        <p:cTn id="15" dur="2000" fill="hold"/>
                                        <p:tgtEl>
                                          <p:spTgt spid="31"/>
                                        </p:tgtEl>
                                        <p:attrNameLst>
                                          <p:attrName>ppt_x</p:attrName>
                                        </p:attrNameLst>
                                      </p:cBhvr>
                                      <p:tavLst>
                                        <p:tav tm="0">
                                          <p:val>
                                            <p:strVal val="#ppt_x"/>
                                          </p:val>
                                        </p:tav>
                                        <p:tav tm="100000">
                                          <p:val>
                                            <p:strVal val="#ppt_x"/>
                                          </p:val>
                                        </p:tav>
                                      </p:tavLst>
                                    </p:anim>
                                    <p:anim calcmode="lin" valueType="num">
                                      <p:cBhvr>
                                        <p:cTn id="16" dur="2000" fill="hold"/>
                                        <p:tgtEl>
                                          <p:spTgt spid="31"/>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8"/>
                                        </p:tgtEl>
                                      </p:cBhvr>
                                    </p:animEffect>
                                    <p:animScale>
                                      <p:cBhvr>
                                        <p:cTn id="45" dur="1000" autoRev="1" fill="hold"/>
                                        <p:tgtEl>
                                          <p:spTgt spid="18"/>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Communication to:</a:t>
            </a:r>
          </a:p>
          <a:p>
            <a:endParaRPr lang="en-CA" dirty="0"/>
          </a:p>
          <a:p>
            <a:pPr marL="285750" indent="-285750">
              <a:buFont typeface="Arial" panose="020B0604020202020204" pitchFamily="34" charset="0"/>
              <a:buChar char="•"/>
            </a:pPr>
            <a:r>
              <a:rPr lang="en-CA" dirty="0"/>
              <a:t>patient</a:t>
            </a:r>
          </a:p>
          <a:p>
            <a:pPr marL="285750" indent="-285750">
              <a:buFont typeface="Arial" panose="020B0604020202020204" pitchFamily="34" charset="0"/>
              <a:buChar char="•"/>
            </a:pPr>
            <a:r>
              <a:rPr lang="en-CA" dirty="0"/>
              <a:t>families</a:t>
            </a:r>
          </a:p>
          <a:p>
            <a:pPr marL="285750" indent="-285750">
              <a:buFont typeface="Arial" panose="020B0604020202020204" pitchFamily="34" charset="0"/>
              <a:buChar char="•"/>
            </a:pPr>
            <a:r>
              <a:rPr lang="en-CA" dirty="0"/>
              <a:t>other departments</a:t>
            </a:r>
          </a:p>
          <a:p>
            <a:pPr marL="285750" indent="-285750">
              <a:buFont typeface="Arial" panose="020B0604020202020204" pitchFamily="34" charset="0"/>
              <a:buChar char="•"/>
            </a:pPr>
            <a:r>
              <a:rPr lang="en-CA" dirty="0"/>
              <a:t>other facilities</a:t>
            </a:r>
          </a:p>
          <a:p>
            <a:pPr marL="285750" indent="-285750">
              <a:buFont typeface="Arial" panose="020B0604020202020204" pitchFamily="34" charset="0"/>
              <a:buChar char="•"/>
            </a:pPr>
            <a:r>
              <a:rPr lang="en-CA" dirty="0"/>
              <a:t>transport services prior to transfer</a:t>
            </a:r>
          </a:p>
        </p:txBody>
      </p:sp>
      <p:pic>
        <p:nvPicPr>
          <p:cNvPr id="30" name="Picture 29"/>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1" name="HtBox 4"/>
          <p:cNvSpPr txBox="1">
            <a:spLocks noGrp="1" noSelect="1" noRot="1" noMove="1" noResize="1" noEditPoints="1" noAdjustHandles="1" noChangeArrowheads="1" noChangeShapeType="1" noTextEdit="1"/>
          </p:cNvSpPr>
          <p:nvPr>
            <p:custDataLst>
              <p:tags r:id="rId3"/>
            </p:custDataLst>
          </p:nvPr>
        </p:nvSpPr>
        <p:spPr>
          <a:xfrm>
            <a:off x="0" y="488388"/>
            <a:ext cx="4002891" cy="338554"/>
          </a:xfrm>
          <a:prstGeom prst="rect">
            <a:avLst/>
          </a:prstGeom>
          <a:noFill/>
        </p:spPr>
        <p:txBody>
          <a:bodyPr wrap="none" rtlCol="0">
            <a:spAutoFit/>
          </a:bodyPr>
          <a:lstStyle/>
          <a:p>
            <a:r>
              <a:rPr lang="en-US" sz="1600" dirty="0" smtClean="0">
                <a:solidFill>
                  <a:schemeClr val="bg1"/>
                </a:solidFill>
                <a:latin typeface="+mj-lt"/>
              </a:rPr>
              <a:t>ELEMENTS OF AIRBORNE PRECAUTIONS - AC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30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anim calcmode="lin" valueType="num">
                                      <p:cBhvr>
                                        <p:cTn id="8" dur="2000" fill="hold"/>
                                        <p:tgtEl>
                                          <p:spTgt spid="30"/>
                                        </p:tgtEl>
                                        <p:attrNameLst>
                                          <p:attrName>ppt_x</p:attrName>
                                        </p:attrNameLst>
                                      </p:cBhvr>
                                      <p:tavLst>
                                        <p:tav tm="0">
                                          <p:val>
                                            <p:strVal val="#ppt_x"/>
                                          </p:val>
                                        </p:tav>
                                        <p:tav tm="100000">
                                          <p:val>
                                            <p:strVal val="#ppt_x"/>
                                          </p:val>
                                        </p:tav>
                                      </p:tavLst>
                                    </p:anim>
                                    <p:anim calcmode="lin" valueType="num">
                                      <p:cBhvr>
                                        <p:cTn id="9" dur="2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2000"/>
                                        <p:tgtEl>
                                          <p:spTgt spid="31"/>
                                        </p:tgtEl>
                                      </p:cBhvr>
                                    </p:animEffect>
                                    <p:anim calcmode="lin" valueType="num">
                                      <p:cBhvr>
                                        <p:cTn id="15" dur="2000" fill="hold"/>
                                        <p:tgtEl>
                                          <p:spTgt spid="31"/>
                                        </p:tgtEl>
                                        <p:attrNameLst>
                                          <p:attrName>ppt_x</p:attrName>
                                        </p:attrNameLst>
                                      </p:cBhvr>
                                      <p:tavLst>
                                        <p:tav tm="0">
                                          <p:val>
                                            <p:strVal val="#ppt_x"/>
                                          </p:val>
                                        </p:tav>
                                        <p:tav tm="100000">
                                          <p:val>
                                            <p:strVal val="#ppt_x"/>
                                          </p:val>
                                        </p:tav>
                                      </p:tavLst>
                                    </p:anim>
                                    <p:anim calcmode="lin" valueType="num">
                                      <p:cBhvr>
                                        <p:cTn id="16" dur="2000" fill="hold"/>
                                        <p:tgtEl>
                                          <p:spTgt spid="31"/>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19"/>
                                        </p:tgtEl>
                                      </p:cBhvr>
                                    </p:animEffect>
                                    <p:animScale>
                                      <p:cBhvr>
                                        <p:cTn id="45" dur="1000" autoRev="1" fill="hold"/>
                                        <p:tgtEl>
                                          <p:spTgt spid="19"/>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Transport</a:t>
            </a:r>
            <a:endParaRPr lang="en-CA" dirty="0"/>
          </a:p>
          <a:p>
            <a:endParaRPr lang="en-CA" dirty="0"/>
          </a:p>
          <a:p>
            <a:pPr marL="285750" indent="-285750">
              <a:buFont typeface="Arial" panose="020B0604020202020204" pitchFamily="34" charset="0"/>
              <a:buChar char="•"/>
            </a:pPr>
            <a:r>
              <a:rPr lang="en-CA" dirty="0"/>
              <a:t>limit unless required for diagnostic or therapeutic procedures</a:t>
            </a:r>
          </a:p>
          <a:p>
            <a:pPr marL="285750" indent="-285750">
              <a:buFont typeface="Arial" panose="020B0604020202020204" pitchFamily="34" charset="0"/>
              <a:buChar char="•"/>
            </a:pPr>
            <a:r>
              <a:rPr lang="en-CA" dirty="0"/>
              <a:t>patient to wear a mask during transport</a:t>
            </a:r>
          </a:p>
          <a:p>
            <a:pPr marL="285750" indent="-285750">
              <a:buFont typeface="Arial" panose="020B0604020202020204" pitchFamily="34" charset="0"/>
              <a:buChar char="•"/>
            </a:pPr>
            <a:r>
              <a:rPr lang="en-CA" dirty="0"/>
              <a:t>transport staff to wear an N95 respirator during transport</a:t>
            </a:r>
          </a:p>
        </p:txBody>
      </p:sp>
      <p:pic>
        <p:nvPicPr>
          <p:cNvPr id="30" name="Picture 29"/>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1" name="HtBox 4"/>
          <p:cNvSpPr txBox="1">
            <a:spLocks noGrp="1" noSelect="1" noRot="1" noMove="1" noResize="1" noEditPoints="1" noAdjustHandles="1" noChangeArrowheads="1" noChangeShapeType="1" noTextEdit="1"/>
          </p:cNvSpPr>
          <p:nvPr>
            <p:custDataLst>
              <p:tags r:id="rId3"/>
            </p:custDataLst>
          </p:nvPr>
        </p:nvSpPr>
        <p:spPr>
          <a:xfrm>
            <a:off x="0" y="488388"/>
            <a:ext cx="4002891" cy="338554"/>
          </a:xfrm>
          <a:prstGeom prst="rect">
            <a:avLst/>
          </a:prstGeom>
          <a:noFill/>
        </p:spPr>
        <p:txBody>
          <a:bodyPr wrap="none" rtlCol="0">
            <a:spAutoFit/>
          </a:bodyPr>
          <a:lstStyle/>
          <a:p>
            <a:r>
              <a:rPr lang="en-US" sz="1600" dirty="0" smtClean="0">
                <a:solidFill>
                  <a:schemeClr val="bg1"/>
                </a:solidFill>
                <a:latin typeface="+mj-lt"/>
              </a:rPr>
              <a:t>ELEMENTS OF AIRBORNE PRECAUTIONS - AC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21"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7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anim calcmode="lin" valueType="num">
                                      <p:cBhvr>
                                        <p:cTn id="8" dur="2000" fill="hold"/>
                                        <p:tgtEl>
                                          <p:spTgt spid="30"/>
                                        </p:tgtEl>
                                        <p:attrNameLst>
                                          <p:attrName>ppt_x</p:attrName>
                                        </p:attrNameLst>
                                      </p:cBhvr>
                                      <p:tavLst>
                                        <p:tav tm="0">
                                          <p:val>
                                            <p:strVal val="#ppt_x"/>
                                          </p:val>
                                        </p:tav>
                                        <p:tav tm="100000">
                                          <p:val>
                                            <p:strVal val="#ppt_x"/>
                                          </p:val>
                                        </p:tav>
                                      </p:tavLst>
                                    </p:anim>
                                    <p:anim calcmode="lin" valueType="num">
                                      <p:cBhvr>
                                        <p:cTn id="9" dur="2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2000"/>
                                        <p:tgtEl>
                                          <p:spTgt spid="31"/>
                                        </p:tgtEl>
                                      </p:cBhvr>
                                    </p:animEffect>
                                    <p:anim calcmode="lin" valueType="num">
                                      <p:cBhvr>
                                        <p:cTn id="15" dur="2000" fill="hold"/>
                                        <p:tgtEl>
                                          <p:spTgt spid="31"/>
                                        </p:tgtEl>
                                        <p:attrNameLst>
                                          <p:attrName>ppt_x</p:attrName>
                                        </p:attrNameLst>
                                      </p:cBhvr>
                                      <p:tavLst>
                                        <p:tav tm="0">
                                          <p:val>
                                            <p:strVal val="#ppt_x"/>
                                          </p:val>
                                        </p:tav>
                                        <p:tav tm="100000">
                                          <p:val>
                                            <p:strVal val="#ppt_x"/>
                                          </p:val>
                                        </p:tav>
                                      </p:tavLst>
                                    </p:anim>
                                    <p:anim calcmode="lin" valueType="num">
                                      <p:cBhvr>
                                        <p:cTn id="16" dur="2000" fill="hold"/>
                                        <p:tgtEl>
                                          <p:spTgt spid="31"/>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20"/>
                                        </p:tgtEl>
                                      </p:cBhvr>
                                    </p:animEffect>
                                    <p:animScale>
                                      <p:cBhvr>
                                        <p:cTn id="45" dur="1000" autoRev="1" fill="hold"/>
                                        <p:tgtEl>
                                          <p:spTgt spid="20"/>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1116000" y="4293675"/>
            <a:ext cx="6768752" cy="21602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CA" b="1" dirty="0"/>
              <a:t>Visitors</a:t>
            </a:r>
            <a:endParaRPr lang="en-CA" dirty="0"/>
          </a:p>
          <a:p>
            <a:endParaRPr lang="en-CA" dirty="0"/>
          </a:p>
          <a:p>
            <a:pPr marL="285750" indent="-285750">
              <a:buFont typeface="Arial" panose="020B0604020202020204" pitchFamily="34" charset="0"/>
              <a:buChar char="•"/>
            </a:pPr>
            <a:r>
              <a:rPr lang="en-CA" dirty="0"/>
              <a:t>limit</a:t>
            </a:r>
          </a:p>
          <a:p>
            <a:pPr marL="285750" indent="-285750">
              <a:buFont typeface="Arial" panose="020B0604020202020204" pitchFamily="34" charset="0"/>
              <a:buChar char="•"/>
            </a:pPr>
            <a:r>
              <a:rPr lang="en-CA" dirty="0"/>
              <a:t>counsel about risk</a:t>
            </a:r>
          </a:p>
          <a:p>
            <a:pPr marL="285750" indent="-285750">
              <a:buFont typeface="Arial" panose="020B0604020202020204" pitchFamily="34" charset="0"/>
              <a:buChar char="•"/>
            </a:pPr>
            <a:r>
              <a:rPr lang="en-CA" dirty="0"/>
              <a:t>assess</a:t>
            </a:r>
          </a:p>
        </p:txBody>
      </p:sp>
      <p:pic>
        <p:nvPicPr>
          <p:cNvPr id="30" name="Picture 29"/>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1" name="HtBox 4"/>
          <p:cNvSpPr txBox="1">
            <a:spLocks noGrp="1" noSelect="1" noRot="1" noMove="1" noResize="1" noEditPoints="1" noAdjustHandles="1" noChangeArrowheads="1" noChangeShapeType="1" noTextEdit="1"/>
          </p:cNvSpPr>
          <p:nvPr>
            <p:custDataLst>
              <p:tags r:id="rId3"/>
            </p:custDataLst>
          </p:nvPr>
        </p:nvSpPr>
        <p:spPr>
          <a:xfrm>
            <a:off x="0" y="488388"/>
            <a:ext cx="4002891" cy="338554"/>
          </a:xfrm>
          <a:prstGeom prst="rect">
            <a:avLst/>
          </a:prstGeom>
          <a:noFill/>
        </p:spPr>
        <p:txBody>
          <a:bodyPr wrap="none" rtlCol="0">
            <a:spAutoFit/>
          </a:bodyPr>
          <a:lstStyle/>
          <a:p>
            <a:r>
              <a:rPr lang="en-US" sz="1600" dirty="0" smtClean="0">
                <a:solidFill>
                  <a:schemeClr val="bg1"/>
                </a:solidFill>
                <a:latin typeface="+mj-lt"/>
              </a:rPr>
              <a:t>ELEMENTS OF AIRBORNE PRECAUTIONS - AC</a:t>
            </a:r>
            <a:endParaRPr lang="en-US" sz="1600" dirty="0">
              <a:solidFill>
                <a:schemeClr val="bg1"/>
              </a:solidFill>
              <a:latin typeface="+mj-lt"/>
            </a:endParaRPr>
          </a:p>
        </p:txBody>
      </p:sp>
      <p:pic>
        <p:nvPicPr>
          <p:cNvPr id="14" name="Picture 2" descr="C:\Users\esther.chan\AppData\Local\Microsoft\Windows\Temporary Internet Files\Content.Outlook\15H9NEOY\ACCOMODATION (3).png">
            <a:hlinkClick r:id="rId15" action="ppaction://hlinksldjump"/>
          </p:cNvPr>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1331640"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3" descr="C:\Users\esther.chan\AppData\Local\Microsoft\Windows\Temporary Internet Files\Content.Outlook\15H9NEOY\SIGNAGE (2).png"/>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987824"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sther.chan\AppData\Local\Microsoft\Windows\Temporary Internet Files\Content.Outlook\15H9NEOY\PPE (2).png"/>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4644008" y="1340768"/>
            <a:ext cx="1261768" cy="124348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C:\Users\esther.chan\AppData\Local\Microsoft\Windows\Temporary Internet Files\Content.Outlook\15H9NEOY\AP_icons_down-08 (2).png"/>
          <p:cNvPicPr>
            <a:picLocks noGrp="1" noSelect="1" noRot="1" noMove="1" noResize="1" noEditPoints="1" noAdjustHandles="1" noChangeArrowheads="1" noChangeShapeType="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6300192" y="1340768"/>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esther.chan\AppData\Local\Microsoft\Windows\Temporary Internet Files\Content.Outlook\15H9NEOY\EQUIPMENT (2).png"/>
          <p:cNvPicPr>
            <a:picLocks noGrp="1" noSelect="1" noRot="1" noMove="1" noResize="1" noEditPoints="1" noAdjustHandles="1" noChangeArrowheads="1" noChangeShapeType="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1331640"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esther.chan\AppData\Local\Microsoft\Windows\Temporary Internet Files\Content.Outlook\15H9NEOY\COMMUNICATION (2).png"/>
          <p:cNvPicPr>
            <a:picLocks noGrp="1" noSelect="1" noRot="1" noMove="1" noResize="1" noEditPoints="1" noAdjustHandles="1" noChangeArrowheads="1" noChangeShapeType="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2987824"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esther.chan\AppData\Local\Microsoft\Windows\Temporary Internet Files\Content.Outlook\15H9NEOY\TRANSPORT (2).png"/>
          <p:cNvPicPr>
            <a:picLocks noGrp="1" noSelect="1" noRot="1" noMove="1" noResize="1" noEditPoints="1" noAdjustHandles="1" noChangeArrowheads="1" noChangeShapeType="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4644008" y="2708920"/>
            <a:ext cx="1261768" cy="12434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esther.chan\AppData\Local\Microsoft\Windows\Temporary Internet Files\Content.Outlook\15H9NEOY\VISITOR (2).png"/>
          <p:cNvPicPr>
            <a:picLocks noGrp="1" noSelect="1" noRot="1" noMove="1" noResize="1" noEditPoints="1" noAdjustHandles="1" noChangeArrowheads="1" noChangeShapeType="1"/>
          </p:cNvPicPr>
          <p:nvPr>
            <p:custDataLst>
              <p:tags r:id="rId11"/>
            </p:custDataLst>
          </p:nvPr>
        </p:nvPicPr>
        <p:blipFill>
          <a:blip r:embed="rId23">
            <a:extLst>
              <a:ext uri="{28A0092B-C50C-407E-A947-70E740481C1C}">
                <a14:useLocalDpi xmlns:a14="http://schemas.microsoft.com/office/drawing/2010/main" val="0"/>
              </a:ext>
            </a:extLst>
          </a:blip>
          <a:srcRect/>
          <a:stretch>
            <a:fillRect/>
          </a:stretch>
        </p:blipFill>
        <p:spPr bwMode="auto">
          <a:xfrm>
            <a:off x="6300192" y="2708920"/>
            <a:ext cx="1261768" cy="1243481"/>
          </a:xfrm>
          <a:prstGeom prst="rect">
            <a:avLst/>
          </a:prstGeom>
          <a:noFill/>
          <a:effectLst>
            <a:glow rad="101600">
              <a:schemeClr val="accent6">
                <a:lumMod val="75000"/>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8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anim calcmode="lin" valueType="num">
                                      <p:cBhvr>
                                        <p:cTn id="8" dur="2000" fill="hold"/>
                                        <p:tgtEl>
                                          <p:spTgt spid="30"/>
                                        </p:tgtEl>
                                        <p:attrNameLst>
                                          <p:attrName>ppt_x</p:attrName>
                                        </p:attrNameLst>
                                      </p:cBhvr>
                                      <p:tavLst>
                                        <p:tav tm="0">
                                          <p:val>
                                            <p:strVal val="#ppt_x"/>
                                          </p:val>
                                        </p:tav>
                                        <p:tav tm="100000">
                                          <p:val>
                                            <p:strVal val="#ppt_x"/>
                                          </p:val>
                                        </p:tav>
                                      </p:tavLst>
                                    </p:anim>
                                    <p:anim calcmode="lin" valueType="num">
                                      <p:cBhvr>
                                        <p:cTn id="9" dur="2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2000"/>
                                        <p:tgtEl>
                                          <p:spTgt spid="31"/>
                                        </p:tgtEl>
                                      </p:cBhvr>
                                    </p:animEffect>
                                    <p:anim calcmode="lin" valueType="num">
                                      <p:cBhvr>
                                        <p:cTn id="15" dur="2000" fill="hold"/>
                                        <p:tgtEl>
                                          <p:spTgt spid="31"/>
                                        </p:tgtEl>
                                        <p:attrNameLst>
                                          <p:attrName>ppt_x</p:attrName>
                                        </p:attrNameLst>
                                      </p:cBhvr>
                                      <p:tavLst>
                                        <p:tav tm="0">
                                          <p:val>
                                            <p:strVal val="#ppt_x"/>
                                          </p:val>
                                        </p:tav>
                                        <p:tav tm="100000">
                                          <p:val>
                                            <p:strVal val="#ppt_x"/>
                                          </p:val>
                                        </p:tav>
                                      </p:tavLst>
                                    </p:anim>
                                    <p:anim calcmode="lin" valueType="num">
                                      <p:cBhvr>
                                        <p:cTn id="16" dur="2000" fill="hold"/>
                                        <p:tgtEl>
                                          <p:spTgt spid="31"/>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26" presetClass="emph" presetSubtype="0" fill="hold" nodeType="afterEffect">
                                  <p:stCondLst>
                                    <p:cond delay="0"/>
                                  </p:stCondLst>
                                  <p:childTnLst>
                                    <p:animEffect transition="out" filter="fade">
                                      <p:cBhvr>
                                        <p:cTn id="44" dur="2000" tmFilter="0, 0; .2, .5; .8, .5; 1, 0"/>
                                        <p:tgtEl>
                                          <p:spTgt spid="21"/>
                                        </p:tgtEl>
                                      </p:cBhvr>
                                    </p:animEffect>
                                    <p:animScale>
                                      <p:cBhvr>
                                        <p:cTn id="45" dur="1000" autoRev="1" fill="hold"/>
                                        <p:tgtEl>
                                          <p:spTgt spid="21"/>
                                        </p:tgtEl>
                                      </p:cBhvr>
                                      <p:by x="105000" y="105000"/>
                                    </p:animScale>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5634" y="1844824"/>
            <a:ext cx="5626968" cy="3024336"/>
          </a:xfrm>
        </p:spPr>
        <p:txBody>
          <a:bodyPr>
            <a:noAutofit/>
          </a:bodyPr>
          <a:lstStyle/>
          <a:p>
            <a:pPr>
              <a:spcBef>
                <a:spcPts val="1200"/>
              </a:spcBef>
              <a:spcAft>
                <a:spcPts val="1200"/>
              </a:spcAft>
            </a:pPr>
            <a:r>
              <a:rPr lang="en-CA" sz="1800" dirty="0"/>
              <a:t>How have you used Additional </a:t>
            </a:r>
            <a:r>
              <a:rPr lang="en-CA" sz="1800" dirty="0" smtClean="0"/>
              <a:t>Precautions?</a:t>
            </a:r>
            <a:endParaRPr lang="en-CA" sz="1800" dirty="0"/>
          </a:p>
          <a:p>
            <a:pPr>
              <a:spcBef>
                <a:spcPts val="1200"/>
              </a:spcBef>
              <a:spcAft>
                <a:spcPts val="1200"/>
              </a:spcAft>
            </a:pPr>
            <a:r>
              <a:rPr lang="en-CA" sz="1800" dirty="0" smtClean="0"/>
              <a:t>What </a:t>
            </a:r>
            <a:r>
              <a:rPr lang="en-CA" sz="1800" dirty="0"/>
              <a:t>are some of the challenges you have experienced </a:t>
            </a:r>
            <a:r>
              <a:rPr lang="en-CA" sz="1800" dirty="0" smtClean="0"/>
              <a:t>when using Additional </a:t>
            </a:r>
            <a:r>
              <a:rPr lang="en-CA" sz="1800" dirty="0"/>
              <a:t>Precautions?  </a:t>
            </a:r>
            <a:endParaRPr lang="en-CA" sz="1800" dirty="0" smtClean="0"/>
          </a:p>
          <a:p>
            <a:pPr>
              <a:spcBef>
                <a:spcPts val="1200"/>
              </a:spcBef>
              <a:spcAft>
                <a:spcPts val="1200"/>
              </a:spcAft>
            </a:pPr>
            <a:r>
              <a:rPr lang="en-CA" sz="1800" dirty="0" smtClean="0"/>
              <a:t>How </a:t>
            </a:r>
            <a:r>
              <a:rPr lang="en-CA" sz="1800" dirty="0"/>
              <a:t>would you overcome </a:t>
            </a:r>
            <a:r>
              <a:rPr lang="en-CA" sz="1800" dirty="0" smtClean="0"/>
              <a:t>those  challenges?</a:t>
            </a:r>
            <a:endParaRPr lang="en-CA" sz="1800" dirty="0"/>
          </a:p>
        </p:txBody>
      </p:sp>
      <p:pic>
        <p:nvPicPr>
          <p:cNvPr id="4" name="Picture 3"/>
          <p:cNvPicPr>
            <a:picLocks noGrp="1" noSelect="1" noRot="1" noMove="1" noResize="1" noEditPoints="1" noAdjustHandles="1" noChangeArrowheads="1" noChangeShapeType="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5" name="HtBox 4"/>
          <p:cNvSpPr txBox="1">
            <a:spLocks noGrp="1" noSelect="1" noRot="1" noMove="1" noResize="1" noEditPoints="1" noAdjustHandles="1" noChangeArrowheads="1" noChangeShapeType="1" noTextEdit="1"/>
          </p:cNvSpPr>
          <p:nvPr>
            <p:custDataLst>
              <p:tags r:id="rId2"/>
            </p:custDataLst>
          </p:nvPr>
        </p:nvSpPr>
        <p:spPr>
          <a:xfrm>
            <a:off x="0" y="488388"/>
            <a:ext cx="1604093" cy="338554"/>
          </a:xfrm>
          <a:prstGeom prst="rect">
            <a:avLst/>
          </a:prstGeom>
          <a:noFill/>
        </p:spPr>
        <p:txBody>
          <a:bodyPr wrap="none" rtlCol="0">
            <a:spAutoFit/>
          </a:bodyPr>
          <a:lstStyle/>
          <a:p>
            <a:r>
              <a:rPr lang="en-US" sz="1600" dirty="0" smtClean="0">
                <a:solidFill>
                  <a:schemeClr val="bg1"/>
                </a:solidFill>
                <a:latin typeface="+mj-lt"/>
              </a:rPr>
              <a:t>STOP AND THINK</a:t>
            </a:r>
            <a:endParaRPr lang="en-US" sz="1600" dirty="0">
              <a:solidFill>
                <a:schemeClr val="bg1"/>
              </a:solidFill>
              <a:latin typeface="+mj-lt"/>
            </a:endParaRPr>
          </a:p>
        </p:txBody>
      </p:sp>
      <p:pic>
        <p:nvPicPr>
          <p:cNvPr id="6" name="Picture 2" descr="E:\Mary's Desktop Files\CORE\Component 1 - OHS\icons\brain_icon_v3-04.png"/>
          <p:cNvPicPr>
            <a:picLocks noGrp="1" noSelect="1" noRot="1" noMove="1" noResize="1" noEditPoints="1" noAdjustHandles="1"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67544" y="1124744"/>
            <a:ext cx="2232248" cy="2197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35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anim calcmode="lin" valueType="num">
                                      <p:cBhvr>
                                        <p:cTn id="13"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3000"/>
                                        <p:tgtEl>
                                          <p:spTgt spid="3">
                                            <p:txEl>
                                              <p:pRg st="0" end="0"/>
                                            </p:txEl>
                                          </p:spTgt>
                                        </p:tgtEl>
                                      </p:cBhvr>
                                    </p:animEffect>
                                    <p:anim calcmode="lin" valueType="num">
                                      <p:cBhvr>
                                        <p:cTn id="23"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3000"/>
                                        <p:tgtEl>
                                          <p:spTgt spid="3">
                                            <p:txEl>
                                              <p:pRg st="1" end="1"/>
                                            </p:txEl>
                                          </p:spTgt>
                                        </p:tgtEl>
                                      </p:cBhvr>
                                    </p:animEffect>
                                    <p:anim calcmode="lin" valueType="num">
                                      <p:cBhvr>
                                        <p:cTn id="29"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9000"/>
                            </p:stCondLst>
                            <p:childTnLst>
                              <p:par>
                                <p:cTn id="32" presetID="42" presetClass="entr" presetSubtype="0" fill="hold" grpId="0"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3000"/>
                                        <p:tgtEl>
                                          <p:spTgt spid="3">
                                            <p:txEl>
                                              <p:pRg st="2" end="2"/>
                                            </p:txEl>
                                          </p:spTgt>
                                        </p:tgtEl>
                                      </p:cBhvr>
                                    </p:animEffect>
                                    <p:anim calcmode="lin" valueType="num">
                                      <p:cBhvr>
                                        <p:cTn id="35"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goto.oahpp.ca/areas/ricn/teamsite/Image%20Library2/single_room_door_open.jpg"/>
          <p:cNvPicPr>
            <a:picLocks noGrp="1" noSelect="1" noRot="1" noMove="1" noResize="1" noEditPoints="1" noAdjustHandles="1" noChangeArrowheads="1" noChangeShapeType="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3675152" y="-29519"/>
            <a:ext cx="10335383" cy="6893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211960" y="-29519"/>
            <a:ext cx="4932040" cy="68875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 name="Rectangle 1"/>
          <p:cNvSpPr>
            <a:spLocks noGrp="1" noSelect="1" noRot="1" noMove="1" noResize="1" noEditPoints="1" noAdjustHandles="1" noChangeArrowheads="1" noChangeShapeType="1" noTextEdit="1"/>
          </p:cNvSpPr>
          <p:nvPr>
            <p:custDataLst>
              <p:tags r:id="rId2"/>
            </p:custDataLst>
          </p:nvPr>
        </p:nvSpPr>
        <p:spPr>
          <a:xfrm>
            <a:off x="4391980" y="524380"/>
            <a:ext cx="4572000" cy="1200329"/>
          </a:xfrm>
          <a:prstGeom prst="rect">
            <a:avLst/>
          </a:prstGeom>
        </p:spPr>
        <p:txBody>
          <a:bodyPr>
            <a:spAutoFit/>
          </a:bodyPr>
          <a:lstStyle/>
          <a:p>
            <a:r>
              <a:rPr lang="en-CA" dirty="0">
                <a:solidFill>
                  <a:schemeClr val="bg1"/>
                </a:solidFill>
              </a:rPr>
              <a:t>Additional precautions are used in addition to Routine Practices when Routine Practices are not sufficient to prevent and control the transmission of infectious agents. </a:t>
            </a:r>
          </a:p>
        </p:txBody>
      </p:sp>
      <p:sp>
        <p:nvSpPr>
          <p:cNvPr id="3" name="Rectangle 2"/>
          <p:cNvSpPr>
            <a:spLocks noGrp="1" noSelect="1" noRot="1" noMove="1" noResize="1" noEditPoints="1" noAdjustHandles="1" noChangeArrowheads="1" noChangeShapeType="1" noTextEdit="1"/>
          </p:cNvSpPr>
          <p:nvPr>
            <p:custDataLst>
              <p:tags r:id="rId3"/>
            </p:custDataLst>
          </p:nvPr>
        </p:nvSpPr>
        <p:spPr>
          <a:xfrm>
            <a:off x="4374231" y="1829466"/>
            <a:ext cx="4572000" cy="923330"/>
          </a:xfrm>
          <a:prstGeom prst="rect">
            <a:avLst/>
          </a:prstGeom>
        </p:spPr>
        <p:txBody>
          <a:bodyPr>
            <a:spAutoFit/>
          </a:bodyPr>
          <a:lstStyle/>
          <a:p>
            <a:r>
              <a:rPr lang="en-CA" dirty="0">
                <a:solidFill>
                  <a:schemeClr val="bg1"/>
                </a:solidFill>
              </a:rPr>
              <a:t>Categories of Additional Precautions are Contact, Droplet and Airborne. They may also be used in combination.</a:t>
            </a:r>
          </a:p>
        </p:txBody>
      </p:sp>
      <p:sp>
        <p:nvSpPr>
          <p:cNvPr id="4" name="Rectangle 3"/>
          <p:cNvSpPr>
            <a:spLocks noGrp="1" noSelect="1" noRot="1" noMove="1" noResize="1" noEditPoints="1" noAdjustHandles="1" noChangeArrowheads="1" noChangeShapeType="1" noTextEdit="1"/>
          </p:cNvSpPr>
          <p:nvPr>
            <p:custDataLst>
              <p:tags r:id="rId4"/>
            </p:custDataLst>
          </p:nvPr>
        </p:nvSpPr>
        <p:spPr>
          <a:xfrm>
            <a:off x="4380437" y="2996952"/>
            <a:ext cx="4583543" cy="3416320"/>
          </a:xfrm>
          <a:prstGeom prst="rect">
            <a:avLst/>
          </a:prstGeom>
        </p:spPr>
        <p:txBody>
          <a:bodyPr wrap="square">
            <a:spAutoFit/>
          </a:bodyPr>
          <a:lstStyle/>
          <a:p>
            <a:r>
              <a:rPr lang="en-CA" dirty="0">
                <a:solidFill>
                  <a:schemeClr val="bg1"/>
                </a:solidFill>
              </a:rPr>
              <a:t>Elements of Additional Precautions may include accommodation, signage, Personal Protective Equipment (PPE), dedicated equipment, additional cleaning measures, limited transport and communication</a:t>
            </a:r>
            <a:r>
              <a:rPr lang="en-CA" dirty="0" smtClean="0">
                <a:solidFill>
                  <a:schemeClr val="bg1"/>
                </a:solidFill>
              </a:rPr>
              <a:t>.</a:t>
            </a:r>
          </a:p>
          <a:p>
            <a:endParaRPr lang="en-CA" dirty="0" smtClean="0">
              <a:solidFill>
                <a:schemeClr val="bg1"/>
              </a:solidFill>
            </a:endParaRPr>
          </a:p>
          <a:p>
            <a:r>
              <a:rPr lang="en-CA" dirty="0" smtClean="0">
                <a:solidFill>
                  <a:schemeClr val="bg1"/>
                </a:solidFill>
              </a:rPr>
              <a:t>Additional </a:t>
            </a:r>
            <a:r>
              <a:rPr lang="en-CA" dirty="0">
                <a:solidFill>
                  <a:schemeClr val="bg1"/>
                </a:solidFill>
              </a:rPr>
              <a:t>Precautions should be initiated as soon as symptoms suggestive of a transmissible infection are noted, not only when a diagnosis is confirmed.  Precautions need to remain in place until there is no longer a risk of transmission of infection. </a:t>
            </a:r>
          </a:p>
        </p:txBody>
      </p:sp>
      <p:pic>
        <p:nvPicPr>
          <p:cNvPr id="5" name="Picture 4"/>
          <p:cNvPicPr>
            <a:picLocks noGrp="1" noSelect="1" noRot="1" noMove="1" noResize="1" noEditPoints="1" noAdjustHandles="1" noChangeArrowheads="1" noChangeShapeType="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0" y="304801"/>
            <a:ext cx="4211960" cy="713669"/>
          </a:xfrm>
          <a:prstGeom prst="rect">
            <a:avLst/>
          </a:prstGeom>
        </p:spPr>
      </p:pic>
      <p:sp>
        <p:nvSpPr>
          <p:cNvPr id="6" name="HtBox 4"/>
          <p:cNvSpPr txBox="1">
            <a:spLocks noGrp="1" noSelect="1" noRot="1" noMove="1" noResize="1" noEditPoints="1" noAdjustHandles="1" noChangeArrowheads="1" noChangeShapeType="1" noTextEdit="1"/>
          </p:cNvSpPr>
          <p:nvPr>
            <p:custDataLst>
              <p:tags r:id="rId6"/>
            </p:custDataLst>
          </p:nvPr>
        </p:nvSpPr>
        <p:spPr>
          <a:xfrm>
            <a:off x="0" y="488388"/>
            <a:ext cx="1087349" cy="338554"/>
          </a:xfrm>
          <a:prstGeom prst="rect">
            <a:avLst/>
          </a:prstGeom>
          <a:noFill/>
        </p:spPr>
        <p:txBody>
          <a:bodyPr wrap="none" rtlCol="0">
            <a:spAutoFit/>
          </a:bodyPr>
          <a:lstStyle/>
          <a:p>
            <a:r>
              <a:rPr lang="en-US" sz="1600" dirty="0" smtClean="0">
                <a:solidFill>
                  <a:schemeClr val="bg1"/>
                </a:solidFill>
                <a:latin typeface="+mj-lt"/>
              </a:rPr>
              <a:t>SUMMARY</a:t>
            </a:r>
            <a:endParaRPr lang="en-US" sz="1600" dirty="0">
              <a:solidFill>
                <a:schemeClr val="bg1"/>
              </a:solidFill>
              <a:latin typeface="+mj-lt"/>
            </a:endParaRPr>
          </a:p>
        </p:txBody>
      </p:sp>
    </p:spTree>
    <p:extLst>
      <p:ext uri="{BB962C8B-B14F-4D97-AF65-F5344CB8AC3E}">
        <p14:creationId xmlns:p14="http://schemas.microsoft.com/office/powerpoint/2010/main" val="257965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ppt_x</p:attrName>
                                        </p:attrNameLst>
                                      </p:cBhvr>
                                      <p:tavLst>
                                        <p:tav tm="0">
                                          <p:val>
                                            <p:strVal val="#ppt_x"/>
                                          </p:val>
                                        </p:tav>
                                        <p:tav tm="100000">
                                          <p:val>
                                            <p:strVal val="#ppt_x"/>
                                          </p:val>
                                        </p:tav>
                                      </p:tavLst>
                                    </p:anim>
                                    <p:anim calcmode="lin" valueType="num">
                                      <p:cBhvr>
                                        <p:cTn id="14" dur="2000" fill="hold"/>
                                        <p:tgtEl>
                                          <p:spTgt spid="6"/>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000"/>
                                        <p:tgtEl>
                                          <p:spTgt spid="3"/>
                                        </p:tgtEl>
                                      </p:cBhvr>
                                    </p:animEffect>
                                  </p:child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2000"/>
                                        <p:tgtEl>
                                          <p:spTgt spid="4">
                                            <p:txEl>
                                              <p:pRg st="0" end="0"/>
                                            </p:txEl>
                                          </p:spTgt>
                                        </p:tgtEl>
                                      </p:cBhvr>
                                    </p:animEffect>
                                  </p:childTnLst>
                                </p:cTn>
                              </p:par>
                            </p:childTnLst>
                          </p:cTn>
                        </p:par>
                        <p:par>
                          <p:cTn id="33" fill="hold">
                            <p:stCondLst>
                              <p:cond delay="8000"/>
                            </p:stCondLst>
                            <p:childTnLst>
                              <p:par>
                                <p:cTn id="34" presetID="10" presetClass="entr" presetSubtype="0" fill="hold" grpId="0" nodeType="after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P spid="4" grpId="0" uiExpand="1"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Select="1" noRot="1" noMove="1" noResize="1" noEditPoints="1" noAdjustHandles="1" noChangeArrowheads="1" noChangeShapeType="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2" name="Picture 1"/>
          <p:cNvPicPr>
            <a:picLocks noGrp="1" noSelect="1" noRot="1" noMove="1" noResize="1" noEditPoints="1" noAdjustHandles="1" noChangeArrowheads="1" noChangeShapeType="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3" name="TextBox 2"/>
          <p:cNvSpPr txBox="1"/>
          <p:nvPr/>
        </p:nvSpPr>
        <p:spPr>
          <a:xfrm>
            <a:off x="0" y="488388"/>
            <a:ext cx="1168718" cy="338554"/>
          </a:xfrm>
          <a:prstGeom prst="rect">
            <a:avLst/>
          </a:prstGeom>
          <a:noFill/>
        </p:spPr>
        <p:txBody>
          <a:bodyPr wrap="none" rtlCol="0">
            <a:spAutoFit/>
          </a:bodyPr>
          <a:lstStyle/>
          <a:p>
            <a:r>
              <a:rPr lang="en-US" sz="1600" dirty="0" smtClean="0">
                <a:solidFill>
                  <a:schemeClr val="bg1"/>
                </a:solidFill>
                <a:latin typeface="+mj-lt"/>
              </a:rPr>
              <a:t>OBJECTIVES</a:t>
            </a:r>
            <a:endParaRPr lang="en-US" sz="1600" dirty="0">
              <a:solidFill>
                <a:schemeClr val="bg1"/>
              </a:solidFill>
              <a:latin typeface="+mj-lt"/>
            </a:endParaRPr>
          </a:p>
        </p:txBody>
      </p:sp>
      <p:sp>
        <p:nvSpPr>
          <p:cNvPr id="5" name="Rectangle 4"/>
          <p:cNvSpPr>
            <a:spLocks noGrp="1" noSelect="1" noRot="1" noMove="1" noResize="1" noEditPoints="1" noAdjustHandles="1" noChangeArrowheads="1" noChangeShapeType="1" noTextEdit="1"/>
          </p:cNvSpPr>
          <p:nvPr>
            <p:custDataLst>
              <p:tags r:id="rId3"/>
            </p:custDataLst>
          </p:nvPr>
        </p:nvSpPr>
        <p:spPr>
          <a:xfrm>
            <a:off x="0" y="1844824"/>
            <a:ext cx="9144000" cy="3168352"/>
          </a:xfrm>
          <a:prstGeom prst="rect">
            <a:avLst/>
          </a:prstGeom>
          <a:solidFill>
            <a:schemeClr val="bg1">
              <a:alpha val="9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ysClr val="windowText" lastClr="000000"/>
              </a:solidFill>
              <a:latin typeface="+mj-lt"/>
            </a:endParaRPr>
          </a:p>
        </p:txBody>
      </p:sp>
      <p:sp>
        <p:nvSpPr>
          <p:cNvPr id="6" name="TextBox 5"/>
          <p:cNvSpPr txBox="1">
            <a:spLocks noGrp="1" noSelect="1" noRot="1" noMove="1" noResize="1" noEditPoints="1" noAdjustHandles="1" noChangeArrowheads="1" noChangeShapeType="1" noTextEdit="1"/>
          </p:cNvSpPr>
          <p:nvPr>
            <p:custDataLst>
              <p:tags r:id="rId4"/>
            </p:custDataLst>
          </p:nvPr>
        </p:nvSpPr>
        <p:spPr>
          <a:xfrm>
            <a:off x="1331640" y="2708920"/>
            <a:ext cx="6912768" cy="1631216"/>
          </a:xfrm>
          <a:prstGeom prst="rect">
            <a:avLst/>
          </a:prstGeom>
          <a:noFill/>
        </p:spPr>
        <p:txBody>
          <a:bodyPr wrap="square" rtlCol="0">
            <a:spAutoFit/>
          </a:bodyPr>
          <a:lstStyle/>
          <a:p>
            <a:r>
              <a:rPr lang="en-CA" sz="2000" dirty="0" smtClean="0"/>
              <a:t>After finishing  this course, you will be able to:</a:t>
            </a:r>
          </a:p>
          <a:p>
            <a:pPr marL="342900" indent="-342900">
              <a:buFont typeface="Arial" panose="020B0604020202020204" pitchFamily="34" charset="0"/>
              <a:buChar char="•"/>
            </a:pPr>
            <a:r>
              <a:rPr lang="en-CA" sz="2000" dirty="0" smtClean="0"/>
              <a:t>describe the modes of transmission</a:t>
            </a:r>
          </a:p>
          <a:p>
            <a:pPr marL="342900" indent="-342900">
              <a:buFont typeface="Arial" panose="020B0604020202020204" pitchFamily="34" charset="0"/>
              <a:buChar char="•"/>
            </a:pPr>
            <a:r>
              <a:rPr lang="en-CA" sz="2000" dirty="0" smtClean="0"/>
              <a:t>define and describe the categories of Additional Precautions</a:t>
            </a:r>
          </a:p>
          <a:p>
            <a:pPr marL="342900" indent="-342900">
              <a:buFont typeface="Arial" panose="020B0604020202020204" pitchFamily="34" charset="0"/>
              <a:buChar char="•"/>
            </a:pPr>
            <a:r>
              <a:rPr lang="en-CA" sz="2000" dirty="0" smtClean="0"/>
              <a:t>apply the elements of Additional Precautions </a:t>
            </a:r>
          </a:p>
          <a:p>
            <a:endParaRPr lang="en-CA" sz="2000" dirty="0" smtClean="0"/>
          </a:p>
        </p:txBody>
      </p:sp>
    </p:spTree>
    <p:extLst>
      <p:ext uri="{BB962C8B-B14F-4D97-AF65-F5344CB8AC3E}">
        <p14:creationId xmlns:p14="http://schemas.microsoft.com/office/powerpoint/2010/main" val="246359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ppt_x</p:attrName>
                                        </p:attrNameLst>
                                      </p:cBhvr>
                                      <p:tavLst>
                                        <p:tav tm="0">
                                          <p:val>
                                            <p:strVal val="#ppt_x"/>
                                          </p:val>
                                        </p:tav>
                                        <p:tav tm="100000">
                                          <p:val>
                                            <p:strVal val="#ppt_x"/>
                                          </p:val>
                                        </p:tav>
                                      </p:tavLst>
                                    </p:anim>
                                    <p:anim calcmode="lin" valueType="num">
                                      <p:cBhvr>
                                        <p:cTn id="14" dur="2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2000"/>
                                        <p:tgtEl>
                                          <p:spTgt spid="6">
                                            <p:txEl>
                                              <p:pRg st="0" end="0"/>
                                            </p:txEl>
                                          </p:spTgt>
                                        </p:tgtEl>
                                      </p:cBhvr>
                                    </p:animEffect>
                                    <p:anim calcmode="lin" valueType="num">
                                      <p:cBhvr>
                                        <p:cTn id="23"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2000"/>
                                        <p:tgtEl>
                                          <p:spTgt spid="6">
                                            <p:txEl>
                                              <p:pRg st="1" end="1"/>
                                            </p:txEl>
                                          </p:spTgt>
                                        </p:tgtEl>
                                      </p:cBhvr>
                                    </p:animEffect>
                                    <p:anim calcmode="lin" valueType="num">
                                      <p:cBhvr>
                                        <p:cTn id="29" dur="2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2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8000"/>
                            </p:stCondLst>
                            <p:childTnLst>
                              <p:par>
                                <p:cTn id="32" presetID="42" presetClass="entr" presetSubtype="0" fill="hold" grpId="0" nodeType="after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2000"/>
                                        <p:tgtEl>
                                          <p:spTgt spid="6">
                                            <p:txEl>
                                              <p:pRg st="2" end="2"/>
                                            </p:txEl>
                                          </p:spTgt>
                                        </p:tgtEl>
                                      </p:cBhvr>
                                    </p:animEffect>
                                    <p:anim calcmode="lin" valueType="num">
                                      <p:cBhvr>
                                        <p:cTn id="35"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6" dur="2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0"/>
                            </p:stCondLst>
                            <p:childTnLst>
                              <p:par>
                                <p:cTn id="38" presetID="42" presetClass="entr" presetSubtype="0" fill="hold" grpId="0" nodeType="after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2000"/>
                                        <p:tgtEl>
                                          <p:spTgt spid="6">
                                            <p:txEl>
                                              <p:pRg st="3" end="3"/>
                                            </p:txEl>
                                          </p:spTgt>
                                        </p:tgtEl>
                                      </p:cBhvr>
                                    </p:animEffect>
                                    <p:anim calcmode="lin" valueType="num">
                                      <p:cBhvr>
                                        <p:cTn id="41"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2" dur="2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0" y="304801"/>
            <a:ext cx="4500000" cy="713669"/>
          </a:xfrm>
          <a:prstGeom prst="rect">
            <a:avLst/>
          </a:prstGeom>
        </p:spPr>
      </p:pic>
      <p:sp>
        <p:nvSpPr>
          <p:cNvPr id="4" name="HtBox 4"/>
          <p:cNvSpPr txBox="1">
            <a:spLocks noGrp="1" noSelect="1" noRot="1" noMove="1" noResize="1" noEditPoints="1" noAdjustHandles="1" noChangeArrowheads="1" noChangeShapeType="1" noTextEdit="1"/>
          </p:cNvSpPr>
          <p:nvPr>
            <p:custDataLst>
              <p:tags r:id="rId2"/>
            </p:custDataLst>
          </p:nvPr>
        </p:nvSpPr>
        <p:spPr>
          <a:xfrm>
            <a:off x="0" y="488388"/>
            <a:ext cx="2340705" cy="338554"/>
          </a:xfrm>
          <a:prstGeom prst="rect">
            <a:avLst/>
          </a:prstGeom>
          <a:noFill/>
        </p:spPr>
        <p:txBody>
          <a:bodyPr wrap="none" rtlCol="0">
            <a:spAutoFit/>
          </a:bodyPr>
          <a:lstStyle/>
          <a:p>
            <a:r>
              <a:rPr lang="en-US" sz="1600" dirty="0" smtClean="0">
                <a:solidFill>
                  <a:schemeClr val="bg1"/>
                </a:solidFill>
                <a:latin typeface="+mj-lt"/>
              </a:rPr>
              <a:t>MODE OF TRANSMISSION</a:t>
            </a:r>
            <a:endParaRPr lang="en-US" sz="1600" dirty="0">
              <a:solidFill>
                <a:schemeClr val="bg1"/>
              </a:solidFill>
              <a:latin typeface="+mj-lt"/>
            </a:endParaRPr>
          </a:p>
        </p:txBody>
      </p:sp>
      <p:sp>
        <p:nvSpPr>
          <p:cNvPr id="12" name="TextBox 11"/>
          <p:cNvSpPr txBox="1">
            <a:spLocks noGrp="1" noSelect="1" noRot="1" noMove="1" noResize="1" noEditPoints="1" noAdjustHandles="1" noChangeArrowheads="1" noChangeShapeType="1" noTextEdit="1"/>
          </p:cNvSpPr>
          <p:nvPr>
            <p:custDataLst>
              <p:tags r:id="rId3"/>
            </p:custDataLst>
          </p:nvPr>
        </p:nvSpPr>
        <p:spPr>
          <a:xfrm>
            <a:off x="5792853" y="1603210"/>
            <a:ext cx="3099628" cy="830997"/>
          </a:xfrm>
          <a:prstGeom prst="rect">
            <a:avLst/>
          </a:prstGeom>
          <a:noFill/>
        </p:spPr>
        <p:txBody>
          <a:bodyPr wrap="square" rtlCol="0">
            <a:spAutoFit/>
          </a:bodyPr>
          <a:lstStyle/>
          <a:p>
            <a:r>
              <a:rPr lang="en-US" sz="2400" dirty="0" smtClean="0">
                <a:solidFill>
                  <a:schemeClr val="bg1"/>
                </a:solidFill>
              </a:rPr>
              <a:t>The three modes of transmission are:</a:t>
            </a:r>
            <a:endParaRPr lang="en-CA" sz="2400" dirty="0">
              <a:solidFill>
                <a:schemeClr val="bg1"/>
              </a:solidFill>
            </a:endParaRPr>
          </a:p>
        </p:txBody>
      </p:sp>
      <p:sp>
        <p:nvSpPr>
          <p:cNvPr id="13" name="TextBox 12"/>
          <p:cNvSpPr txBox="1">
            <a:spLocks noGrp="1" noSelect="1" noRot="1" noMove="1" noResize="1" noEditPoints="1" noAdjustHandles="1" noChangeArrowheads="1" noChangeShapeType="1" noTextEdit="1"/>
          </p:cNvSpPr>
          <p:nvPr>
            <p:custDataLst>
              <p:tags r:id="rId4"/>
            </p:custDataLst>
          </p:nvPr>
        </p:nvSpPr>
        <p:spPr>
          <a:xfrm>
            <a:off x="5925202" y="2635171"/>
            <a:ext cx="1887158" cy="461665"/>
          </a:xfrm>
          <a:prstGeom prst="rect">
            <a:avLst/>
          </a:prstGeom>
          <a:solidFill>
            <a:srgbClr val="739AB3"/>
          </a:solidFill>
        </p:spPr>
        <p:txBody>
          <a:bodyPr wrap="square" rtlCol="0">
            <a:spAutoFit/>
          </a:bodyPr>
          <a:lstStyle/>
          <a:p>
            <a:pPr algn="ctr"/>
            <a:r>
              <a:rPr lang="en-US" sz="2400" dirty="0" smtClean="0">
                <a:solidFill>
                  <a:srgbClr val="FFFFFF"/>
                </a:solidFill>
              </a:rPr>
              <a:t>Contact</a:t>
            </a:r>
            <a:endParaRPr lang="en-CA" sz="2400" dirty="0">
              <a:solidFill>
                <a:srgbClr val="FFFFFF"/>
              </a:solidFill>
            </a:endParaRPr>
          </a:p>
        </p:txBody>
      </p:sp>
      <p:sp>
        <p:nvSpPr>
          <p:cNvPr id="14" name="TextBox 13"/>
          <p:cNvSpPr txBox="1">
            <a:spLocks noGrp="1" noSelect="1" noRot="1" noMove="1" noResize="1" noEditPoints="1" noAdjustHandles="1" noChangeArrowheads="1" noChangeShapeType="1" noTextEdit="1"/>
          </p:cNvSpPr>
          <p:nvPr>
            <p:custDataLst>
              <p:tags r:id="rId5"/>
            </p:custDataLst>
          </p:nvPr>
        </p:nvSpPr>
        <p:spPr>
          <a:xfrm>
            <a:off x="5925960" y="3425540"/>
            <a:ext cx="1886400" cy="461665"/>
          </a:xfrm>
          <a:prstGeom prst="rect">
            <a:avLst/>
          </a:prstGeom>
          <a:solidFill>
            <a:srgbClr val="739AB3"/>
          </a:solidFill>
        </p:spPr>
        <p:txBody>
          <a:bodyPr wrap="square" rtlCol="0">
            <a:spAutoFit/>
          </a:bodyPr>
          <a:lstStyle>
            <a:defPPr>
              <a:defRPr lang="en-US"/>
            </a:defPPr>
            <a:lvl1pPr algn="ctr">
              <a:defRPr sz="2400">
                <a:solidFill>
                  <a:srgbClr val="FFFFFF"/>
                </a:solidFill>
              </a:defRPr>
            </a:lvl1pPr>
          </a:lstStyle>
          <a:p>
            <a:r>
              <a:rPr lang="en-US" dirty="0"/>
              <a:t>Droplet</a:t>
            </a:r>
            <a:endParaRPr lang="en-CA" dirty="0"/>
          </a:p>
        </p:txBody>
      </p:sp>
      <p:sp>
        <p:nvSpPr>
          <p:cNvPr id="15" name="TextBox 14"/>
          <p:cNvSpPr txBox="1">
            <a:spLocks noGrp="1" noSelect="1" noRot="1" noMove="1" noResize="1" noEditPoints="1" noAdjustHandles="1" noChangeArrowheads="1" noChangeShapeType="1" noTextEdit="1"/>
          </p:cNvSpPr>
          <p:nvPr>
            <p:custDataLst>
              <p:tags r:id="rId6"/>
            </p:custDataLst>
          </p:nvPr>
        </p:nvSpPr>
        <p:spPr>
          <a:xfrm>
            <a:off x="5925960" y="4176137"/>
            <a:ext cx="1886400" cy="461665"/>
          </a:xfrm>
          <a:prstGeom prst="rect">
            <a:avLst/>
          </a:prstGeom>
          <a:solidFill>
            <a:srgbClr val="739AB3"/>
          </a:solidFill>
        </p:spPr>
        <p:txBody>
          <a:bodyPr wrap="square" rtlCol="0">
            <a:spAutoFit/>
          </a:bodyPr>
          <a:lstStyle>
            <a:defPPr>
              <a:defRPr lang="en-US"/>
            </a:defPPr>
            <a:lvl1pPr algn="ctr">
              <a:defRPr sz="2400">
                <a:solidFill>
                  <a:srgbClr val="FFFFFF"/>
                </a:solidFill>
              </a:defRPr>
            </a:lvl1pPr>
          </a:lstStyle>
          <a:p>
            <a:r>
              <a:rPr lang="en-US" dirty="0"/>
              <a:t>Airborne</a:t>
            </a:r>
            <a:endParaRPr lang="en-CA" dirty="0"/>
          </a:p>
        </p:txBody>
      </p:sp>
      <p:cxnSp>
        <p:nvCxnSpPr>
          <p:cNvPr id="17" name="Straight Connector 16"/>
          <p:cNvCxnSpPr/>
          <p:nvPr/>
        </p:nvCxnSpPr>
        <p:spPr>
          <a:xfrm>
            <a:off x="4067944" y="5737950"/>
            <a:ext cx="17132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781186" y="1603210"/>
            <a:ext cx="11667" cy="41347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Group 20"/>
          <p:cNvGrpSpPr>
            <a:grpSpLocks noGrp="1" noSelect="1" noRot="1" noMove="1" noResize="1"/>
          </p:cNvGrpSpPr>
          <p:nvPr>
            <p:custDataLst>
              <p:tags r:id="rId7"/>
            </p:custDataLst>
          </p:nvPr>
        </p:nvGrpSpPr>
        <p:grpSpPr>
          <a:xfrm>
            <a:off x="390841" y="1463325"/>
            <a:ext cx="5556873" cy="4847759"/>
            <a:chOff x="390841" y="1463325"/>
            <a:chExt cx="5556873" cy="4847759"/>
          </a:xfrm>
        </p:grpSpPr>
        <p:sp>
          <p:nvSpPr>
            <p:cNvPr id="5" name="TextBox 4"/>
            <p:cNvSpPr txBox="1"/>
            <p:nvPr/>
          </p:nvSpPr>
          <p:spPr>
            <a:xfrm>
              <a:off x="2250000" y="1988840"/>
              <a:ext cx="1545451" cy="646331"/>
            </a:xfrm>
            <a:prstGeom prst="rect">
              <a:avLst/>
            </a:prstGeom>
            <a:noFill/>
          </p:spPr>
          <p:txBody>
            <a:bodyPr wrap="square" rtlCol="0">
              <a:spAutoFit/>
            </a:bodyPr>
            <a:lstStyle/>
            <a:p>
              <a:pPr algn="ctr"/>
              <a:r>
                <a:rPr lang="en-US" dirty="0" smtClean="0">
                  <a:solidFill>
                    <a:schemeClr val="bg1">
                      <a:lumMod val="65000"/>
                    </a:schemeClr>
                  </a:solidFill>
                </a:rPr>
                <a:t>Infectious Agents</a:t>
              </a:r>
              <a:endParaRPr lang="en-CA" dirty="0">
                <a:solidFill>
                  <a:schemeClr val="bg1">
                    <a:lumMod val="65000"/>
                  </a:schemeClr>
                </a:solidFill>
              </a:endParaRPr>
            </a:p>
          </p:txBody>
        </p:sp>
        <p:sp>
          <p:nvSpPr>
            <p:cNvPr id="6" name="TextBox 5"/>
            <p:cNvSpPr txBox="1"/>
            <p:nvPr/>
          </p:nvSpPr>
          <p:spPr>
            <a:xfrm>
              <a:off x="808902" y="2887775"/>
              <a:ext cx="1385896" cy="646331"/>
            </a:xfrm>
            <a:prstGeom prst="rect">
              <a:avLst/>
            </a:prstGeom>
            <a:noFill/>
          </p:spPr>
          <p:txBody>
            <a:bodyPr wrap="square" rtlCol="0">
              <a:spAutoFit/>
            </a:bodyPr>
            <a:lstStyle/>
            <a:p>
              <a:pPr algn="ctr"/>
              <a:r>
                <a:rPr lang="en-US" dirty="0" smtClean="0">
                  <a:solidFill>
                    <a:schemeClr val="bg1">
                      <a:lumMod val="65000"/>
                    </a:schemeClr>
                  </a:solidFill>
                </a:rPr>
                <a:t>Susceptible Host</a:t>
              </a:r>
              <a:endParaRPr lang="en-CA" dirty="0">
                <a:solidFill>
                  <a:schemeClr val="bg1">
                    <a:lumMod val="65000"/>
                  </a:schemeClr>
                </a:solidFill>
              </a:endParaRPr>
            </a:p>
          </p:txBody>
        </p:sp>
        <p:sp>
          <p:nvSpPr>
            <p:cNvPr id="7" name="TextBox 6"/>
            <p:cNvSpPr txBox="1"/>
            <p:nvPr/>
          </p:nvSpPr>
          <p:spPr>
            <a:xfrm>
              <a:off x="3923928" y="2917709"/>
              <a:ext cx="1385896" cy="369332"/>
            </a:xfrm>
            <a:prstGeom prst="rect">
              <a:avLst/>
            </a:prstGeom>
            <a:noFill/>
          </p:spPr>
          <p:txBody>
            <a:bodyPr wrap="square" rtlCol="0">
              <a:spAutoFit/>
            </a:bodyPr>
            <a:lstStyle/>
            <a:p>
              <a:r>
                <a:rPr lang="en-US" dirty="0" smtClean="0">
                  <a:solidFill>
                    <a:schemeClr val="bg1">
                      <a:lumMod val="65000"/>
                    </a:schemeClr>
                  </a:solidFill>
                </a:rPr>
                <a:t>Reservoirs</a:t>
              </a:r>
              <a:endParaRPr lang="en-CA" dirty="0">
                <a:solidFill>
                  <a:schemeClr val="bg1">
                    <a:lumMod val="65000"/>
                  </a:schemeClr>
                </a:solidFill>
              </a:endParaRPr>
            </a:p>
          </p:txBody>
        </p:sp>
        <p:sp>
          <p:nvSpPr>
            <p:cNvPr id="8" name="TextBox 7"/>
            <p:cNvSpPr txBox="1"/>
            <p:nvPr/>
          </p:nvSpPr>
          <p:spPr>
            <a:xfrm>
              <a:off x="3923928" y="4237692"/>
              <a:ext cx="1152128" cy="646331"/>
            </a:xfrm>
            <a:prstGeom prst="rect">
              <a:avLst/>
            </a:prstGeom>
            <a:noFill/>
          </p:spPr>
          <p:txBody>
            <a:bodyPr wrap="square" rtlCol="0">
              <a:spAutoFit/>
            </a:bodyPr>
            <a:lstStyle/>
            <a:p>
              <a:pPr algn="ctr"/>
              <a:r>
                <a:rPr lang="en-US" dirty="0" smtClean="0">
                  <a:solidFill>
                    <a:schemeClr val="bg1">
                      <a:lumMod val="65000"/>
                    </a:schemeClr>
                  </a:solidFill>
                </a:rPr>
                <a:t>Portal of Exit</a:t>
              </a:r>
              <a:endParaRPr lang="en-CA" dirty="0">
                <a:solidFill>
                  <a:schemeClr val="bg1">
                    <a:lumMod val="65000"/>
                  </a:schemeClr>
                </a:solidFill>
              </a:endParaRPr>
            </a:p>
          </p:txBody>
        </p:sp>
        <p:sp>
          <p:nvSpPr>
            <p:cNvPr id="10" name="TextBox 9"/>
            <p:cNvSpPr txBox="1"/>
            <p:nvPr/>
          </p:nvSpPr>
          <p:spPr>
            <a:xfrm>
              <a:off x="764456" y="4160113"/>
              <a:ext cx="1385896" cy="646331"/>
            </a:xfrm>
            <a:prstGeom prst="rect">
              <a:avLst/>
            </a:prstGeom>
            <a:noFill/>
          </p:spPr>
          <p:txBody>
            <a:bodyPr wrap="square" rtlCol="0">
              <a:spAutoFit/>
            </a:bodyPr>
            <a:lstStyle/>
            <a:p>
              <a:pPr algn="ctr"/>
              <a:r>
                <a:rPr lang="en-US" dirty="0" smtClean="0">
                  <a:solidFill>
                    <a:schemeClr val="bg1">
                      <a:lumMod val="65000"/>
                    </a:schemeClr>
                  </a:solidFill>
                </a:rPr>
                <a:t>Portal of Entry</a:t>
              </a:r>
              <a:endParaRPr lang="en-CA" dirty="0">
                <a:solidFill>
                  <a:schemeClr val="bg1">
                    <a:lumMod val="65000"/>
                  </a:schemeClr>
                </a:solidFill>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1" y="1463325"/>
              <a:ext cx="5556873" cy="4847759"/>
            </a:xfrm>
            <a:prstGeom prst="rect">
              <a:avLst/>
            </a:prstGeom>
          </p:spPr>
        </p:pic>
        <p:sp>
          <p:nvSpPr>
            <p:cNvPr id="11" name="TextBox 10"/>
            <p:cNvSpPr txBox="1"/>
            <p:nvPr/>
          </p:nvSpPr>
          <p:spPr>
            <a:xfrm>
              <a:off x="1968463" y="3305588"/>
              <a:ext cx="2122268" cy="923330"/>
            </a:xfrm>
            <a:prstGeom prst="rect">
              <a:avLst/>
            </a:prstGeom>
            <a:noFill/>
          </p:spPr>
          <p:txBody>
            <a:bodyPr wrap="square" rtlCol="0">
              <a:spAutoFit/>
            </a:bodyPr>
            <a:lstStyle/>
            <a:p>
              <a:pPr algn="ctr"/>
              <a:r>
                <a:rPr lang="en-US" dirty="0" smtClean="0"/>
                <a:t>CHAIN</a:t>
              </a:r>
            </a:p>
            <a:p>
              <a:pPr algn="ctr"/>
              <a:r>
                <a:rPr lang="en-US" dirty="0" smtClean="0"/>
                <a:t> OF </a:t>
              </a:r>
            </a:p>
            <a:p>
              <a:pPr algn="ctr"/>
              <a:r>
                <a:rPr lang="en-US" dirty="0" smtClean="0"/>
                <a:t>TRANSMISSION</a:t>
              </a:r>
              <a:endParaRPr lang="en-CA" dirty="0"/>
            </a:p>
          </p:txBody>
        </p:sp>
      </p:grpSp>
      <p:sp>
        <p:nvSpPr>
          <p:cNvPr id="18" name="TextBox 17"/>
          <p:cNvSpPr txBox="1"/>
          <p:nvPr/>
        </p:nvSpPr>
        <p:spPr>
          <a:xfrm>
            <a:off x="2248725" y="5091619"/>
            <a:ext cx="1561743" cy="646331"/>
          </a:xfrm>
          <a:prstGeom prst="rect">
            <a:avLst/>
          </a:prstGeom>
          <a:noFill/>
        </p:spPr>
        <p:txBody>
          <a:bodyPr wrap="square" rtlCol="0">
            <a:spAutoFit/>
          </a:bodyPr>
          <a:lstStyle/>
          <a:p>
            <a:pPr algn="ctr"/>
            <a:r>
              <a:rPr lang="en-US" dirty="0" smtClean="0"/>
              <a:t>Mode of Transmission</a:t>
            </a:r>
            <a:endParaRPr lang="en-CA" dirty="0"/>
          </a:p>
        </p:txBody>
      </p:sp>
    </p:spTree>
    <p:extLst>
      <p:ext uri="{BB962C8B-B14F-4D97-AF65-F5344CB8AC3E}">
        <p14:creationId xmlns:p14="http://schemas.microsoft.com/office/powerpoint/2010/main" val="75211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ppt_x</p:attrName>
                                        </p:attrNameLst>
                                      </p:cBhvr>
                                      <p:tavLst>
                                        <p:tav tm="0">
                                          <p:val>
                                            <p:strVal val="#ppt_x"/>
                                          </p:val>
                                        </p:tav>
                                        <p:tav tm="100000">
                                          <p:val>
                                            <p:strVal val="#ppt_x"/>
                                          </p:val>
                                        </p:tav>
                                      </p:tavLst>
                                    </p:anim>
                                    <p:anim calcmode="lin" valueType="num">
                                      <p:cBhvr>
                                        <p:cTn id="14" dur="2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par>
                          <p:cTn id="23" fill="hold">
                            <p:stCondLst>
                              <p:cond delay="4000"/>
                            </p:stCondLst>
                            <p:childTnLst>
                              <p:par>
                                <p:cTn id="24" presetID="22" presetClass="entr" presetSubtype="8"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2000"/>
                                        <p:tgtEl>
                                          <p:spTgt spid="17"/>
                                        </p:tgtEl>
                                      </p:cBhvr>
                                    </p:animEffect>
                                  </p:childTnLst>
                                </p:cTn>
                              </p:par>
                            </p:childTnLst>
                          </p:cTn>
                        </p:par>
                        <p:par>
                          <p:cTn id="27" fill="hold">
                            <p:stCondLst>
                              <p:cond delay="6000"/>
                            </p:stCondLst>
                            <p:childTnLst>
                              <p:par>
                                <p:cTn id="28" presetID="22" presetClass="entr" presetSubtype="4"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2000"/>
                                        <p:tgtEl>
                                          <p:spTgt spid="19"/>
                                        </p:tgtEl>
                                      </p:cBhvr>
                                    </p:animEffect>
                                  </p:childTnLst>
                                </p:cTn>
                              </p:par>
                            </p:childTnLst>
                          </p:cTn>
                        </p:par>
                        <p:par>
                          <p:cTn id="31" fill="hold">
                            <p:stCondLst>
                              <p:cond delay="8000"/>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000"/>
                                        <p:tgtEl>
                                          <p:spTgt spid="12"/>
                                        </p:tgtEl>
                                      </p:cBhvr>
                                    </p:animEffect>
                                  </p:childTnLst>
                                </p:cTn>
                              </p:par>
                            </p:childTnLst>
                          </p:cTn>
                        </p:par>
                        <p:par>
                          <p:cTn id="35" fill="hold">
                            <p:stCondLst>
                              <p:cond delay="10000"/>
                            </p:stCondLst>
                            <p:childTnLst>
                              <p:par>
                                <p:cTn id="36" presetID="42"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000"/>
                                        <p:tgtEl>
                                          <p:spTgt spid="13"/>
                                        </p:tgtEl>
                                      </p:cBhvr>
                                    </p:animEffect>
                                    <p:anim calcmode="lin" valueType="num">
                                      <p:cBhvr>
                                        <p:cTn id="39" dur="2000" fill="hold"/>
                                        <p:tgtEl>
                                          <p:spTgt spid="13"/>
                                        </p:tgtEl>
                                        <p:attrNameLst>
                                          <p:attrName>ppt_x</p:attrName>
                                        </p:attrNameLst>
                                      </p:cBhvr>
                                      <p:tavLst>
                                        <p:tav tm="0">
                                          <p:val>
                                            <p:strVal val="#ppt_x"/>
                                          </p:val>
                                        </p:tav>
                                        <p:tav tm="100000">
                                          <p:val>
                                            <p:strVal val="#ppt_x"/>
                                          </p:val>
                                        </p:tav>
                                      </p:tavLst>
                                    </p:anim>
                                    <p:anim calcmode="lin" valueType="num">
                                      <p:cBhvr>
                                        <p:cTn id="40" dur="2000" fill="hold"/>
                                        <p:tgtEl>
                                          <p:spTgt spid="13"/>
                                        </p:tgtEl>
                                        <p:attrNameLst>
                                          <p:attrName>ppt_y</p:attrName>
                                        </p:attrNameLst>
                                      </p:cBhvr>
                                      <p:tavLst>
                                        <p:tav tm="0">
                                          <p:val>
                                            <p:strVal val="#ppt_y+.1"/>
                                          </p:val>
                                        </p:tav>
                                        <p:tav tm="100000">
                                          <p:val>
                                            <p:strVal val="#ppt_y"/>
                                          </p:val>
                                        </p:tav>
                                      </p:tavLst>
                                    </p:anim>
                                  </p:childTnLst>
                                </p:cTn>
                              </p:par>
                            </p:childTnLst>
                          </p:cTn>
                        </p:par>
                        <p:par>
                          <p:cTn id="41" fill="hold">
                            <p:stCondLst>
                              <p:cond delay="12000"/>
                            </p:stCondLst>
                            <p:childTnLst>
                              <p:par>
                                <p:cTn id="42" presetID="42"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000"/>
                                        <p:tgtEl>
                                          <p:spTgt spid="14"/>
                                        </p:tgtEl>
                                      </p:cBhvr>
                                    </p:animEffect>
                                    <p:anim calcmode="lin" valueType="num">
                                      <p:cBhvr>
                                        <p:cTn id="45" dur="2000" fill="hold"/>
                                        <p:tgtEl>
                                          <p:spTgt spid="14"/>
                                        </p:tgtEl>
                                        <p:attrNameLst>
                                          <p:attrName>ppt_x</p:attrName>
                                        </p:attrNameLst>
                                      </p:cBhvr>
                                      <p:tavLst>
                                        <p:tav tm="0">
                                          <p:val>
                                            <p:strVal val="#ppt_x"/>
                                          </p:val>
                                        </p:tav>
                                        <p:tav tm="100000">
                                          <p:val>
                                            <p:strVal val="#ppt_x"/>
                                          </p:val>
                                        </p:tav>
                                      </p:tavLst>
                                    </p:anim>
                                    <p:anim calcmode="lin" valueType="num">
                                      <p:cBhvr>
                                        <p:cTn id="46" dur="2000" fill="hold"/>
                                        <p:tgtEl>
                                          <p:spTgt spid="14"/>
                                        </p:tgtEl>
                                        <p:attrNameLst>
                                          <p:attrName>ppt_y</p:attrName>
                                        </p:attrNameLst>
                                      </p:cBhvr>
                                      <p:tavLst>
                                        <p:tav tm="0">
                                          <p:val>
                                            <p:strVal val="#ppt_y+.1"/>
                                          </p:val>
                                        </p:tav>
                                        <p:tav tm="100000">
                                          <p:val>
                                            <p:strVal val="#ppt_y"/>
                                          </p:val>
                                        </p:tav>
                                      </p:tavLst>
                                    </p:anim>
                                  </p:childTnLst>
                                </p:cTn>
                              </p:par>
                            </p:childTnLst>
                          </p:cTn>
                        </p:par>
                        <p:par>
                          <p:cTn id="47" fill="hold">
                            <p:stCondLst>
                              <p:cond delay="14000"/>
                            </p:stCondLst>
                            <p:childTnLst>
                              <p:par>
                                <p:cTn id="48" presetID="42"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anim calcmode="lin" valueType="num">
                                      <p:cBhvr>
                                        <p:cTn id="51" dur="2000" fill="hold"/>
                                        <p:tgtEl>
                                          <p:spTgt spid="15"/>
                                        </p:tgtEl>
                                        <p:attrNameLst>
                                          <p:attrName>ppt_x</p:attrName>
                                        </p:attrNameLst>
                                      </p:cBhvr>
                                      <p:tavLst>
                                        <p:tav tm="0">
                                          <p:val>
                                            <p:strVal val="#ppt_x"/>
                                          </p:val>
                                        </p:tav>
                                        <p:tav tm="100000">
                                          <p:val>
                                            <p:strVal val="#ppt_x"/>
                                          </p:val>
                                        </p:tav>
                                      </p:tavLst>
                                    </p:anim>
                                    <p:anim calcmode="lin" valueType="num">
                                      <p:cBhvr>
                                        <p:cTn id="52"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animBg="1"/>
      <p:bldP spid="14" grpId="0" animBg="1"/>
      <p:bldP spid="15"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Select="1" noRot="1" noMove="1" noResize="1" noEditPoints="1" noAdjustHandles="1" noChangeArrowheads="1" noChangeShapeType="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19" name="Rectangle 18"/>
          <p:cNvSpPr>
            <a:spLocks noGrp="1" noSelect="1" noRot="1" noMove="1" noResize="1" noEditPoints="1" noAdjustHandles="1" noChangeArrowheads="1" noChangeShapeType="1" noTextEdit="1"/>
          </p:cNvSpPr>
          <p:nvPr>
            <p:custDataLst>
              <p:tags r:id="rId2"/>
            </p:custDataLst>
          </p:nvPr>
        </p:nvSpPr>
        <p:spPr>
          <a:xfrm>
            <a:off x="0" y="2060848"/>
            <a:ext cx="9144000" cy="3168032"/>
          </a:xfrm>
          <a:prstGeom prst="rect">
            <a:avLst/>
          </a:prstGeom>
          <a:solidFill>
            <a:srgbClr val="FFFFFF">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pic>
        <p:nvPicPr>
          <p:cNvPr id="21" name="Picture 20"/>
          <p:cNvPicPr>
            <a:picLocks noGrp="1" noSelect="1" noRot="1" noMove="1" noResize="1" noEditPoints="1" noAdjustHandles="1" noChangeArrowheads="1" noChangeShapeType="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0" y="304801"/>
            <a:ext cx="4500000" cy="713669"/>
          </a:xfrm>
          <a:prstGeom prst="rect">
            <a:avLst/>
          </a:prstGeom>
          <a:ln>
            <a:noFill/>
          </a:ln>
        </p:spPr>
      </p:pic>
      <p:sp>
        <p:nvSpPr>
          <p:cNvPr id="22" name="HtBox 4"/>
          <p:cNvSpPr txBox="1">
            <a:spLocks noGrp="1" noSelect="1" noRot="1" noMove="1" noResize="1" noEditPoints="1" noAdjustHandles="1" noChangeArrowheads="1" noChangeShapeType="1" noTextEdit="1"/>
          </p:cNvSpPr>
          <p:nvPr>
            <p:custDataLst>
              <p:tags r:id="rId4"/>
            </p:custDataLst>
          </p:nvPr>
        </p:nvSpPr>
        <p:spPr>
          <a:xfrm>
            <a:off x="0" y="488388"/>
            <a:ext cx="2311210" cy="338554"/>
          </a:xfrm>
          <a:prstGeom prst="rect">
            <a:avLst/>
          </a:prstGeom>
          <a:noFill/>
        </p:spPr>
        <p:txBody>
          <a:bodyPr wrap="none" rtlCol="0">
            <a:spAutoFit/>
          </a:bodyPr>
          <a:lstStyle/>
          <a:p>
            <a:r>
              <a:rPr lang="en-US" sz="1600" dirty="0" smtClean="0">
                <a:solidFill>
                  <a:prstClr val="white"/>
                </a:solidFill>
              </a:rPr>
              <a:t>CONTACT TRANSMISSION</a:t>
            </a:r>
            <a:endParaRPr lang="en-US" sz="1600" dirty="0">
              <a:solidFill>
                <a:prstClr val="white"/>
              </a:solidFill>
            </a:endParaRPr>
          </a:p>
        </p:txBody>
      </p:sp>
      <p:sp>
        <p:nvSpPr>
          <p:cNvPr id="23" name="Rectangle 22"/>
          <p:cNvSpPr>
            <a:spLocks noGrp="1" noSelect="1" noRot="1" noMove="1" noResize="1" noEditPoints="1" noAdjustHandles="1" noChangeArrowheads="1" noChangeShapeType="1" noTextEdit="1"/>
          </p:cNvSpPr>
          <p:nvPr>
            <p:custDataLst>
              <p:tags r:id="rId5"/>
            </p:custDataLst>
          </p:nvPr>
        </p:nvSpPr>
        <p:spPr>
          <a:xfrm>
            <a:off x="971600" y="2571063"/>
            <a:ext cx="4136475" cy="1000274"/>
          </a:xfrm>
          <a:prstGeom prst="rect">
            <a:avLst/>
          </a:prstGeom>
        </p:spPr>
        <p:txBody>
          <a:bodyPr wrap="square">
            <a:spAutoFit/>
          </a:bodyPr>
          <a:lstStyle/>
          <a:p>
            <a:pPr>
              <a:spcBef>
                <a:spcPts val="600"/>
              </a:spcBef>
            </a:pPr>
            <a:r>
              <a:rPr lang="en-CA" b="1" dirty="0" smtClean="0">
                <a:solidFill>
                  <a:prstClr val="black"/>
                </a:solidFill>
              </a:rPr>
              <a:t>Direct Contact</a:t>
            </a:r>
            <a:endParaRPr lang="en-CA" dirty="0" smtClean="0">
              <a:solidFill>
                <a:prstClr val="black"/>
              </a:solidFill>
            </a:endParaRPr>
          </a:p>
          <a:p>
            <a:pPr>
              <a:spcBef>
                <a:spcPts val="600"/>
              </a:spcBef>
            </a:pPr>
            <a:r>
              <a:rPr lang="en-CA" dirty="0" smtClean="0">
                <a:solidFill>
                  <a:prstClr val="black"/>
                </a:solidFill>
              </a:rPr>
              <a:t>Transmission </a:t>
            </a:r>
            <a:r>
              <a:rPr lang="en-CA" dirty="0">
                <a:solidFill>
                  <a:prstClr val="black"/>
                </a:solidFill>
              </a:rPr>
              <a:t>occurs through one person touching another </a:t>
            </a:r>
            <a:r>
              <a:rPr lang="en-CA" dirty="0" smtClean="0">
                <a:solidFill>
                  <a:prstClr val="black"/>
                </a:solidFill>
              </a:rPr>
              <a:t>person.</a:t>
            </a:r>
          </a:p>
        </p:txBody>
      </p:sp>
      <p:sp>
        <p:nvSpPr>
          <p:cNvPr id="2" name="TextBox 1"/>
          <p:cNvSpPr txBox="1">
            <a:spLocks noGrp="1" noSelect="1" noRot="1" noMove="1" noResize="1" noEditPoints="1" noAdjustHandles="1" noChangeArrowheads="1" noChangeShapeType="1" noTextEdit="1"/>
          </p:cNvSpPr>
          <p:nvPr>
            <p:custDataLst>
              <p:tags r:id="rId6"/>
            </p:custDataLst>
          </p:nvPr>
        </p:nvSpPr>
        <p:spPr>
          <a:xfrm>
            <a:off x="976586" y="3861048"/>
            <a:ext cx="4315494" cy="646331"/>
          </a:xfrm>
          <a:prstGeom prst="rect">
            <a:avLst/>
          </a:prstGeom>
          <a:noFill/>
        </p:spPr>
        <p:txBody>
          <a:bodyPr wrap="square" rtlCol="0">
            <a:spAutoFit/>
          </a:bodyPr>
          <a:lstStyle/>
          <a:p>
            <a:r>
              <a:rPr lang="en-CA" dirty="0" smtClean="0">
                <a:solidFill>
                  <a:prstClr val="black"/>
                </a:solidFill>
              </a:rPr>
              <a:t>If you can’t access </a:t>
            </a:r>
            <a:r>
              <a:rPr lang="en-CA" dirty="0">
                <a:solidFill>
                  <a:prstClr val="black"/>
                </a:solidFill>
              </a:rPr>
              <a:t>the video </a:t>
            </a:r>
            <a:r>
              <a:rPr lang="en-CA" dirty="0">
                <a:solidFill>
                  <a:prstClr val="black"/>
                </a:solidFill>
                <a:hlinkClick r:id="rId12"/>
              </a:rPr>
              <a:t>click </a:t>
            </a:r>
            <a:r>
              <a:rPr lang="en-CA" dirty="0" smtClean="0">
                <a:solidFill>
                  <a:prstClr val="black"/>
                </a:solidFill>
                <a:hlinkClick r:id="rId12"/>
              </a:rPr>
              <a:t>here</a:t>
            </a:r>
            <a:r>
              <a:rPr lang="en-CA" dirty="0" smtClean="0">
                <a:solidFill>
                  <a:prstClr val="black"/>
                </a:solidFill>
              </a:rPr>
              <a:t> to download </a:t>
            </a:r>
            <a:r>
              <a:rPr lang="en-CA" dirty="0">
                <a:solidFill>
                  <a:prstClr val="black"/>
                </a:solidFill>
              </a:rPr>
              <a:t>all </a:t>
            </a:r>
            <a:r>
              <a:rPr lang="en-CA" dirty="0" smtClean="0">
                <a:solidFill>
                  <a:prstClr val="black"/>
                </a:solidFill>
              </a:rPr>
              <a:t>of the </a:t>
            </a:r>
            <a:r>
              <a:rPr lang="en-CA" dirty="0">
                <a:solidFill>
                  <a:prstClr val="black"/>
                </a:solidFill>
              </a:rPr>
              <a:t>Core AP videos.</a:t>
            </a:r>
          </a:p>
        </p:txBody>
      </p:sp>
      <p:pic>
        <p:nvPicPr>
          <p:cNvPr id="3" name="Picture 2">
            <a:hlinkClick r:id="rId13"/>
          </p:cNvPr>
          <p:cNvPicPr>
            <a:picLocks noGrp="1" noSelect="1" noRot="1" noMove="1" noResize="1" noEditPoints="1" noAdjustHandles="1" noChangeArrowheads="1" noChangeShapeType="1"/>
          </p:cNvPicPr>
          <p:nvPr>
            <p:custDataLst>
              <p:tags r:id="rId7"/>
            </p:custDataLst>
          </p:nvPr>
        </p:nvPicPr>
        <p:blipFill>
          <a:blip r:embed="rId14">
            <a:extLst>
              <a:ext uri="{28A0092B-C50C-407E-A947-70E740481C1C}">
                <a14:useLocalDpi xmlns:a14="http://schemas.microsoft.com/office/drawing/2010/main" val="0"/>
              </a:ext>
            </a:extLst>
          </a:blip>
          <a:stretch>
            <a:fillRect/>
          </a:stretch>
        </p:blipFill>
        <p:spPr>
          <a:xfrm>
            <a:off x="5364088" y="2780928"/>
            <a:ext cx="3389362" cy="1762468"/>
          </a:xfrm>
          <a:prstGeom prst="rect">
            <a:avLst/>
          </a:prstGeom>
          <a:ln w="38100">
            <a:solidFill>
              <a:schemeClr val="bg1"/>
            </a:solidFill>
          </a:ln>
        </p:spPr>
      </p:pic>
    </p:spTree>
    <p:extLst>
      <p:ext uri="{BB962C8B-B14F-4D97-AF65-F5344CB8AC3E}">
        <p14:creationId xmlns:p14="http://schemas.microsoft.com/office/powerpoint/2010/main" val="67799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ppt_x</p:attrName>
                                        </p:attrNameLst>
                                      </p:cBhvr>
                                      <p:tavLst>
                                        <p:tav tm="0">
                                          <p:val>
                                            <p:strVal val="#ppt_x"/>
                                          </p:val>
                                        </p:tav>
                                        <p:tav tm="100000">
                                          <p:val>
                                            <p:strVal val="#ppt_x"/>
                                          </p:val>
                                        </p:tav>
                                      </p:tavLst>
                                    </p:anim>
                                    <p:anim calcmode="lin" valueType="num">
                                      <p:cBhvr>
                                        <p:cTn id="9" dur="2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ppt_x</p:attrName>
                                        </p:attrNameLst>
                                      </p:cBhvr>
                                      <p:tavLst>
                                        <p:tav tm="0">
                                          <p:val>
                                            <p:strVal val="#ppt_x"/>
                                          </p:val>
                                        </p:tav>
                                        <p:tav tm="100000">
                                          <p:val>
                                            <p:strVal val="#ppt_x"/>
                                          </p:val>
                                        </p:tav>
                                      </p:tavLst>
                                    </p:anim>
                                    <p:anim calcmode="lin" valueType="num">
                                      <p:cBhvr>
                                        <p:cTn id="14" dur="2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2000"/>
                                        <p:tgtEl>
                                          <p:spTgt spid="23">
                                            <p:txEl>
                                              <p:pRg st="0" end="0"/>
                                            </p:txEl>
                                          </p:spTgt>
                                        </p:tgtEl>
                                      </p:cBhvr>
                                    </p:animEffect>
                                  </p:childTnLst>
                                </p:cTn>
                              </p:par>
                            </p:childTnLst>
                          </p:cTn>
                        </p:par>
                        <p:par>
                          <p:cTn id="23" fill="hold">
                            <p:stCondLst>
                              <p:cond delay="5000"/>
                            </p:stCondLst>
                            <p:childTnLst>
                              <p:par>
                                <p:cTn id="24" presetID="10" presetClass="entr" presetSubtype="0" fill="hold" grpId="0" nodeType="afterEffect">
                                  <p:stCondLst>
                                    <p:cond delay="0"/>
                                  </p:stCondLst>
                                  <p:childTnLst>
                                    <p:set>
                                      <p:cBhvr>
                                        <p:cTn id="25" dur="1" fill="hold">
                                          <p:stCondLst>
                                            <p:cond delay="0"/>
                                          </p:stCondLst>
                                        </p:cTn>
                                        <p:tgtEl>
                                          <p:spTgt spid="23">
                                            <p:txEl>
                                              <p:pRg st="1" end="1"/>
                                            </p:txEl>
                                          </p:spTgt>
                                        </p:tgtEl>
                                        <p:attrNameLst>
                                          <p:attrName>style.visibility</p:attrName>
                                        </p:attrNameLst>
                                      </p:cBhvr>
                                      <p:to>
                                        <p:strVal val="visible"/>
                                      </p:to>
                                    </p:set>
                                    <p:animEffect transition="in" filter="fade">
                                      <p:cBhvr>
                                        <p:cTn id="26" dur="2000"/>
                                        <p:tgtEl>
                                          <p:spTgt spid="23">
                                            <p:txEl>
                                              <p:pRg st="1" end="1"/>
                                            </p:txEl>
                                          </p:spTgt>
                                        </p:tgtEl>
                                      </p:cBhvr>
                                    </p:animEffect>
                                  </p:childTnLst>
                                </p:cTn>
                              </p:par>
                            </p:childTnLst>
                          </p:cTn>
                        </p:par>
                        <p:par>
                          <p:cTn id="27" fill="hold">
                            <p:stCondLst>
                              <p:cond delay="7000"/>
                            </p:stCondLst>
                            <p:childTnLst>
                              <p:par>
                                <p:cTn id="28" presetID="1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7500"/>
                            </p:stCondLst>
                            <p:childTnLst>
                              <p:par>
                                <p:cTn id="32" presetID="10" presetClass="entr" presetSubtype="0"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P spid="23" grpId="0" build="p"/>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620" y="2"/>
            <a:ext cx="9151240" cy="685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hlinkClick r:id="rId5"/>
          </p:cNvPr>
          <p:cNvSpPr/>
          <p:nvPr/>
        </p:nvSpPr>
        <p:spPr>
          <a:xfrm>
            <a:off x="6588224" y="3284984"/>
            <a:ext cx="864096"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hlinkClick r:id="rId6"/>
          </p:cNvPr>
          <p:cNvSpPr/>
          <p:nvPr/>
        </p:nvSpPr>
        <p:spPr>
          <a:xfrm>
            <a:off x="3707904" y="4221088"/>
            <a:ext cx="9361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04061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2569" y="1"/>
            <a:ext cx="91891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hlinkClick r:id="rId5"/>
          </p:cNvPr>
          <p:cNvSpPr/>
          <p:nvPr/>
        </p:nvSpPr>
        <p:spPr>
          <a:xfrm>
            <a:off x="3707904" y="4293096"/>
            <a:ext cx="9361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hlinkClick r:id="rId6"/>
          </p:cNvPr>
          <p:cNvSpPr/>
          <p:nvPr/>
        </p:nvSpPr>
        <p:spPr>
          <a:xfrm>
            <a:off x="6588224" y="3284984"/>
            <a:ext cx="864096"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221614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00.xml><?xml version="1.0" encoding="utf-8"?>
<p:tagLst xmlns:a="http://schemas.openxmlformats.org/drawingml/2006/main" xmlns:r="http://schemas.openxmlformats.org/officeDocument/2006/relationships" xmlns:p="http://schemas.openxmlformats.org/presentationml/2006/main">
  <p:tag name="SHAPE_LOCKS" val="1983"/>
</p:tagLst>
</file>

<file path=ppt/tags/tag101.xml><?xml version="1.0" encoding="utf-8"?>
<p:tagLst xmlns:a="http://schemas.openxmlformats.org/drawingml/2006/main" xmlns:r="http://schemas.openxmlformats.org/officeDocument/2006/relationships" xmlns:p="http://schemas.openxmlformats.org/presentationml/2006/main">
  <p:tag name="SHAPE_LOCKS" val="1983"/>
</p:tagLst>
</file>

<file path=ppt/tags/tag102.xml><?xml version="1.0" encoding="utf-8"?>
<p:tagLst xmlns:a="http://schemas.openxmlformats.org/drawingml/2006/main" xmlns:r="http://schemas.openxmlformats.org/officeDocument/2006/relationships" xmlns:p="http://schemas.openxmlformats.org/presentationml/2006/main">
  <p:tag name="SHAPE_LOCKS" val="1983"/>
</p:tagLst>
</file>

<file path=ppt/tags/tag103.xml><?xml version="1.0" encoding="utf-8"?>
<p:tagLst xmlns:a="http://schemas.openxmlformats.org/drawingml/2006/main" xmlns:r="http://schemas.openxmlformats.org/officeDocument/2006/relationships" xmlns:p="http://schemas.openxmlformats.org/presentationml/2006/main">
  <p:tag name="SHAPE_LOCKS" val="1983"/>
</p:tagLst>
</file>

<file path=ppt/tags/tag104.xml><?xml version="1.0" encoding="utf-8"?>
<p:tagLst xmlns:a="http://schemas.openxmlformats.org/drawingml/2006/main" xmlns:r="http://schemas.openxmlformats.org/officeDocument/2006/relationships" xmlns:p="http://schemas.openxmlformats.org/presentationml/2006/main">
  <p:tag name="SHAPE_LOCKS" val="1983"/>
</p:tagLst>
</file>

<file path=ppt/tags/tag105.xml><?xml version="1.0" encoding="utf-8"?>
<p:tagLst xmlns:a="http://schemas.openxmlformats.org/drawingml/2006/main" xmlns:r="http://schemas.openxmlformats.org/officeDocument/2006/relationships" xmlns:p="http://schemas.openxmlformats.org/presentationml/2006/main">
  <p:tag name="SHAPE_LOCKS" val="1983"/>
</p:tagLst>
</file>

<file path=ppt/tags/tag106.xml><?xml version="1.0" encoding="utf-8"?>
<p:tagLst xmlns:a="http://schemas.openxmlformats.org/drawingml/2006/main" xmlns:r="http://schemas.openxmlformats.org/officeDocument/2006/relationships" xmlns:p="http://schemas.openxmlformats.org/presentationml/2006/main">
  <p:tag name="SHAPE_LOCKS" val="1983"/>
</p:tagLst>
</file>

<file path=ppt/tags/tag107.xml><?xml version="1.0" encoding="utf-8"?>
<p:tagLst xmlns:a="http://schemas.openxmlformats.org/drawingml/2006/main" xmlns:r="http://schemas.openxmlformats.org/officeDocument/2006/relationships" xmlns:p="http://schemas.openxmlformats.org/presentationml/2006/main">
  <p:tag name="SHAPE_LOCKS" val="1983"/>
</p:tagLst>
</file>

<file path=ppt/tags/tag108.xml><?xml version="1.0" encoding="utf-8"?>
<p:tagLst xmlns:a="http://schemas.openxmlformats.org/drawingml/2006/main" xmlns:r="http://schemas.openxmlformats.org/officeDocument/2006/relationships" xmlns:p="http://schemas.openxmlformats.org/presentationml/2006/main">
  <p:tag name="SHAPE_LOCKS" val="1983"/>
</p:tagLst>
</file>

<file path=ppt/tags/tag109.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10.xml><?xml version="1.0" encoding="utf-8"?>
<p:tagLst xmlns:a="http://schemas.openxmlformats.org/drawingml/2006/main" xmlns:r="http://schemas.openxmlformats.org/officeDocument/2006/relationships" xmlns:p="http://schemas.openxmlformats.org/presentationml/2006/main">
  <p:tag name="SHAPE_LOCKS" val="1983"/>
</p:tagLst>
</file>

<file path=ppt/tags/tag111.xml><?xml version="1.0" encoding="utf-8"?>
<p:tagLst xmlns:a="http://schemas.openxmlformats.org/drawingml/2006/main" xmlns:r="http://schemas.openxmlformats.org/officeDocument/2006/relationships" xmlns:p="http://schemas.openxmlformats.org/presentationml/2006/main">
  <p:tag name="SHAPE_LOCKS" val="1983"/>
</p:tagLst>
</file>

<file path=ppt/tags/tag112.xml><?xml version="1.0" encoding="utf-8"?>
<p:tagLst xmlns:a="http://schemas.openxmlformats.org/drawingml/2006/main" xmlns:r="http://schemas.openxmlformats.org/officeDocument/2006/relationships" xmlns:p="http://schemas.openxmlformats.org/presentationml/2006/main">
  <p:tag name="SHAPE_LOCKS" val="1983"/>
</p:tagLst>
</file>

<file path=ppt/tags/tag113.xml><?xml version="1.0" encoding="utf-8"?>
<p:tagLst xmlns:a="http://schemas.openxmlformats.org/drawingml/2006/main" xmlns:r="http://schemas.openxmlformats.org/officeDocument/2006/relationships" xmlns:p="http://schemas.openxmlformats.org/presentationml/2006/main">
  <p:tag name="SHAPE_LOCKS" val="1983"/>
</p:tagLst>
</file>

<file path=ppt/tags/tag114.xml><?xml version="1.0" encoding="utf-8"?>
<p:tagLst xmlns:a="http://schemas.openxmlformats.org/drawingml/2006/main" xmlns:r="http://schemas.openxmlformats.org/officeDocument/2006/relationships" xmlns:p="http://schemas.openxmlformats.org/presentationml/2006/main">
  <p:tag name="SHAPE_LOCKS" val="1983"/>
</p:tagLst>
</file>

<file path=ppt/tags/tag115.xml><?xml version="1.0" encoding="utf-8"?>
<p:tagLst xmlns:a="http://schemas.openxmlformats.org/drawingml/2006/main" xmlns:r="http://schemas.openxmlformats.org/officeDocument/2006/relationships" xmlns:p="http://schemas.openxmlformats.org/presentationml/2006/main">
  <p:tag name="SHAPE_LOCKS" val="1983"/>
</p:tagLst>
</file>

<file path=ppt/tags/tag116.xml><?xml version="1.0" encoding="utf-8"?>
<p:tagLst xmlns:a="http://schemas.openxmlformats.org/drawingml/2006/main" xmlns:r="http://schemas.openxmlformats.org/officeDocument/2006/relationships" xmlns:p="http://schemas.openxmlformats.org/presentationml/2006/main">
  <p:tag name="SHAPE_LOCKS" val="1983"/>
</p:tagLst>
</file>

<file path=ppt/tags/tag117.xml><?xml version="1.0" encoding="utf-8"?>
<p:tagLst xmlns:a="http://schemas.openxmlformats.org/drawingml/2006/main" xmlns:r="http://schemas.openxmlformats.org/officeDocument/2006/relationships" xmlns:p="http://schemas.openxmlformats.org/presentationml/2006/main">
  <p:tag name="SHAPE_LOCKS" val="1983"/>
</p:tagLst>
</file>

<file path=ppt/tags/tag118.xml><?xml version="1.0" encoding="utf-8"?>
<p:tagLst xmlns:a="http://schemas.openxmlformats.org/drawingml/2006/main" xmlns:r="http://schemas.openxmlformats.org/officeDocument/2006/relationships" xmlns:p="http://schemas.openxmlformats.org/presentationml/2006/main">
  <p:tag name="SHAPE_LOCKS" val="1983"/>
</p:tagLst>
</file>

<file path=ppt/tags/tag119.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20.xml><?xml version="1.0" encoding="utf-8"?>
<p:tagLst xmlns:a="http://schemas.openxmlformats.org/drawingml/2006/main" xmlns:r="http://schemas.openxmlformats.org/officeDocument/2006/relationships" xmlns:p="http://schemas.openxmlformats.org/presentationml/2006/main">
  <p:tag name="SHAPE_LOCKS" val="1983"/>
</p:tagLst>
</file>

<file path=ppt/tags/tag121.xml><?xml version="1.0" encoding="utf-8"?>
<p:tagLst xmlns:a="http://schemas.openxmlformats.org/drawingml/2006/main" xmlns:r="http://schemas.openxmlformats.org/officeDocument/2006/relationships" xmlns:p="http://schemas.openxmlformats.org/presentationml/2006/main">
  <p:tag name="SHAPE_LOCKS" val="1983"/>
</p:tagLst>
</file>

<file path=ppt/tags/tag122.xml><?xml version="1.0" encoding="utf-8"?>
<p:tagLst xmlns:a="http://schemas.openxmlformats.org/drawingml/2006/main" xmlns:r="http://schemas.openxmlformats.org/officeDocument/2006/relationships" xmlns:p="http://schemas.openxmlformats.org/presentationml/2006/main">
  <p:tag name="SHAPE_LOCKS" val="1983"/>
</p:tagLst>
</file>

<file path=ppt/tags/tag123.xml><?xml version="1.0" encoding="utf-8"?>
<p:tagLst xmlns:a="http://schemas.openxmlformats.org/drawingml/2006/main" xmlns:r="http://schemas.openxmlformats.org/officeDocument/2006/relationships" xmlns:p="http://schemas.openxmlformats.org/presentationml/2006/main">
  <p:tag name="SHAPE_LOCKS" val="1983"/>
</p:tagLst>
</file>

<file path=ppt/tags/tag124.xml><?xml version="1.0" encoding="utf-8"?>
<p:tagLst xmlns:a="http://schemas.openxmlformats.org/drawingml/2006/main" xmlns:r="http://schemas.openxmlformats.org/officeDocument/2006/relationships" xmlns:p="http://schemas.openxmlformats.org/presentationml/2006/main">
  <p:tag name="SHAPE_LOCKS" val="1983"/>
</p:tagLst>
</file>

<file path=ppt/tags/tag125.xml><?xml version="1.0" encoding="utf-8"?>
<p:tagLst xmlns:a="http://schemas.openxmlformats.org/drawingml/2006/main" xmlns:r="http://schemas.openxmlformats.org/officeDocument/2006/relationships" xmlns:p="http://schemas.openxmlformats.org/presentationml/2006/main">
  <p:tag name="SHAPE_LOCKS" val="1983"/>
</p:tagLst>
</file>

<file path=ppt/tags/tag126.xml><?xml version="1.0" encoding="utf-8"?>
<p:tagLst xmlns:a="http://schemas.openxmlformats.org/drawingml/2006/main" xmlns:r="http://schemas.openxmlformats.org/officeDocument/2006/relationships" xmlns:p="http://schemas.openxmlformats.org/presentationml/2006/main">
  <p:tag name="SHAPE_LOCKS" val="1983"/>
</p:tagLst>
</file>

<file path=ppt/tags/tag127.xml><?xml version="1.0" encoding="utf-8"?>
<p:tagLst xmlns:a="http://schemas.openxmlformats.org/drawingml/2006/main" xmlns:r="http://schemas.openxmlformats.org/officeDocument/2006/relationships" xmlns:p="http://schemas.openxmlformats.org/presentationml/2006/main">
  <p:tag name="SHAPE_LOCKS" val="1983"/>
</p:tagLst>
</file>

<file path=ppt/tags/tag128.xml><?xml version="1.0" encoding="utf-8"?>
<p:tagLst xmlns:a="http://schemas.openxmlformats.org/drawingml/2006/main" xmlns:r="http://schemas.openxmlformats.org/officeDocument/2006/relationships" xmlns:p="http://schemas.openxmlformats.org/presentationml/2006/main">
  <p:tag name="SHAPE_LOCKS" val="1983"/>
</p:tagLst>
</file>

<file path=ppt/tags/tag129.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30.xml><?xml version="1.0" encoding="utf-8"?>
<p:tagLst xmlns:a="http://schemas.openxmlformats.org/drawingml/2006/main" xmlns:r="http://schemas.openxmlformats.org/officeDocument/2006/relationships" xmlns:p="http://schemas.openxmlformats.org/presentationml/2006/main">
  <p:tag name="SHAPE_LOCKS" val="1983"/>
</p:tagLst>
</file>

<file path=ppt/tags/tag131.xml><?xml version="1.0" encoding="utf-8"?>
<p:tagLst xmlns:a="http://schemas.openxmlformats.org/drawingml/2006/main" xmlns:r="http://schemas.openxmlformats.org/officeDocument/2006/relationships" xmlns:p="http://schemas.openxmlformats.org/presentationml/2006/main">
  <p:tag name="SHAPE_LOCKS" val="1983"/>
</p:tagLst>
</file>

<file path=ppt/tags/tag132.xml><?xml version="1.0" encoding="utf-8"?>
<p:tagLst xmlns:a="http://schemas.openxmlformats.org/drawingml/2006/main" xmlns:r="http://schemas.openxmlformats.org/officeDocument/2006/relationships" xmlns:p="http://schemas.openxmlformats.org/presentationml/2006/main">
  <p:tag name="SHAPE_LOCKS" val="1983"/>
</p:tagLst>
</file>

<file path=ppt/tags/tag133.xml><?xml version="1.0" encoding="utf-8"?>
<p:tagLst xmlns:a="http://schemas.openxmlformats.org/drawingml/2006/main" xmlns:r="http://schemas.openxmlformats.org/officeDocument/2006/relationships" xmlns:p="http://schemas.openxmlformats.org/presentationml/2006/main">
  <p:tag name="SHAPE_LOCKS" val="1983"/>
</p:tagLst>
</file>

<file path=ppt/tags/tag134.xml><?xml version="1.0" encoding="utf-8"?>
<p:tagLst xmlns:a="http://schemas.openxmlformats.org/drawingml/2006/main" xmlns:r="http://schemas.openxmlformats.org/officeDocument/2006/relationships" xmlns:p="http://schemas.openxmlformats.org/presentationml/2006/main">
  <p:tag name="SHAPE_LOCKS" val="1983"/>
</p:tagLst>
</file>

<file path=ppt/tags/tag135.xml><?xml version="1.0" encoding="utf-8"?>
<p:tagLst xmlns:a="http://schemas.openxmlformats.org/drawingml/2006/main" xmlns:r="http://schemas.openxmlformats.org/officeDocument/2006/relationships" xmlns:p="http://schemas.openxmlformats.org/presentationml/2006/main">
  <p:tag name="SHAPE_LOCKS" val="1983"/>
</p:tagLst>
</file>

<file path=ppt/tags/tag136.xml><?xml version="1.0" encoding="utf-8"?>
<p:tagLst xmlns:a="http://schemas.openxmlformats.org/drawingml/2006/main" xmlns:r="http://schemas.openxmlformats.org/officeDocument/2006/relationships" xmlns:p="http://schemas.openxmlformats.org/presentationml/2006/main">
  <p:tag name="SHAPE_LOCKS" val="1983"/>
</p:tagLst>
</file>

<file path=ppt/tags/tag137.xml><?xml version="1.0" encoding="utf-8"?>
<p:tagLst xmlns:a="http://schemas.openxmlformats.org/drawingml/2006/main" xmlns:r="http://schemas.openxmlformats.org/officeDocument/2006/relationships" xmlns:p="http://schemas.openxmlformats.org/presentationml/2006/main">
  <p:tag name="SHAPE_LOCKS" val="1983"/>
</p:tagLst>
</file>

<file path=ppt/tags/tag138.xml><?xml version="1.0" encoding="utf-8"?>
<p:tagLst xmlns:a="http://schemas.openxmlformats.org/drawingml/2006/main" xmlns:r="http://schemas.openxmlformats.org/officeDocument/2006/relationships" xmlns:p="http://schemas.openxmlformats.org/presentationml/2006/main">
  <p:tag name="SHAPE_LOCKS" val="1983"/>
</p:tagLst>
</file>

<file path=ppt/tags/tag139.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40.xml><?xml version="1.0" encoding="utf-8"?>
<p:tagLst xmlns:a="http://schemas.openxmlformats.org/drawingml/2006/main" xmlns:r="http://schemas.openxmlformats.org/officeDocument/2006/relationships" xmlns:p="http://schemas.openxmlformats.org/presentationml/2006/main">
  <p:tag name="SHAPE_LOCKS" val="1983"/>
</p:tagLst>
</file>

<file path=ppt/tags/tag141.xml><?xml version="1.0" encoding="utf-8"?>
<p:tagLst xmlns:a="http://schemas.openxmlformats.org/drawingml/2006/main" xmlns:r="http://schemas.openxmlformats.org/officeDocument/2006/relationships" xmlns:p="http://schemas.openxmlformats.org/presentationml/2006/main">
  <p:tag name="SHAPE_LOCKS" val="1983"/>
</p:tagLst>
</file>

<file path=ppt/tags/tag142.xml><?xml version="1.0" encoding="utf-8"?>
<p:tagLst xmlns:a="http://schemas.openxmlformats.org/drawingml/2006/main" xmlns:r="http://schemas.openxmlformats.org/officeDocument/2006/relationships" xmlns:p="http://schemas.openxmlformats.org/presentationml/2006/main">
  <p:tag name="SHAPE_LOCKS" val="1983"/>
</p:tagLst>
</file>

<file path=ppt/tags/tag143.xml><?xml version="1.0" encoding="utf-8"?>
<p:tagLst xmlns:a="http://schemas.openxmlformats.org/drawingml/2006/main" xmlns:r="http://schemas.openxmlformats.org/officeDocument/2006/relationships" xmlns:p="http://schemas.openxmlformats.org/presentationml/2006/main">
  <p:tag name="SHAPE_LOCKS" val="1983"/>
</p:tagLst>
</file>

<file path=ppt/tags/tag144.xml><?xml version="1.0" encoding="utf-8"?>
<p:tagLst xmlns:a="http://schemas.openxmlformats.org/drawingml/2006/main" xmlns:r="http://schemas.openxmlformats.org/officeDocument/2006/relationships" xmlns:p="http://schemas.openxmlformats.org/presentationml/2006/main">
  <p:tag name="SHAPE_LOCKS" val="1983"/>
</p:tagLst>
</file>

<file path=ppt/tags/tag145.xml><?xml version="1.0" encoding="utf-8"?>
<p:tagLst xmlns:a="http://schemas.openxmlformats.org/drawingml/2006/main" xmlns:r="http://schemas.openxmlformats.org/officeDocument/2006/relationships" xmlns:p="http://schemas.openxmlformats.org/presentationml/2006/main">
  <p:tag name="SHAPE_LOCKS" val="1983"/>
</p:tagLst>
</file>

<file path=ppt/tags/tag146.xml><?xml version="1.0" encoding="utf-8"?>
<p:tagLst xmlns:a="http://schemas.openxmlformats.org/drawingml/2006/main" xmlns:r="http://schemas.openxmlformats.org/officeDocument/2006/relationships" xmlns:p="http://schemas.openxmlformats.org/presentationml/2006/main">
  <p:tag name="SHAPE_LOCKS" val="1983"/>
</p:tagLst>
</file>

<file path=ppt/tags/tag147.xml><?xml version="1.0" encoding="utf-8"?>
<p:tagLst xmlns:a="http://schemas.openxmlformats.org/drawingml/2006/main" xmlns:r="http://schemas.openxmlformats.org/officeDocument/2006/relationships" xmlns:p="http://schemas.openxmlformats.org/presentationml/2006/main">
  <p:tag name="SHAPE_LOCKS" val="1983"/>
</p:tagLst>
</file>

<file path=ppt/tags/tag148.xml><?xml version="1.0" encoding="utf-8"?>
<p:tagLst xmlns:a="http://schemas.openxmlformats.org/drawingml/2006/main" xmlns:r="http://schemas.openxmlformats.org/officeDocument/2006/relationships" xmlns:p="http://schemas.openxmlformats.org/presentationml/2006/main">
  <p:tag name="SHAPE_LOCKS" val="1983"/>
</p:tagLst>
</file>

<file path=ppt/tags/tag149.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50.xml><?xml version="1.0" encoding="utf-8"?>
<p:tagLst xmlns:a="http://schemas.openxmlformats.org/drawingml/2006/main" xmlns:r="http://schemas.openxmlformats.org/officeDocument/2006/relationships" xmlns:p="http://schemas.openxmlformats.org/presentationml/2006/main">
  <p:tag name="SHAPE_LOCKS" val="1983"/>
</p:tagLst>
</file>

<file path=ppt/tags/tag151.xml><?xml version="1.0" encoding="utf-8"?>
<p:tagLst xmlns:a="http://schemas.openxmlformats.org/drawingml/2006/main" xmlns:r="http://schemas.openxmlformats.org/officeDocument/2006/relationships" xmlns:p="http://schemas.openxmlformats.org/presentationml/2006/main">
  <p:tag name="SHAPE_LOCKS" val="1983"/>
</p:tagLst>
</file>

<file path=ppt/tags/tag152.xml><?xml version="1.0" encoding="utf-8"?>
<p:tagLst xmlns:a="http://schemas.openxmlformats.org/drawingml/2006/main" xmlns:r="http://schemas.openxmlformats.org/officeDocument/2006/relationships" xmlns:p="http://schemas.openxmlformats.org/presentationml/2006/main">
  <p:tag name="SHAPE_LOCKS" val="1983"/>
</p:tagLst>
</file>

<file path=ppt/tags/tag153.xml><?xml version="1.0" encoding="utf-8"?>
<p:tagLst xmlns:a="http://schemas.openxmlformats.org/drawingml/2006/main" xmlns:r="http://schemas.openxmlformats.org/officeDocument/2006/relationships" xmlns:p="http://schemas.openxmlformats.org/presentationml/2006/main">
  <p:tag name="SHAPE_LOCKS" val="1983"/>
</p:tagLst>
</file>

<file path=ppt/tags/tag154.xml><?xml version="1.0" encoding="utf-8"?>
<p:tagLst xmlns:a="http://schemas.openxmlformats.org/drawingml/2006/main" xmlns:r="http://schemas.openxmlformats.org/officeDocument/2006/relationships" xmlns:p="http://schemas.openxmlformats.org/presentationml/2006/main">
  <p:tag name="SHAPE_LOCKS" val="1983"/>
</p:tagLst>
</file>

<file path=ppt/tags/tag155.xml><?xml version="1.0" encoding="utf-8"?>
<p:tagLst xmlns:a="http://schemas.openxmlformats.org/drawingml/2006/main" xmlns:r="http://schemas.openxmlformats.org/officeDocument/2006/relationships" xmlns:p="http://schemas.openxmlformats.org/presentationml/2006/main">
  <p:tag name="SHAPE_LOCKS" val="1983"/>
</p:tagLst>
</file>

<file path=ppt/tags/tag156.xml><?xml version="1.0" encoding="utf-8"?>
<p:tagLst xmlns:a="http://schemas.openxmlformats.org/drawingml/2006/main" xmlns:r="http://schemas.openxmlformats.org/officeDocument/2006/relationships" xmlns:p="http://schemas.openxmlformats.org/presentationml/2006/main">
  <p:tag name="SHAPE_LOCKS" val="1983"/>
</p:tagLst>
</file>

<file path=ppt/tags/tag157.xml><?xml version="1.0" encoding="utf-8"?>
<p:tagLst xmlns:a="http://schemas.openxmlformats.org/drawingml/2006/main" xmlns:r="http://schemas.openxmlformats.org/officeDocument/2006/relationships" xmlns:p="http://schemas.openxmlformats.org/presentationml/2006/main">
  <p:tag name="SHAPE_LOCKS" val="1983"/>
</p:tagLst>
</file>

<file path=ppt/tags/tag158.xml><?xml version="1.0" encoding="utf-8"?>
<p:tagLst xmlns:a="http://schemas.openxmlformats.org/drawingml/2006/main" xmlns:r="http://schemas.openxmlformats.org/officeDocument/2006/relationships" xmlns:p="http://schemas.openxmlformats.org/presentationml/2006/main">
  <p:tag name="SHAPE_LOCKS" val="1983"/>
</p:tagLst>
</file>

<file path=ppt/tags/tag159.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83"/>
</p:tagLst>
</file>

<file path=ppt/tags/tag160.xml><?xml version="1.0" encoding="utf-8"?>
<p:tagLst xmlns:a="http://schemas.openxmlformats.org/drawingml/2006/main" xmlns:r="http://schemas.openxmlformats.org/officeDocument/2006/relationships" xmlns:p="http://schemas.openxmlformats.org/presentationml/2006/main">
  <p:tag name="SHAPE_LOCKS" val="1983"/>
</p:tagLst>
</file>

<file path=ppt/tags/tag161.xml><?xml version="1.0" encoding="utf-8"?>
<p:tagLst xmlns:a="http://schemas.openxmlformats.org/drawingml/2006/main" xmlns:r="http://schemas.openxmlformats.org/officeDocument/2006/relationships" xmlns:p="http://schemas.openxmlformats.org/presentationml/2006/main">
  <p:tag name="SHAPE_LOCKS" val="1983"/>
</p:tagLst>
</file>

<file path=ppt/tags/tag162.xml><?xml version="1.0" encoding="utf-8"?>
<p:tagLst xmlns:a="http://schemas.openxmlformats.org/drawingml/2006/main" xmlns:r="http://schemas.openxmlformats.org/officeDocument/2006/relationships" xmlns:p="http://schemas.openxmlformats.org/presentationml/2006/main">
  <p:tag name="SHAPE_LOCKS" val="1983"/>
</p:tagLst>
</file>

<file path=ppt/tags/tag163.xml><?xml version="1.0" encoding="utf-8"?>
<p:tagLst xmlns:a="http://schemas.openxmlformats.org/drawingml/2006/main" xmlns:r="http://schemas.openxmlformats.org/officeDocument/2006/relationships" xmlns:p="http://schemas.openxmlformats.org/presentationml/2006/main">
  <p:tag name="SHAPE_LOCKS" val="1983"/>
</p:tagLst>
</file>

<file path=ppt/tags/tag164.xml><?xml version="1.0" encoding="utf-8"?>
<p:tagLst xmlns:a="http://schemas.openxmlformats.org/drawingml/2006/main" xmlns:r="http://schemas.openxmlformats.org/officeDocument/2006/relationships" xmlns:p="http://schemas.openxmlformats.org/presentationml/2006/main">
  <p:tag name="SHAPE_LOCKS" val="1983"/>
</p:tagLst>
</file>

<file path=ppt/tags/tag165.xml><?xml version="1.0" encoding="utf-8"?>
<p:tagLst xmlns:a="http://schemas.openxmlformats.org/drawingml/2006/main" xmlns:r="http://schemas.openxmlformats.org/officeDocument/2006/relationships" xmlns:p="http://schemas.openxmlformats.org/presentationml/2006/main">
  <p:tag name="SHAPE_LOCKS" val="1983"/>
</p:tagLst>
</file>

<file path=ppt/tags/tag166.xml><?xml version="1.0" encoding="utf-8"?>
<p:tagLst xmlns:a="http://schemas.openxmlformats.org/drawingml/2006/main" xmlns:r="http://schemas.openxmlformats.org/officeDocument/2006/relationships" xmlns:p="http://schemas.openxmlformats.org/presentationml/2006/main">
  <p:tag name="SHAPE_LOCKS" val="1983"/>
</p:tagLst>
</file>

<file path=ppt/tags/tag167.xml><?xml version="1.0" encoding="utf-8"?>
<p:tagLst xmlns:a="http://schemas.openxmlformats.org/drawingml/2006/main" xmlns:r="http://schemas.openxmlformats.org/officeDocument/2006/relationships" xmlns:p="http://schemas.openxmlformats.org/presentationml/2006/main">
  <p:tag name="SHAPE_LOCKS" val="1983"/>
</p:tagLst>
</file>

<file path=ppt/tags/tag168.xml><?xml version="1.0" encoding="utf-8"?>
<p:tagLst xmlns:a="http://schemas.openxmlformats.org/drawingml/2006/main" xmlns:r="http://schemas.openxmlformats.org/officeDocument/2006/relationships" xmlns:p="http://schemas.openxmlformats.org/presentationml/2006/main">
  <p:tag name="SHAPE_LOCKS" val="1983"/>
</p:tagLst>
</file>

<file path=ppt/tags/tag169.xml><?xml version="1.0" encoding="utf-8"?>
<p:tagLst xmlns:a="http://schemas.openxmlformats.org/drawingml/2006/main" xmlns:r="http://schemas.openxmlformats.org/officeDocument/2006/relationships" xmlns:p="http://schemas.openxmlformats.org/presentationml/2006/main">
  <p:tag name="SHAPE_LOCKS" val="1983"/>
</p:tagLst>
</file>

<file path=ppt/tags/tag17.xml><?xml version="1.0" encoding="utf-8"?>
<p:tagLst xmlns:a="http://schemas.openxmlformats.org/drawingml/2006/main" xmlns:r="http://schemas.openxmlformats.org/officeDocument/2006/relationships" xmlns:p="http://schemas.openxmlformats.org/presentationml/2006/main">
  <p:tag name="SHAPE_LOCKS" val="1983"/>
</p:tagLst>
</file>

<file path=ppt/tags/tag170.xml><?xml version="1.0" encoding="utf-8"?>
<p:tagLst xmlns:a="http://schemas.openxmlformats.org/drawingml/2006/main" xmlns:r="http://schemas.openxmlformats.org/officeDocument/2006/relationships" xmlns:p="http://schemas.openxmlformats.org/presentationml/2006/main">
  <p:tag name="SHAPE_LOCKS" val="1983"/>
</p:tagLst>
</file>

<file path=ppt/tags/tag171.xml><?xml version="1.0" encoding="utf-8"?>
<p:tagLst xmlns:a="http://schemas.openxmlformats.org/drawingml/2006/main" xmlns:r="http://schemas.openxmlformats.org/officeDocument/2006/relationships" xmlns:p="http://schemas.openxmlformats.org/presentationml/2006/main">
  <p:tag name="SHAPE_LOCKS" val="1983"/>
</p:tagLst>
</file>

<file path=ppt/tags/tag172.xml><?xml version="1.0" encoding="utf-8"?>
<p:tagLst xmlns:a="http://schemas.openxmlformats.org/drawingml/2006/main" xmlns:r="http://schemas.openxmlformats.org/officeDocument/2006/relationships" xmlns:p="http://schemas.openxmlformats.org/presentationml/2006/main">
  <p:tag name="SHAPE_LOCKS" val="1983"/>
</p:tagLst>
</file>

<file path=ppt/tags/tag173.xml><?xml version="1.0" encoding="utf-8"?>
<p:tagLst xmlns:a="http://schemas.openxmlformats.org/drawingml/2006/main" xmlns:r="http://schemas.openxmlformats.org/officeDocument/2006/relationships" xmlns:p="http://schemas.openxmlformats.org/presentationml/2006/main">
  <p:tag name="SHAPE_LOCKS" val="1983"/>
</p:tagLst>
</file>

<file path=ppt/tags/tag174.xml><?xml version="1.0" encoding="utf-8"?>
<p:tagLst xmlns:a="http://schemas.openxmlformats.org/drawingml/2006/main" xmlns:r="http://schemas.openxmlformats.org/officeDocument/2006/relationships" xmlns:p="http://schemas.openxmlformats.org/presentationml/2006/main">
  <p:tag name="SHAPE_LOCKS" val="1983"/>
</p:tagLst>
</file>

<file path=ppt/tags/tag175.xml><?xml version="1.0" encoding="utf-8"?>
<p:tagLst xmlns:a="http://schemas.openxmlformats.org/drawingml/2006/main" xmlns:r="http://schemas.openxmlformats.org/officeDocument/2006/relationships" xmlns:p="http://schemas.openxmlformats.org/presentationml/2006/main">
  <p:tag name="SHAPE_LOCKS" val="1983"/>
</p:tagLst>
</file>

<file path=ppt/tags/tag176.xml><?xml version="1.0" encoding="utf-8"?>
<p:tagLst xmlns:a="http://schemas.openxmlformats.org/drawingml/2006/main" xmlns:r="http://schemas.openxmlformats.org/officeDocument/2006/relationships" xmlns:p="http://schemas.openxmlformats.org/presentationml/2006/main">
  <p:tag name="SHAPE_LOCKS" val="1983"/>
</p:tagLst>
</file>

<file path=ppt/tags/tag177.xml><?xml version="1.0" encoding="utf-8"?>
<p:tagLst xmlns:a="http://schemas.openxmlformats.org/drawingml/2006/main" xmlns:r="http://schemas.openxmlformats.org/officeDocument/2006/relationships" xmlns:p="http://schemas.openxmlformats.org/presentationml/2006/main">
  <p:tag name="SHAPE_LOCKS" val="1983"/>
</p:tagLst>
</file>

<file path=ppt/tags/tag178.xml><?xml version="1.0" encoding="utf-8"?>
<p:tagLst xmlns:a="http://schemas.openxmlformats.org/drawingml/2006/main" xmlns:r="http://schemas.openxmlformats.org/officeDocument/2006/relationships" xmlns:p="http://schemas.openxmlformats.org/presentationml/2006/main">
  <p:tag name="SHAPE_LOCKS" val="1983"/>
</p:tagLst>
</file>

<file path=ppt/tags/tag179.xml><?xml version="1.0" encoding="utf-8"?>
<p:tagLst xmlns:a="http://schemas.openxmlformats.org/drawingml/2006/main" xmlns:r="http://schemas.openxmlformats.org/officeDocument/2006/relationships" xmlns:p="http://schemas.openxmlformats.org/presentationml/2006/main">
  <p:tag name="SHAPE_LOCKS" val="1983"/>
</p:tagLst>
</file>

<file path=ppt/tags/tag18.xml><?xml version="1.0" encoding="utf-8"?>
<p:tagLst xmlns:a="http://schemas.openxmlformats.org/drawingml/2006/main" xmlns:r="http://schemas.openxmlformats.org/officeDocument/2006/relationships" xmlns:p="http://schemas.openxmlformats.org/presentationml/2006/main">
  <p:tag name="SHAPE_LOCKS" val="1983"/>
</p:tagLst>
</file>

<file path=ppt/tags/tag180.xml><?xml version="1.0" encoding="utf-8"?>
<p:tagLst xmlns:a="http://schemas.openxmlformats.org/drawingml/2006/main" xmlns:r="http://schemas.openxmlformats.org/officeDocument/2006/relationships" xmlns:p="http://schemas.openxmlformats.org/presentationml/2006/main">
  <p:tag name="SHAPE_LOCKS" val="1983"/>
</p:tagLst>
</file>

<file path=ppt/tags/tag181.xml><?xml version="1.0" encoding="utf-8"?>
<p:tagLst xmlns:a="http://schemas.openxmlformats.org/drawingml/2006/main" xmlns:r="http://schemas.openxmlformats.org/officeDocument/2006/relationships" xmlns:p="http://schemas.openxmlformats.org/presentationml/2006/main">
  <p:tag name="SHAPE_LOCKS" val="1983"/>
</p:tagLst>
</file>

<file path=ppt/tags/tag182.xml><?xml version="1.0" encoding="utf-8"?>
<p:tagLst xmlns:a="http://schemas.openxmlformats.org/drawingml/2006/main" xmlns:r="http://schemas.openxmlformats.org/officeDocument/2006/relationships" xmlns:p="http://schemas.openxmlformats.org/presentationml/2006/main">
  <p:tag name="SHAPE_LOCKS" val="1983"/>
</p:tagLst>
</file>

<file path=ppt/tags/tag183.xml><?xml version="1.0" encoding="utf-8"?>
<p:tagLst xmlns:a="http://schemas.openxmlformats.org/drawingml/2006/main" xmlns:r="http://schemas.openxmlformats.org/officeDocument/2006/relationships" xmlns:p="http://schemas.openxmlformats.org/presentationml/2006/main">
  <p:tag name="SHAPE_LOCKS" val="1983"/>
</p:tagLst>
</file>

<file path=ppt/tags/tag184.xml><?xml version="1.0" encoding="utf-8"?>
<p:tagLst xmlns:a="http://schemas.openxmlformats.org/drawingml/2006/main" xmlns:r="http://schemas.openxmlformats.org/officeDocument/2006/relationships" xmlns:p="http://schemas.openxmlformats.org/presentationml/2006/main">
  <p:tag name="SHAPE_LOCKS" val="1983"/>
</p:tagLst>
</file>

<file path=ppt/tags/tag185.xml><?xml version="1.0" encoding="utf-8"?>
<p:tagLst xmlns:a="http://schemas.openxmlformats.org/drawingml/2006/main" xmlns:r="http://schemas.openxmlformats.org/officeDocument/2006/relationships" xmlns:p="http://schemas.openxmlformats.org/presentationml/2006/main">
  <p:tag name="SHAPE_LOCKS" val="1983"/>
</p:tagLst>
</file>

<file path=ppt/tags/tag186.xml><?xml version="1.0" encoding="utf-8"?>
<p:tagLst xmlns:a="http://schemas.openxmlformats.org/drawingml/2006/main" xmlns:r="http://schemas.openxmlformats.org/officeDocument/2006/relationships" xmlns:p="http://schemas.openxmlformats.org/presentationml/2006/main">
  <p:tag name="SHAPE_LOCKS" val="1983"/>
</p:tagLst>
</file>

<file path=ppt/tags/tag187.xml><?xml version="1.0" encoding="utf-8"?>
<p:tagLst xmlns:a="http://schemas.openxmlformats.org/drawingml/2006/main" xmlns:r="http://schemas.openxmlformats.org/officeDocument/2006/relationships" xmlns:p="http://schemas.openxmlformats.org/presentationml/2006/main">
  <p:tag name="SHAPE_LOCKS" val="1983"/>
</p:tagLst>
</file>

<file path=ppt/tags/tag188.xml><?xml version="1.0" encoding="utf-8"?>
<p:tagLst xmlns:a="http://schemas.openxmlformats.org/drawingml/2006/main" xmlns:r="http://schemas.openxmlformats.org/officeDocument/2006/relationships" xmlns:p="http://schemas.openxmlformats.org/presentationml/2006/main">
  <p:tag name="SHAPE_LOCKS" val="1983"/>
</p:tagLst>
</file>

<file path=ppt/tags/tag189.xml><?xml version="1.0" encoding="utf-8"?>
<p:tagLst xmlns:a="http://schemas.openxmlformats.org/drawingml/2006/main" xmlns:r="http://schemas.openxmlformats.org/officeDocument/2006/relationships" xmlns:p="http://schemas.openxmlformats.org/presentationml/2006/main">
  <p:tag name="SHAPE_LOCKS" val="1983"/>
</p:tagLst>
</file>

<file path=ppt/tags/tag19.xml><?xml version="1.0" encoding="utf-8"?>
<p:tagLst xmlns:a="http://schemas.openxmlformats.org/drawingml/2006/main" xmlns:r="http://schemas.openxmlformats.org/officeDocument/2006/relationships" xmlns:p="http://schemas.openxmlformats.org/presentationml/2006/main">
  <p:tag name="SHAPE_LOCKS" val="1983"/>
</p:tagLst>
</file>

<file path=ppt/tags/tag190.xml><?xml version="1.0" encoding="utf-8"?>
<p:tagLst xmlns:a="http://schemas.openxmlformats.org/drawingml/2006/main" xmlns:r="http://schemas.openxmlformats.org/officeDocument/2006/relationships" xmlns:p="http://schemas.openxmlformats.org/presentationml/2006/main">
  <p:tag name="SHAPE_LOCKS" val="1983"/>
</p:tagLst>
</file>

<file path=ppt/tags/tag191.xml><?xml version="1.0" encoding="utf-8"?>
<p:tagLst xmlns:a="http://schemas.openxmlformats.org/drawingml/2006/main" xmlns:r="http://schemas.openxmlformats.org/officeDocument/2006/relationships" xmlns:p="http://schemas.openxmlformats.org/presentationml/2006/main">
  <p:tag name="SHAPE_LOCKS" val="1983"/>
</p:tagLst>
</file>

<file path=ppt/tags/tag192.xml><?xml version="1.0" encoding="utf-8"?>
<p:tagLst xmlns:a="http://schemas.openxmlformats.org/drawingml/2006/main" xmlns:r="http://schemas.openxmlformats.org/officeDocument/2006/relationships" xmlns:p="http://schemas.openxmlformats.org/presentationml/2006/main">
  <p:tag name="SHAPE_LOCKS" val="1983"/>
</p:tagLst>
</file>

<file path=ppt/tags/tag193.xml><?xml version="1.0" encoding="utf-8"?>
<p:tagLst xmlns:a="http://schemas.openxmlformats.org/drawingml/2006/main" xmlns:r="http://schemas.openxmlformats.org/officeDocument/2006/relationships" xmlns:p="http://schemas.openxmlformats.org/presentationml/2006/main">
  <p:tag name="SHAPE_LOCKS" val="1983"/>
</p:tagLst>
</file>

<file path=ppt/tags/tag194.xml><?xml version="1.0" encoding="utf-8"?>
<p:tagLst xmlns:a="http://schemas.openxmlformats.org/drawingml/2006/main" xmlns:r="http://schemas.openxmlformats.org/officeDocument/2006/relationships" xmlns:p="http://schemas.openxmlformats.org/presentationml/2006/main">
  <p:tag name="SHAPE_LOCKS" val="1983"/>
</p:tagLst>
</file>

<file path=ppt/tags/tag195.xml><?xml version="1.0" encoding="utf-8"?>
<p:tagLst xmlns:a="http://schemas.openxmlformats.org/drawingml/2006/main" xmlns:r="http://schemas.openxmlformats.org/officeDocument/2006/relationships" xmlns:p="http://schemas.openxmlformats.org/presentationml/2006/main">
  <p:tag name="SHAPE_LOCKS" val="1983"/>
</p:tagLst>
</file>

<file path=ppt/tags/tag196.xml><?xml version="1.0" encoding="utf-8"?>
<p:tagLst xmlns:a="http://schemas.openxmlformats.org/drawingml/2006/main" xmlns:r="http://schemas.openxmlformats.org/officeDocument/2006/relationships" xmlns:p="http://schemas.openxmlformats.org/presentationml/2006/main">
  <p:tag name="SHAPE_LOCKS" val="1983"/>
</p:tagLst>
</file>

<file path=ppt/tags/tag197.xml><?xml version="1.0" encoding="utf-8"?>
<p:tagLst xmlns:a="http://schemas.openxmlformats.org/drawingml/2006/main" xmlns:r="http://schemas.openxmlformats.org/officeDocument/2006/relationships" xmlns:p="http://schemas.openxmlformats.org/presentationml/2006/main">
  <p:tag name="SHAPE_LOCKS" val="1983"/>
</p:tagLst>
</file>

<file path=ppt/tags/tag198.xml><?xml version="1.0" encoding="utf-8"?>
<p:tagLst xmlns:a="http://schemas.openxmlformats.org/drawingml/2006/main" xmlns:r="http://schemas.openxmlformats.org/officeDocument/2006/relationships" xmlns:p="http://schemas.openxmlformats.org/presentationml/2006/main">
  <p:tag name="SHAPE_LOCKS" val="1983"/>
</p:tagLst>
</file>

<file path=ppt/tags/tag199.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20.xml><?xml version="1.0" encoding="utf-8"?>
<p:tagLst xmlns:a="http://schemas.openxmlformats.org/drawingml/2006/main" xmlns:r="http://schemas.openxmlformats.org/officeDocument/2006/relationships" xmlns:p="http://schemas.openxmlformats.org/presentationml/2006/main">
  <p:tag name="SHAPE_LOCKS" val="1983"/>
</p:tagLst>
</file>

<file path=ppt/tags/tag200.xml><?xml version="1.0" encoding="utf-8"?>
<p:tagLst xmlns:a="http://schemas.openxmlformats.org/drawingml/2006/main" xmlns:r="http://schemas.openxmlformats.org/officeDocument/2006/relationships" xmlns:p="http://schemas.openxmlformats.org/presentationml/2006/main">
  <p:tag name="SHAPE_LOCKS" val="1983"/>
</p:tagLst>
</file>

<file path=ppt/tags/tag201.xml><?xml version="1.0" encoding="utf-8"?>
<p:tagLst xmlns:a="http://schemas.openxmlformats.org/drawingml/2006/main" xmlns:r="http://schemas.openxmlformats.org/officeDocument/2006/relationships" xmlns:p="http://schemas.openxmlformats.org/presentationml/2006/main">
  <p:tag name="SHAPE_LOCKS" val="1983"/>
</p:tagLst>
</file>

<file path=ppt/tags/tag202.xml><?xml version="1.0" encoding="utf-8"?>
<p:tagLst xmlns:a="http://schemas.openxmlformats.org/drawingml/2006/main" xmlns:r="http://schemas.openxmlformats.org/officeDocument/2006/relationships" xmlns:p="http://schemas.openxmlformats.org/presentationml/2006/main">
  <p:tag name="SHAPE_LOCKS" val="1983"/>
</p:tagLst>
</file>

<file path=ppt/tags/tag203.xml><?xml version="1.0" encoding="utf-8"?>
<p:tagLst xmlns:a="http://schemas.openxmlformats.org/drawingml/2006/main" xmlns:r="http://schemas.openxmlformats.org/officeDocument/2006/relationships" xmlns:p="http://schemas.openxmlformats.org/presentationml/2006/main">
  <p:tag name="SHAPE_LOCKS" val="1983"/>
</p:tagLst>
</file>

<file path=ppt/tags/tag204.xml><?xml version="1.0" encoding="utf-8"?>
<p:tagLst xmlns:a="http://schemas.openxmlformats.org/drawingml/2006/main" xmlns:r="http://schemas.openxmlformats.org/officeDocument/2006/relationships" xmlns:p="http://schemas.openxmlformats.org/presentationml/2006/main">
  <p:tag name="SHAPE_LOCKS" val="1983"/>
</p:tagLst>
</file>

<file path=ppt/tags/tag205.xml><?xml version="1.0" encoding="utf-8"?>
<p:tagLst xmlns:a="http://schemas.openxmlformats.org/drawingml/2006/main" xmlns:r="http://schemas.openxmlformats.org/officeDocument/2006/relationships" xmlns:p="http://schemas.openxmlformats.org/presentationml/2006/main">
  <p:tag name="SHAPE_LOCKS" val="1983"/>
</p:tagLst>
</file>

<file path=ppt/tags/tag206.xml><?xml version="1.0" encoding="utf-8"?>
<p:tagLst xmlns:a="http://schemas.openxmlformats.org/drawingml/2006/main" xmlns:r="http://schemas.openxmlformats.org/officeDocument/2006/relationships" xmlns:p="http://schemas.openxmlformats.org/presentationml/2006/main">
  <p:tag name="SHAPE_LOCKS" val="1983"/>
</p:tagLst>
</file>

<file path=ppt/tags/tag207.xml><?xml version="1.0" encoding="utf-8"?>
<p:tagLst xmlns:a="http://schemas.openxmlformats.org/drawingml/2006/main" xmlns:r="http://schemas.openxmlformats.org/officeDocument/2006/relationships" xmlns:p="http://schemas.openxmlformats.org/presentationml/2006/main">
  <p:tag name="SHAPE_LOCKS" val="1983"/>
</p:tagLst>
</file>

<file path=ppt/tags/tag208.xml><?xml version="1.0" encoding="utf-8"?>
<p:tagLst xmlns:a="http://schemas.openxmlformats.org/drawingml/2006/main" xmlns:r="http://schemas.openxmlformats.org/officeDocument/2006/relationships" xmlns:p="http://schemas.openxmlformats.org/presentationml/2006/main">
  <p:tag name="SHAPE_LOCKS" val="1983"/>
</p:tagLst>
</file>

<file path=ppt/tags/tag209.xml><?xml version="1.0" encoding="utf-8"?>
<p:tagLst xmlns:a="http://schemas.openxmlformats.org/drawingml/2006/main" xmlns:r="http://schemas.openxmlformats.org/officeDocument/2006/relationships" xmlns:p="http://schemas.openxmlformats.org/presentationml/2006/main">
  <p:tag name="SHAPE_LOCKS" val="1983"/>
</p:tagLst>
</file>

<file path=ppt/tags/tag21.xml><?xml version="1.0" encoding="utf-8"?>
<p:tagLst xmlns:a="http://schemas.openxmlformats.org/drawingml/2006/main" xmlns:r="http://schemas.openxmlformats.org/officeDocument/2006/relationships" xmlns:p="http://schemas.openxmlformats.org/presentationml/2006/main">
  <p:tag name="SHAPE_LOCKS" val="1983"/>
</p:tagLst>
</file>

<file path=ppt/tags/tag210.xml><?xml version="1.0" encoding="utf-8"?>
<p:tagLst xmlns:a="http://schemas.openxmlformats.org/drawingml/2006/main" xmlns:r="http://schemas.openxmlformats.org/officeDocument/2006/relationships" xmlns:p="http://schemas.openxmlformats.org/presentationml/2006/main">
  <p:tag name="SHAPE_LOCKS" val="1983"/>
</p:tagLst>
</file>

<file path=ppt/tags/tag211.xml><?xml version="1.0" encoding="utf-8"?>
<p:tagLst xmlns:a="http://schemas.openxmlformats.org/drawingml/2006/main" xmlns:r="http://schemas.openxmlformats.org/officeDocument/2006/relationships" xmlns:p="http://schemas.openxmlformats.org/presentationml/2006/main">
  <p:tag name="SHAPE_LOCKS" val="1983"/>
</p:tagLst>
</file>

<file path=ppt/tags/tag212.xml><?xml version="1.0" encoding="utf-8"?>
<p:tagLst xmlns:a="http://schemas.openxmlformats.org/drawingml/2006/main" xmlns:r="http://schemas.openxmlformats.org/officeDocument/2006/relationships" xmlns:p="http://schemas.openxmlformats.org/presentationml/2006/main">
  <p:tag name="SHAPE_LOCKS" val="1983"/>
</p:tagLst>
</file>

<file path=ppt/tags/tag213.xml><?xml version="1.0" encoding="utf-8"?>
<p:tagLst xmlns:a="http://schemas.openxmlformats.org/drawingml/2006/main" xmlns:r="http://schemas.openxmlformats.org/officeDocument/2006/relationships" xmlns:p="http://schemas.openxmlformats.org/presentationml/2006/main">
  <p:tag name="SHAPE_LOCKS" val="1983"/>
</p:tagLst>
</file>

<file path=ppt/tags/tag214.xml><?xml version="1.0" encoding="utf-8"?>
<p:tagLst xmlns:a="http://schemas.openxmlformats.org/drawingml/2006/main" xmlns:r="http://schemas.openxmlformats.org/officeDocument/2006/relationships" xmlns:p="http://schemas.openxmlformats.org/presentationml/2006/main">
  <p:tag name="SHAPE_LOCKS" val="1983"/>
</p:tagLst>
</file>

<file path=ppt/tags/tag215.xml><?xml version="1.0" encoding="utf-8"?>
<p:tagLst xmlns:a="http://schemas.openxmlformats.org/drawingml/2006/main" xmlns:r="http://schemas.openxmlformats.org/officeDocument/2006/relationships" xmlns:p="http://schemas.openxmlformats.org/presentationml/2006/main">
  <p:tag name="SHAPE_LOCKS" val="1983"/>
</p:tagLst>
</file>

<file path=ppt/tags/tag216.xml><?xml version="1.0" encoding="utf-8"?>
<p:tagLst xmlns:a="http://schemas.openxmlformats.org/drawingml/2006/main" xmlns:r="http://schemas.openxmlformats.org/officeDocument/2006/relationships" xmlns:p="http://schemas.openxmlformats.org/presentationml/2006/main">
  <p:tag name="SHAPE_LOCKS" val="1983"/>
</p:tagLst>
</file>

<file path=ppt/tags/tag217.xml><?xml version="1.0" encoding="utf-8"?>
<p:tagLst xmlns:a="http://schemas.openxmlformats.org/drawingml/2006/main" xmlns:r="http://schemas.openxmlformats.org/officeDocument/2006/relationships" xmlns:p="http://schemas.openxmlformats.org/presentationml/2006/main">
  <p:tag name="SHAPE_LOCKS" val="1983"/>
</p:tagLst>
</file>

<file path=ppt/tags/tag218.xml><?xml version="1.0" encoding="utf-8"?>
<p:tagLst xmlns:a="http://schemas.openxmlformats.org/drawingml/2006/main" xmlns:r="http://schemas.openxmlformats.org/officeDocument/2006/relationships" xmlns:p="http://schemas.openxmlformats.org/presentationml/2006/main">
  <p:tag name="SHAPE_LOCKS" val="1983"/>
</p:tagLst>
</file>

<file path=ppt/tags/tag219.xml><?xml version="1.0" encoding="utf-8"?>
<p:tagLst xmlns:a="http://schemas.openxmlformats.org/drawingml/2006/main" xmlns:r="http://schemas.openxmlformats.org/officeDocument/2006/relationships" xmlns:p="http://schemas.openxmlformats.org/presentationml/2006/main">
  <p:tag name="SHAPE_LOCKS" val="1983"/>
</p:tagLst>
</file>

<file path=ppt/tags/tag22.xml><?xml version="1.0" encoding="utf-8"?>
<p:tagLst xmlns:a="http://schemas.openxmlformats.org/drawingml/2006/main" xmlns:r="http://schemas.openxmlformats.org/officeDocument/2006/relationships" xmlns:p="http://schemas.openxmlformats.org/presentationml/2006/main">
  <p:tag name="SHAPE_LOCKS" val="1983"/>
</p:tagLst>
</file>

<file path=ppt/tags/tag220.xml><?xml version="1.0" encoding="utf-8"?>
<p:tagLst xmlns:a="http://schemas.openxmlformats.org/drawingml/2006/main" xmlns:r="http://schemas.openxmlformats.org/officeDocument/2006/relationships" xmlns:p="http://schemas.openxmlformats.org/presentationml/2006/main">
  <p:tag name="SHAPE_LOCKS" val="1983"/>
</p:tagLst>
</file>

<file path=ppt/tags/tag221.xml><?xml version="1.0" encoding="utf-8"?>
<p:tagLst xmlns:a="http://schemas.openxmlformats.org/drawingml/2006/main" xmlns:r="http://schemas.openxmlformats.org/officeDocument/2006/relationships" xmlns:p="http://schemas.openxmlformats.org/presentationml/2006/main">
  <p:tag name="SHAPE_LOCKS" val="1983"/>
</p:tagLst>
</file>

<file path=ppt/tags/tag222.xml><?xml version="1.0" encoding="utf-8"?>
<p:tagLst xmlns:a="http://schemas.openxmlformats.org/drawingml/2006/main" xmlns:r="http://schemas.openxmlformats.org/officeDocument/2006/relationships" xmlns:p="http://schemas.openxmlformats.org/presentationml/2006/main">
  <p:tag name="SHAPE_LOCKS" val="1983"/>
</p:tagLst>
</file>

<file path=ppt/tags/tag223.xml><?xml version="1.0" encoding="utf-8"?>
<p:tagLst xmlns:a="http://schemas.openxmlformats.org/drawingml/2006/main" xmlns:r="http://schemas.openxmlformats.org/officeDocument/2006/relationships" xmlns:p="http://schemas.openxmlformats.org/presentationml/2006/main">
  <p:tag name="SHAPE_LOCKS" val="1983"/>
</p:tagLst>
</file>

<file path=ppt/tags/tag224.xml><?xml version="1.0" encoding="utf-8"?>
<p:tagLst xmlns:a="http://schemas.openxmlformats.org/drawingml/2006/main" xmlns:r="http://schemas.openxmlformats.org/officeDocument/2006/relationships" xmlns:p="http://schemas.openxmlformats.org/presentationml/2006/main">
  <p:tag name="SHAPE_LOCKS" val="1983"/>
</p:tagLst>
</file>

<file path=ppt/tags/tag225.xml><?xml version="1.0" encoding="utf-8"?>
<p:tagLst xmlns:a="http://schemas.openxmlformats.org/drawingml/2006/main" xmlns:r="http://schemas.openxmlformats.org/officeDocument/2006/relationships" xmlns:p="http://schemas.openxmlformats.org/presentationml/2006/main">
  <p:tag name="SHAPE_LOCKS" val="1983"/>
</p:tagLst>
</file>

<file path=ppt/tags/tag226.xml><?xml version="1.0" encoding="utf-8"?>
<p:tagLst xmlns:a="http://schemas.openxmlformats.org/drawingml/2006/main" xmlns:r="http://schemas.openxmlformats.org/officeDocument/2006/relationships" xmlns:p="http://schemas.openxmlformats.org/presentationml/2006/main">
  <p:tag name="SHAPE_LOCKS" val="1983"/>
</p:tagLst>
</file>

<file path=ppt/tags/tag227.xml><?xml version="1.0" encoding="utf-8"?>
<p:tagLst xmlns:a="http://schemas.openxmlformats.org/drawingml/2006/main" xmlns:r="http://schemas.openxmlformats.org/officeDocument/2006/relationships" xmlns:p="http://schemas.openxmlformats.org/presentationml/2006/main">
  <p:tag name="SHAPE_LOCKS" val="1983"/>
</p:tagLst>
</file>

<file path=ppt/tags/tag228.xml><?xml version="1.0" encoding="utf-8"?>
<p:tagLst xmlns:a="http://schemas.openxmlformats.org/drawingml/2006/main" xmlns:r="http://schemas.openxmlformats.org/officeDocument/2006/relationships" xmlns:p="http://schemas.openxmlformats.org/presentationml/2006/main">
  <p:tag name="SHAPE_LOCKS" val="1983"/>
</p:tagLst>
</file>

<file path=ppt/tags/tag229.xml><?xml version="1.0" encoding="utf-8"?>
<p:tagLst xmlns:a="http://schemas.openxmlformats.org/drawingml/2006/main" xmlns:r="http://schemas.openxmlformats.org/officeDocument/2006/relationships" xmlns:p="http://schemas.openxmlformats.org/presentationml/2006/main">
  <p:tag name="SHAPE_LOCKS" val="1983"/>
</p:tagLst>
</file>

<file path=ppt/tags/tag23.xml><?xml version="1.0" encoding="utf-8"?>
<p:tagLst xmlns:a="http://schemas.openxmlformats.org/drawingml/2006/main" xmlns:r="http://schemas.openxmlformats.org/officeDocument/2006/relationships" xmlns:p="http://schemas.openxmlformats.org/presentationml/2006/main">
  <p:tag name="SHAPE_LOCKS" val="1983"/>
</p:tagLst>
</file>

<file path=ppt/tags/tag230.xml><?xml version="1.0" encoding="utf-8"?>
<p:tagLst xmlns:a="http://schemas.openxmlformats.org/drawingml/2006/main" xmlns:r="http://schemas.openxmlformats.org/officeDocument/2006/relationships" xmlns:p="http://schemas.openxmlformats.org/presentationml/2006/main">
  <p:tag name="SHAPE_LOCKS" val="1983"/>
</p:tagLst>
</file>

<file path=ppt/tags/tag231.xml><?xml version="1.0" encoding="utf-8"?>
<p:tagLst xmlns:a="http://schemas.openxmlformats.org/drawingml/2006/main" xmlns:r="http://schemas.openxmlformats.org/officeDocument/2006/relationships" xmlns:p="http://schemas.openxmlformats.org/presentationml/2006/main">
  <p:tag name="SHAPE_LOCKS" val="1983"/>
</p:tagLst>
</file>

<file path=ppt/tags/tag232.xml><?xml version="1.0" encoding="utf-8"?>
<p:tagLst xmlns:a="http://schemas.openxmlformats.org/drawingml/2006/main" xmlns:r="http://schemas.openxmlformats.org/officeDocument/2006/relationships" xmlns:p="http://schemas.openxmlformats.org/presentationml/2006/main">
  <p:tag name="SHAPE_LOCKS" val="1983"/>
</p:tagLst>
</file>

<file path=ppt/tags/tag233.xml><?xml version="1.0" encoding="utf-8"?>
<p:tagLst xmlns:a="http://schemas.openxmlformats.org/drawingml/2006/main" xmlns:r="http://schemas.openxmlformats.org/officeDocument/2006/relationships" xmlns:p="http://schemas.openxmlformats.org/presentationml/2006/main">
  <p:tag name="SHAPE_LOCKS" val="1983"/>
</p:tagLst>
</file>

<file path=ppt/tags/tag234.xml><?xml version="1.0" encoding="utf-8"?>
<p:tagLst xmlns:a="http://schemas.openxmlformats.org/drawingml/2006/main" xmlns:r="http://schemas.openxmlformats.org/officeDocument/2006/relationships" xmlns:p="http://schemas.openxmlformats.org/presentationml/2006/main">
  <p:tag name="SHAPE_LOCKS" val="1983"/>
</p:tagLst>
</file>

<file path=ppt/tags/tag235.xml><?xml version="1.0" encoding="utf-8"?>
<p:tagLst xmlns:a="http://schemas.openxmlformats.org/drawingml/2006/main" xmlns:r="http://schemas.openxmlformats.org/officeDocument/2006/relationships" xmlns:p="http://schemas.openxmlformats.org/presentationml/2006/main">
  <p:tag name="SHAPE_LOCKS" val="1983"/>
</p:tagLst>
</file>

<file path=ppt/tags/tag236.xml><?xml version="1.0" encoding="utf-8"?>
<p:tagLst xmlns:a="http://schemas.openxmlformats.org/drawingml/2006/main" xmlns:r="http://schemas.openxmlformats.org/officeDocument/2006/relationships" xmlns:p="http://schemas.openxmlformats.org/presentationml/2006/main">
  <p:tag name="SHAPE_LOCKS" val="1983"/>
</p:tagLst>
</file>

<file path=ppt/tags/tag237.xml><?xml version="1.0" encoding="utf-8"?>
<p:tagLst xmlns:a="http://schemas.openxmlformats.org/drawingml/2006/main" xmlns:r="http://schemas.openxmlformats.org/officeDocument/2006/relationships" xmlns:p="http://schemas.openxmlformats.org/presentationml/2006/main">
  <p:tag name="SHAPE_LOCKS" val="1983"/>
</p:tagLst>
</file>

<file path=ppt/tags/tag238.xml><?xml version="1.0" encoding="utf-8"?>
<p:tagLst xmlns:a="http://schemas.openxmlformats.org/drawingml/2006/main" xmlns:r="http://schemas.openxmlformats.org/officeDocument/2006/relationships" xmlns:p="http://schemas.openxmlformats.org/presentationml/2006/main">
  <p:tag name="SHAPE_LOCKS" val="1983"/>
</p:tagLst>
</file>

<file path=ppt/tags/tag239.xml><?xml version="1.0" encoding="utf-8"?>
<p:tagLst xmlns:a="http://schemas.openxmlformats.org/drawingml/2006/main" xmlns:r="http://schemas.openxmlformats.org/officeDocument/2006/relationships" xmlns:p="http://schemas.openxmlformats.org/presentationml/2006/main">
  <p:tag name="SHAPE_LOCKS" val="1983"/>
</p:tagLst>
</file>

<file path=ppt/tags/tag24.xml><?xml version="1.0" encoding="utf-8"?>
<p:tagLst xmlns:a="http://schemas.openxmlformats.org/drawingml/2006/main" xmlns:r="http://schemas.openxmlformats.org/officeDocument/2006/relationships" xmlns:p="http://schemas.openxmlformats.org/presentationml/2006/main">
  <p:tag name="SHAPE_LOCKS" val="1983"/>
</p:tagLst>
</file>

<file path=ppt/tags/tag240.xml><?xml version="1.0" encoding="utf-8"?>
<p:tagLst xmlns:a="http://schemas.openxmlformats.org/drawingml/2006/main" xmlns:r="http://schemas.openxmlformats.org/officeDocument/2006/relationships" xmlns:p="http://schemas.openxmlformats.org/presentationml/2006/main">
  <p:tag name="SHAPE_LOCKS" val="1983"/>
</p:tagLst>
</file>

<file path=ppt/tags/tag241.xml><?xml version="1.0" encoding="utf-8"?>
<p:tagLst xmlns:a="http://schemas.openxmlformats.org/drawingml/2006/main" xmlns:r="http://schemas.openxmlformats.org/officeDocument/2006/relationships" xmlns:p="http://schemas.openxmlformats.org/presentationml/2006/main">
  <p:tag name="SHAPE_LOCKS" val="1983"/>
</p:tagLst>
</file>

<file path=ppt/tags/tag242.xml><?xml version="1.0" encoding="utf-8"?>
<p:tagLst xmlns:a="http://schemas.openxmlformats.org/drawingml/2006/main" xmlns:r="http://schemas.openxmlformats.org/officeDocument/2006/relationships" xmlns:p="http://schemas.openxmlformats.org/presentationml/2006/main">
  <p:tag name="SHAPE_LOCKS" val="1983"/>
</p:tagLst>
</file>

<file path=ppt/tags/tag243.xml><?xml version="1.0" encoding="utf-8"?>
<p:tagLst xmlns:a="http://schemas.openxmlformats.org/drawingml/2006/main" xmlns:r="http://schemas.openxmlformats.org/officeDocument/2006/relationships" xmlns:p="http://schemas.openxmlformats.org/presentationml/2006/main">
  <p:tag name="SHAPE_LOCKS" val="1983"/>
</p:tagLst>
</file>

<file path=ppt/tags/tag244.xml><?xml version="1.0" encoding="utf-8"?>
<p:tagLst xmlns:a="http://schemas.openxmlformats.org/drawingml/2006/main" xmlns:r="http://schemas.openxmlformats.org/officeDocument/2006/relationships" xmlns:p="http://schemas.openxmlformats.org/presentationml/2006/main">
  <p:tag name="SHAPE_LOCKS" val="1983"/>
</p:tagLst>
</file>

<file path=ppt/tags/tag245.xml><?xml version="1.0" encoding="utf-8"?>
<p:tagLst xmlns:a="http://schemas.openxmlformats.org/drawingml/2006/main" xmlns:r="http://schemas.openxmlformats.org/officeDocument/2006/relationships" xmlns:p="http://schemas.openxmlformats.org/presentationml/2006/main">
  <p:tag name="SHAPE_LOCKS" val="1983"/>
</p:tagLst>
</file>

<file path=ppt/tags/tag246.xml><?xml version="1.0" encoding="utf-8"?>
<p:tagLst xmlns:a="http://schemas.openxmlformats.org/drawingml/2006/main" xmlns:r="http://schemas.openxmlformats.org/officeDocument/2006/relationships" xmlns:p="http://schemas.openxmlformats.org/presentationml/2006/main">
  <p:tag name="SHAPE_LOCKS" val="1983"/>
</p:tagLst>
</file>

<file path=ppt/tags/tag247.xml><?xml version="1.0" encoding="utf-8"?>
<p:tagLst xmlns:a="http://schemas.openxmlformats.org/drawingml/2006/main" xmlns:r="http://schemas.openxmlformats.org/officeDocument/2006/relationships" xmlns:p="http://schemas.openxmlformats.org/presentationml/2006/main">
  <p:tag name="SHAPE_LOCKS" val="1983"/>
</p:tagLst>
</file>

<file path=ppt/tags/tag248.xml><?xml version="1.0" encoding="utf-8"?>
<p:tagLst xmlns:a="http://schemas.openxmlformats.org/drawingml/2006/main" xmlns:r="http://schemas.openxmlformats.org/officeDocument/2006/relationships" xmlns:p="http://schemas.openxmlformats.org/presentationml/2006/main">
  <p:tag name="SHAPE_LOCKS" val="1983"/>
</p:tagLst>
</file>

<file path=ppt/tags/tag249.xml><?xml version="1.0" encoding="utf-8"?>
<p:tagLst xmlns:a="http://schemas.openxmlformats.org/drawingml/2006/main" xmlns:r="http://schemas.openxmlformats.org/officeDocument/2006/relationships" xmlns:p="http://schemas.openxmlformats.org/presentationml/2006/main">
  <p:tag name="SHAPE_LOCKS" val="1983"/>
</p:tagLst>
</file>

<file path=ppt/tags/tag25.xml><?xml version="1.0" encoding="utf-8"?>
<p:tagLst xmlns:a="http://schemas.openxmlformats.org/drawingml/2006/main" xmlns:r="http://schemas.openxmlformats.org/officeDocument/2006/relationships" xmlns:p="http://schemas.openxmlformats.org/presentationml/2006/main">
  <p:tag name="SHAPE_LOCKS" val="1983"/>
</p:tagLst>
</file>

<file path=ppt/tags/tag250.xml><?xml version="1.0" encoding="utf-8"?>
<p:tagLst xmlns:a="http://schemas.openxmlformats.org/drawingml/2006/main" xmlns:r="http://schemas.openxmlformats.org/officeDocument/2006/relationships" xmlns:p="http://schemas.openxmlformats.org/presentationml/2006/main">
  <p:tag name="SHAPE_LOCKS" val="1983"/>
</p:tagLst>
</file>

<file path=ppt/tags/tag251.xml><?xml version="1.0" encoding="utf-8"?>
<p:tagLst xmlns:a="http://schemas.openxmlformats.org/drawingml/2006/main" xmlns:r="http://schemas.openxmlformats.org/officeDocument/2006/relationships" xmlns:p="http://schemas.openxmlformats.org/presentationml/2006/main">
  <p:tag name="SHAPE_LOCKS" val="1983"/>
</p:tagLst>
</file>

<file path=ppt/tags/tag252.xml><?xml version="1.0" encoding="utf-8"?>
<p:tagLst xmlns:a="http://schemas.openxmlformats.org/drawingml/2006/main" xmlns:r="http://schemas.openxmlformats.org/officeDocument/2006/relationships" xmlns:p="http://schemas.openxmlformats.org/presentationml/2006/main">
  <p:tag name="SHAPE_LOCKS" val="1983"/>
</p:tagLst>
</file>

<file path=ppt/tags/tag253.xml><?xml version="1.0" encoding="utf-8"?>
<p:tagLst xmlns:a="http://schemas.openxmlformats.org/drawingml/2006/main" xmlns:r="http://schemas.openxmlformats.org/officeDocument/2006/relationships" xmlns:p="http://schemas.openxmlformats.org/presentationml/2006/main">
  <p:tag name="SHAPE_LOCKS" val="1983"/>
</p:tagLst>
</file>

<file path=ppt/tags/tag254.xml><?xml version="1.0" encoding="utf-8"?>
<p:tagLst xmlns:a="http://schemas.openxmlformats.org/drawingml/2006/main" xmlns:r="http://schemas.openxmlformats.org/officeDocument/2006/relationships" xmlns:p="http://schemas.openxmlformats.org/presentationml/2006/main">
  <p:tag name="SHAPE_LOCKS" val="1983"/>
</p:tagLst>
</file>

<file path=ppt/tags/tag255.xml><?xml version="1.0" encoding="utf-8"?>
<p:tagLst xmlns:a="http://schemas.openxmlformats.org/drawingml/2006/main" xmlns:r="http://schemas.openxmlformats.org/officeDocument/2006/relationships" xmlns:p="http://schemas.openxmlformats.org/presentationml/2006/main">
  <p:tag name="SHAPE_LOCKS" val="1983"/>
</p:tagLst>
</file>

<file path=ppt/tags/tag256.xml><?xml version="1.0" encoding="utf-8"?>
<p:tagLst xmlns:a="http://schemas.openxmlformats.org/drawingml/2006/main" xmlns:r="http://schemas.openxmlformats.org/officeDocument/2006/relationships" xmlns:p="http://schemas.openxmlformats.org/presentationml/2006/main">
  <p:tag name="SHAPE_LOCKS" val="1983"/>
</p:tagLst>
</file>

<file path=ppt/tags/tag257.xml><?xml version="1.0" encoding="utf-8"?>
<p:tagLst xmlns:a="http://schemas.openxmlformats.org/drawingml/2006/main" xmlns:r="http://schemas.openxmlformats.org/officeDocument/2006/relationships" xmlns:p="http://schemas.openxmlformats.org/presentationml/2006/main">
  <p:tag name="SHAPE_LOCKS" val="1983"/>
</p:tagLst>
</file>

<file path=ppt/tags/tag258.xml><?xml version="1.0" encoding="utf-8"?>
<p:tagLst xmlns:a="http://schemas.openxmlformats.org/drawingml/2006/main" xmlns:r="http://schemas.openxmlformats.org/officeDocument/2006/relationships" xmlns:p="http://schemas.openxmlformats.org/presentationml/2006/main">
  <p:tag name="SHAPE_LOCKS" val="1983"/>
</p:tagLst>
</file>

<file path=ppt/tags/tag259.xml><?xml version="1.0" encoding="utf-8"?>
<p:tagLst xmlns:a="http://schemas.openxmlformats.org/drawingml/2006/main" xmlns:r="http://schemas.openxmlformats.org/officeDocument/2006/relationships" xmlns:p="http://schemas.openxmlformats.org/presentationml/2006/main">
  <p:tag name="SHAPE_LOCKS" val="1983"/>
</p:tagLst>
</file>

<file path=ppt/tags/tag26.xml><?xml version="1.0" encoding="utf-8"?>
<p:tagLst xmlns:a="http://schemas.openxmlformats.org/drawingml/2006/main" xmlns:r="http://schemas.openxmlformats.org/officeDocument/2006/relationships" xmlns:p="http://schemas.openxmlformats.org/presentationml/2006/main">
  <p:tag name="SHAPE_LOCKS" val="1983"/>
</p:tagLst>
</file>

<file path=ppt/tags/tag260.xml><?xml version="1.0" encoding="utf-8"?>
<p:tagLst xmlns:a="http://schemas.openxmlformats.org/drawingml/2006/main" xmlns:r="http://schemas.openxmlformats.org/officeDocument/2006/relationships" xmlns:p="http://schemas.openxmlformats.org/presentationml/2006/main">
  <p:tag name="SHAPE_LOCKS" val="1983"/>
</p:tagLst>
</file>

<file path=ppt/tags/tag261.xml><?xml version="1.0" encoding="utf-8"?>
<p:tagLst xmlns:a="http://schemas.openxmlformats.org/drawingml/2006/main" xmlns:r="http://schemas.openxmlformats.org/officeDocument/2006/relationships" xmlns:p="http://schemas.openxmlformats.org/presentationml/2006/main">
  <p:tag name="SHAPE_LOCKS" val="1983"/>
</p:tagLst>
</file>

<file path=ppt/tags/tag262.xml><?xml version="1.0" encoding="utf-8"?>
<p:tagLst xmlns:a="http://schemas.openxmlformats.org/drawingml/2006/main" xmlns:r="http://schemas.openxmlformats.org/officeDocument/2006/relationships" xmlns:p="http://schemas.openxmlformats.org/presentationml/2006/main">
  <p:tag name="SHAPE_LOCKS" val="1983"/>
</p:tagLst>
</file>

<file path=ppt/tags/tag263.xml><?xml version="1.0" encoding="utf-8"?>
<p:tagLst xmlns:a="http://schemas.openxmlformats.org/drawingml/2006/main" xmlns:r="http://schemas.openxmlformats.org/officeDocument/2006/relationships" xmlns:p="http://schemas.openxmlformats.org/presentationml/2006/main">
  <p:tag name="SHAPE_LOCKS" val="1983"/>
</p:tagLst>
</file>

<file path=ppt/tags/tag264.xml><?xml version="1.0" encoding="utf-8"?>
<p:tagLst xmlns:a="http://schemas.openxmlformats.org/drawingml/2006/main" xmlns:r="http://schemas.openxmlformats.org/officeDocument/2006/relationships" xmlns:p="http://schemas.openxmlformats.org/presentationml/2006/main">
  <p:tag name="SHAPE_LOCKS" val="1983"/>
</p:tagLst>
</file>

<file path=ppt/tags/tag265.xml><?xml version="1.0" encoding="utf-8"?>
<p:tagLst xmlns:a="http://schemas.openxmlformats.org/drawingml/2006/main" xmlns:r="http://schemas.openxmlformats.org/officeDocument/2006/relationships" xmlns:p="http://schemas.openxmlformats.org/presentationml/2006/main">
  <p:tag name="SHAPE_LOCKS" val="1983"/>
</p:tagLst>
</file>

<file path=ppt/tags/tag266.xml><?xml version="1.0" encoding="utf-8"?>
<p:tagLst xmlns:a="http://schemas.openxmlformats.org/drawingml/2006/main" xmlns:r="http://schemas.openxmlformats.org/officeDocument/2006/relationships" xmlns:p="http://schemas.openxmlformats.org/presentationml/2006/main">
  <p:tag name="SHAPE_LOCKS" val="1983"/>
</p:tagLst>
</file>

<file path=ppt/tags/tag267.xml><?xml version="1.0" encoding="utf-8"?>
<p:tagLst xmlns:a="http://schemas.openxmlformats.org/drawingml/2006/main" xmlns:r="http://schemas.openxmlformats.org/officeDocument/2006/relationships" xmlns:p="http://schemas.openxmlformats.org/presentationml/2006/main">
  <p:tag name="SHAPE_LOCKS" val="1983"/>
</p:tagLst>
</file>

<file path=ppt/tags/tag268.xml><?xml version="1.0" encoding="utf-8"?>
<p:tagLst xmlns:a="http://schemas.openxmlformats.org/drawingml/2006/main" xmlns:r="http://schemas.openxmlformats.org/officeDocument/2006/relationships" xmlns:p="http://schemas.openxmlformats.org/presentationml/2006/main">
  <p:tag name="SHAPE_LOCKS" val="1983"/>
</p:tagLst>
</file>

<file path=ppt/tags/tag269.xml><?xml version="1.0" encoding="utf-8"?>
<p:tagLst xmlns:a="http://schemas.openxmlformats.org/drawingml/2006/main" xmlns:r="http://schemas.openxmlformats.org/officeDocument/2006/relationships" xmlns:p="http://schemas.openxmlformats.org/presentationml/2006/main">
  <p:tag name="SHAPE_LOCKS" val="1983"/>
</p:tagLst>
</file>

<file path=ppt/tags/tag27.xml><?xml version="1.0" encoding="utf-8"?>
<p:tagLst xmlns:a="http://schemas.openxmlformats.org/drawingml/2006/main" xmlns:r="http://schemas.openxmlformats.org/officeDocument/2006/relationships" xmlns:p="http://schemas.openxmlformats.org/presentationml/2006/main">
  <p:tag name="SHAPE_LOCKS" val="1983"/>
</p:tagLst>
</file>

<file path=ppt/tags/tag270.xml><?xml version="1.0" encoding="utf-8"?>
<p:tagLst xmlns:a="http://schemas.openxmlformats.org/drawingml/2006/main" xmlns:r="http://schemas.openxmlformats.org/officeDocument/2006/relationships" xmlns:p="http://schemas.openxmlformats.org/presentationml/2006/main">
  <p:tag name="SHAPE_LOCKS" val="1983"/>
</p:tagLst>
</file>

<file path=ppt/tags/tag271.xml><?xml version="1.0" encoding="utf-8"?>
<p:tagLst xmlns:a="http://schemas.openxmlformats.org/drawingml/2006/main" xmlns:r="http://schemas.openxmlformats.org/officeDocument/2006/relationships" xmlns:p="http://schemas.openxmlformats.org/presentationml/2006/main">
  <p:tag name="SHAPE_LOCKS" val="1983"/>
</p:tagLst>
</file>

<file path=ppt/tags/tag272.xml><?xml version="1.0" encoding="utf-8"?>
<p:tagLst xmlns:a="http://schemas.openxmlformats.org/drawingml/2006/main" xmlns:r="http://schemas.openxmlformats.org/officeDocument/2006/relationships" xmlns:p="http://schemas.openxmlformats.org/presentationml/2006/main">
  <p:tag name="SHAPE_LOCKS" val="1983"/>
</p:tagLst>
</file>

<file path=ppt/tags/tag273.xml><?xml version="1.0" encoding="utf-8"?>
<p:tagLst xmlns:a="http://schemas.openxmlformats.org/drawingml/2006/main" xmlns:r="http://schemas.openxmlformats.org/officeDocument/2006/relationships" xmlns:p="http://schemas.openxmlformats.org/presentationml/2006/main">
  <p:tag name="SHAPE_LOCKS" val="1983"/>
</p:tagLst>
</file>

<file path=ppt/tags/tag274.xml><?xml version="1.0" encoding="utf-8"?>
<p:tagLst xmlns:a="http://schemas.openxmlformats.org/drawingml/2006/main" xmlns:r="http://schemas.openxmlformats.org/officeDocument/2006/relationships" xmlns:p="http://schemas.openxmlformats.org/presentationml/2006/main">
  <p:tag name="SHAPE_LOCKS" val="1983"/>
</p:tagLst>
</file>

<file path=ppt/tags/tag275.xml><?xml version="1.0" encoding="utf-8"?>
<p:tagLst xmlns:a="http://schemas.openxmlformats.org/drawingml/2006/main" xmlns:r="http://schemas.openxmlformats.org/officeDocument/2006/relationships" xmlns:p="http://schemas.openxmlformats.org/presentationml/2006/main">
  <p:tag name="SHAPE_LOCKS" val="1983"/>
</p:tagLst>
</file>

<file path=ppt/tags/tag276.xml><?xml version="1.0" encoding="utf-8"?>
<p:tagLst xmlns:a="http://schemas.openxmlformats.org/drawingml/2006/main" xmlns:r="http://schemas.openxmlformats.org/officeDocument/2006/relationships" xmlns:p="http://schemas.openxmlformats.org/presentationml/2006/main">
  <p:tag name="SHAPE_LOCKS" val="1983"/>
</p:tagLst>
</file>

<file path=ppt/tags/tag277.xml><?xml version="1.0" encoding="utf-8"?>
<p:tagLst xmlns:a="http://schemas.openxmlformats.org/drawingml/2006/main" xmlns:r="http://schemas.openxmlformats.org/officeDocument/2006/relationships" xmlns:p="http://schemas.openxmlformats.org/presentationml/2006/main">
  <p:tag name="SHAPE_LOCKS" val="1983"/>
</p:tagLst>
</file>

<file path=ppt/tags/tag278.xml><?xml version="1.0" encoding="utf-8"?>
<p:tagLst xmlns:a="http://schemas.openxmlformats.org/drawingml/2006/main" xmlns:r="http://schemas.openxmlformats.org/officeDocument/2006/relationships" xmlns:p="http://schemas.openxmlformats.org/presentationml/2006/main">
  <p:tag name="SHAPE_LOCKS" val="1983"/>
</p:tagLst>
</file>

<file path=ppt/tags/tag279.xml><?xml version="1.0" encoding="utf-8"?>
<p:tagLst xmlns:a="http://schemas.openxmlformats.org/drawingml/2006/main" xmlns:r="http://schemas.openxmlformats.org/officeDocument/2006/relationships" xmlns:p="http://schemas.openxmlformats.org/presentationml/2006/main">
  <p:tag name="SHAPE_LOCKS" val="1983"/>
</p:tagLst>
</file>

<file path=ppt/tags/tag28.xml><?xml version="1.0" encoding="utf-8"?>
<p:tagLst xmlns:a="http://schemas.openxmlformats.org/drawingml/2006/main" xmlns:r="http://schemas.openxmlformats.org/officeDocument/2006/relationships" xmlns:p="http://schemas.openxmlformats.org/presentationml/2006/main">
  <p:tag name="SHAPE_LOCKS" val="1983"/>
</p:tagLst>
</file>

<file path=ppt/tags/tag280.xml><?xml version="1.0" encoding="utf-8"?>
<p:tagLst xmlns:a="http://schemas.openxmlformats.org/drawingml/2006/main" xmlns:r="http://schemas.openxmlformats.org/officeDocument/2006/relationships" xmlns:p="http://schemas.openxmlformats.org/presentationml/2006/main">
  <p:tag name="SHAPE_LOCKS" val="1983"/>
</p:tagLst>
</file>

<file path=ppt/tags/tag281.xml><?xml version="1.0" encoding="utf-8"?>
<p:tagLst xmlns:a="http://schemas.openxmlformats.org/drawingml/2006/main" xmlns:r="http://schemas.openxmlformats.org/officeDocument/2006/relationships" xmlns:p="http://schemas.openxmlformats.org/presentationml/2006/main">
  <p:tag name="SHAPE_LOCKS" val="1983"/>
</p:tagLst>
</file>

<file path=ppt/tags/tag282.xml><?xml version="1.0" encoding="utf-8"?>
<p:tagLst xmlns:a="http://schemas.openxmlformats.org/drawingml/2006/main" xmlns:r="http://schemas.openxmlformats.org/officeDocument/2006/relationships" xmlns:p="http://schemas.openxmlformats.org/presentationml/2006/main">
  <p:tag name="SHAPE_LOCKS" val="1983"/>
</p:tagLst>
</file>

<file path=ppt/tags/tag283.xml><?xml version="1.0" encoding="utf-8"?>
<p:tagLst xmlns:a="http://schemas.openxmlformats.org/drawingml/2006/main" xmlns:r="http://schemas.openxmlformats.org/officeDocument/2006/relationships" xmlns:p="http://schemas.openxmlformats.org/presentationml/2006/main">
  <p:tag name="SHAPE_LOCKS" val="1983"/>
</p:tagLst>
</file>

<file path=ppt/tags/tag284.xml><?xml version="1.0" encoding="utf-8"?>
<p:tagLst xmlns:a="http://schemas.openxmlformats.org/drawingml/2006/main" xmlns:r="http://schemas.openxmlformats.org/officeDocument/2006/relationships" xmlns:p="http://schemas.openxmlformats.org/presentationml/2006/main">
  <p:tag name="SHAPE_LOCKS" val="1983"/>
</p:tagLst>
</file>

<file path=ppt/tags/tag285.xml><?xml version="1.0" encoding="utf-8"?>
<p:tagLst xmlns:a="http://schemas.openxmlformats.org/drawingml/2006/main" xmlns:r="http://schemas.openxmlformats.org/officeDocument/2006/relationships" xmlns:p="http://schemas.openxmlformats.org/presentationml/2006/main">
  <p:tag name="SHAPE_LOCKS" val="1983"/>
</p:tagLst>
</file>

<file path=ppt/tags/tag286.xml><?xml version="1.0" encoding="utf-8"?>
<p:tagLst xmlns:a="http://schemas.openxmlformats.org/drawingml/2006/main" xmlns:r="http://schemas.openxmlformats.org/officeDocument/2006/relationships" xmlns:p="http://schemas.openxmlformats.org/presentationml/2006/main">
  <p:tag name="SHAPE_LOCKS" val="1983"/>
</p:tagLst>
</file>

<file path=ppt/tags/tag287.xml><?xml version="1.0" encoding="utf-8"?>
<p:tagLst xmlns:a="http://schemas.openxmlformats.org/drawingml/2006/main" xmlns:r="http://schemas.openxmlformats.org/officeDocument/2006/relationships" xmlns:p="http://schemas.openxmlformats.org/presentationml/2006/main">
  <p:tag name="SHAPE_LOCKS" val="1983"/>
</p:tagLst>
</file>

<file path=ppt/tags/tag288.xml><?xml version="1.0" encoding="utf-8"?>
<p:tagLst xmlns:a="http://schemas.openxmlformats.org/drawingml/2006/main" xmlns:r="http://schemas.openxmlformats.org/officeDocument/2006/relationships" xmlns:p="http://schemas.openxmlformats.org/presentationml/2006/main">
  <p:tag name="SHAPE_LOCKS" val="1983"/>
</p:tagLst>
</file>

<file path=ppt/tags/tag289.xml><?xml version="1.0" encoding="utf-8"?>
<p:tagLst xmlns:a="http://schemas.openxmlformats.org/drawingml/2006/main" xmlns:r="http://schemas.openxmlformats.org/officeDocument/2006/relationships" xmlns:p="http://schemas.openxmlformats.org/presentationml/2006/main">
  <p:tag name="SHAPE_LOCKS" val="1983"/>
</p:tagLst>
</file>

<file path=ppt/tags/tag29.xml><?xml version="1.0" encoding="utf-8"?>
<p:tagLst xmlns:a="http://schemas.openxmlformats.org/drawingml/2006/main" xmlns:r="http://schemas.openxmlformats.org/officeDocument/2006/relationships" xmlns:p="http://schemas.openxmlformats.org/presentationml/2006/main">
  <p:tag name="SHAPE_LOCKS" val="1983"/>
</p:tagLst>
</file>

<file path=ppt/tags/tag290.xml><?xml version="1.0" encoding="utf-8"?>
<p:tagLst xmlns:a="http://schemas.openxmlformats.org/drawingml/2006/main" xmlns:r="http://schemas.openxmlformats.org/officeDocument/2006/relationships" xmlns:p="http://schemas.openxmlformats.org/presentationml/2006/main">
  <p:tag name="SHAPE_LOCKS" val="1983"/>
</p:tagLst>
</file>

<file path=ppt/tags/tag291.xml><?xml version="1.0" encoding="utf-8"?>
<p:tagLst xmlns:a="http://schemas.openxmlformats.org/drawingml/2006/main" xmlns:r="http://schemas.openxmlformats.org/officeDocument/2006/relationships" xmlns:p="http://schemas.openxmlformats.org/presentationml/2006/main">
  <p:tag name="SHAPE_LOCKS" val="1983"/>
</p:tagLst>
</file>

<file path=ppt/tags/tag292.xml><?xml version="1.0" encoding="utf-8"?>
<p:tagLst xmlns:a="http://schemas.openxmlformats.org/drawingml/2006/main" xmlns:r="http://schemas.openxmlformats.org/officeDocument/2006/relationships" xmlns:p="http://schemas.openxmlformats.org/presentationml/2006/main">
  <p:tag name="SHAPE_LOCKS" val="1983"/>
</p:tagLst>
</file>

<file path=ppt/tags/tag293.xml><?xml version="1.0" encoding="utf-8"?>
<p:tagLst xmlns:a="http://schemas.openxmlformats.org/drawingml/2006/main" xmlns:r="http://schemas.openxmlformats.org/officeDocument/2006/relationships" xmlns:p="http://schemas.openxmlformats.org/presentationml/2006/main">
  <p:tag name="SHAPE_LOCKS" val="1983"/>
</p:tagLst>
</file>

<file path=ppt/tags/tag294.xml><?xml version="1.0" encoding="utf-8"?>
<p:tagLst xmlns:a="http://schemas.openxmlformats.org/drawingml/2006/main" xmlns:r="http://schemas.openxmlformats.org/officeDocument/2006/relationships" xmlns:p="http://schemas.openxmlformats.org/presentationml/2006/main">
  <p:tag name="SHAPE_LOCKS" val="1983"/>
</p:tagLst>
</file>

<file path=ppt/tags/tag295.xml><?xml version="1.0" encoding="utf-8"?>
<p:tagLst xmlns:a="http://schemas.openxmlformats.org/drawingml/2006/main" xmlns:r="http://schemas.openxmlformats.org/officeDocument/2006/relationships" xmlns:p="http://schemas.openxmlformats.org/presentationml/2006/main">
  <p:tag name="SHAPE_LOCKS" val="1983"/>
</p:tagLst>
</file>

<file path=ppt/tags/tag296.xml><?xml version="1.0" encoding="utf-8"?>
<p:tagLst xmlns:a="http://schemas.openxmlformats.org/drawingml/2006/main" xmlns:r="http://schemas.openxmlformats.org/officeDocument/2006/relationships" xmlns:p="http://schemas.openxmlformats.org/presentationml/2006/main">
  <p:tag name="SHAPE_LOCKS" val="1983"/>
</p:tagLst>
</file>

<file path=ppt/tags/tag297.xml><?xml version="1.0" encoding="utf-8"?>
<p:tagLst xmlns:a="http://schemas.openxmlformats.org/drawingml/2006/main" xmlns:r="http://schemas.openxmlformats.org/officeDocument/2006/relationships" xmlns:p="http://schemas.openxmlformats.org/presentationml/2006/main">
  <p:tag name="SHAPE_LOCKS" val="1983"/>
</p:tagLst>
</file>

<file path=ppt/tags/tag298.xml><?xml version="1.0" encoding="utf-8"?>
<p:tagLst xmlns:a="http://schemas.openxmlformats.org/drawingml/2006/main" xmlns:r="http://schemas.openxmlformats.org/officeDocument/2006/relationships" xmlns:p="http://schemas.openxmlformats.org/presentationml/2006/main">
  <p:tag name="SHAPE_LOCKS" val="1983"/>
</p:tagLst>
</file>

<file path=ppt/tags/tag299.xml><?xml version="1.0" encoding="utf-8"?>
<p:tagLst xmlns:a="http://schemas.openxmlformats.org/drawingml/2006/main" xmlns:r="http://schemas.openxmlformats.org/officeDocument/2006/relationships" xmlns:p="http://schemas.openxmlformats.org/presentationml/2006/main">
  <p:tag name="SHAPE_LOCKS" val="1983"/>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83"/>
</p:tagLst>
</file>

<file path=ppt/tags/tag300.xml><?xml version="1.0" encoding="utf-8"?>
<p:tagLst xmlns:a="http://schemas.openxmlformats.org/drawingml/2006/main" xmlns:r="http://schemas.openxmlformats.org/officeDocument/2006/relationships" xmlns:p="http://schemas.openxmlformats.org/presentationml/2006/main">
  <p:tag name="SHAPE_LOCKS" val="1983"/>
</p:tagLst>
</file>

<file path=ppt/tags/tag301.xml><?xml version="1.0" encoding="utf-8"?>
<p:tagLst xmlns:a="http://schemas.openxmlformats.org/drawingml/2006/main" xmlns:r="http://schemas.openxmlformats.org/officeDocument/2006/relationships" xmlns:p="http://schemas.openxmlformats.org/presentationml/2006/main">
  <p:tag name="SHAPE_LOCKS" val="1983"/>
</p:tagLst>
</file>

<file path=ppt/tags/tag302.xml><?xml version="1.0" encoding="utf-8"?>
<p:tagLst xmlns:a="http://schemas.openxmlformats.org/drawingml/2006/main" xmlns:r="http://schemas.openxmlformats.org/officeDocument/2006/relationships" xmlns:p="http://schemas.openxmlformats.org/presentationml/2006/main">
  <p:tag name="SHAPE_LOCKS" val="1983"/>
</p:tagLst>
</file>

<file path=ppt/tags/tag303.xml><?xml version="1.0" encoding="utf-8"?>
<p:tagLst xmlns:a="http://schemas.openxmlformats.org/drawingml/2006/main" xmlns:r="http://schemas.openxmlformats.org/officeDocument/2006/relationships" xmlns:p="http://schemas.openxmlformats.org/presentationml/2006/main">
  <p:tag name="SHAPE_LOCKS" val="1983"/>
</p:tagLst>
</file>

<file path=ppt/tags/tag304.xml><?xml version="1.0" encoding="utf-8"?>
<p:tagLst xmlns:a="http://schemas.openxmlformats.org/drawingml/2006/main" xmlns:r="http://schemas.openxmlformats.org/officeDocument/2006/relationships" xmlns:p="http://schemas.openxmlformats.org/presentationml/2006/main">
  <p:tag name="SHAPE_LOCKS" val="1983"/>
</p:tagLst>
</file>

<file path=ppt/tags/tag305.xml><?xml version="1.0" encoding="utf-8"?>
<p:tagLst xmlns:a="http://schemas.openxmlformats.org/drawingml/2006/main" xmlns:r="http://schemas.openxmlformats.org/officeDocument/2006/relationships" xmlns:p="http://schemas.openxmlformats.org/presentationml/2006/main">
  <p:tag name="SHAPE_LOCKS" val="1983"/>
</p:tagLst>
</file>

<file path=ppt/tags/tag306.xml><?xml version="1.0" encoding="utf-8"?>
<p:tagLst xmlns:a="http://schemas.openxmlformats.org/drawingml/2006/main" xmlns:r="http://schemas.openxmlformats.org/officeDocument/2006/relationships" xmlns:p="http://schemas.openxmlformats.org/presentationml/2006/main">
  <p:tag name="SHAPE_LOCKS" val="1983"/>
</p:tagLst>
</file>

<file path=ppt/tags/tag307.xml><?xml version="1.0" encoding="utf-8"?>
<p:tagLst xmlns:a="http://schemas.openxmlformats.org/drawingml/2006/main" xmlns:r="http://schemas.openxmlformats.org/officeDocument/2006/relationships" xmlns:p="http://schemas.openxmlformats.org/presentationml/2006/main">
  <p:tag name="SHAPE_LOCKS" val="1983"/>
</p:tagLst>
</file>

<file path=ppt/tags/tag308.xml><?xml version="1.0" encoding="utf-8"?>
<p:tagLst xmlns:a="http://schemas.openxmlformats.org/drawingml/2006/main" xmlns:r="http://schemas.openxmlformats.org/officeDocument/2006/relationships" xmlns:p="http://schemas.openxmlformats.org/presentationml/2006/main">
  <p:tag name="SHAPE_LOCKS" val="1983"/>
</p:tagLst>
</file>

<file path=ppt/tags/tag309.xml><?xml version="1.0" encoding="utf-8"?>
<p:tagLst xmlns:a="http://schemas.openxmlformats.org/drawingml/2006/main" xmlns:r="http://schemas.openxmlformats.org/officeDocument/2006/relationships" xmlns:p="http://schemas.openxmlformats.org/presentationml/2006/main">
  <p:tag name="SHAPE_LOCKS" val="1983"/>
</p:tagLst>
</file>

<file path=ppt/tags/tag31.xml><?xml version="1.0" encoding="utf-8"?>
<p:tagLst xmlns:a="http://schemas.openxmlformats.org/drawingml/2006/main" xmlns:r="http://schemas.openxmlformats.org/officeDocument/2006/relationships" xmlns:p="http://schemas.openxmlformats.org/presentationml/2006/main">
  <p:tag name="SHAPE_LOCKS" val="1983"/>
</p:tagLst>
</file>

<file path=ppt/tags/tag310.xml><?xml version="1.0" encoding="utf-8"?>
<p:tagLst xmlns:a="http://schemas.openxmlformats.org/drawingml/2006/main" xmlns:r="http://schemas.openxmlformats.org/officeDocument/2006/relationships" xmlns:p="http://schemas.openxmlformats.org/presentationml/2006/main">
  <p:tag name="SHAPE_LOCKS" val="1983"/>
</p:tagLst>
</file>

<file path=ppt/tags/tag311.xml><?xml version="1.0" encoding="utf-8"?>
<p:tagLst xmlns:a="http://schemas.openxmlformats.org/drawingml/2006/main" xmlns:r="http://schemas.openxmlformats.org/officeDocument/2006/relationships" xmlns:p="http://schemas.openxmlformats.org/presentationml/2006/main">
  <p:tag name="SHAPE_LOCKS" val="1983"/>
</p:tagLst>
</file>

<file path=ppt/tags/tag312.xml><?xml version="1.0" encoding="utf-8"?>
<p:tagLst xmlns:a="http://schemas.openxmlformats.org/drawingml/2006/main" xmlns:r="http://schemas.openxmlformats.org/officeDocument/2006/relationships" xmlns:p="http://schemas.openxmlformats.org/presentationml/2006/main">
  <p:tag name="SHAPE_LOCKS" val="1983"/>
</p:tagLst>
</file>

<file path=ppt/tags/tag313.xml><?xml version="1.0" encoding="utf-8"?>
<p:tagLst xmlns:a="http://schemas.openxmlformats.org/drawingml/2006/main" xmlns:r="http://schemas.openxmlformats.org/officeDocument/2006/relationships" xmlns:p="http://schemas.openxmlformats.org/presentationml/2006/main">
  <p:tag name="SHAPE_LOCKS" val="1983"/>
</p:tagLst>
</file>

<file path=ppt/tags/tag314.xml><?xml version="1.0" encoding="utf-8"?>
<p:tagLst xmlns:a="http://schemas.openxmlformats.org/drawingml/2006/main" xmlns:r="http://schemas.openxmlformats.org/officeDocument/2006/relationships" xmlns:p="http://schemas.openxmlformats.org/presentationml/2006/main">
  <p:tag name="SHAPE_LOCKS" val="1983"/>
</p:tagLst>
</file>

<file path=ppt/tags/tag315.xml><?xml version="1.0" encoding="utf-8"?>
<p:tagLst xmlns:a="http://schemas.openxmlformats.org/drawingml/2006/main" xmlns:r="http://schemas.openxmlformats.org/officeDocument/2006/relationships" xmlns:p="http://schemas.openxmlformats.org/presentationml/2006/main">
  <p:tag name="SHAPE_LOCKS" val="1983"/>
</p:tagLst>
</file>

<file path=ppt/tags/tag316.xml><?xml version="1.0" encoding="utf-8"?>
<p:tagLst xmlns:a="http://schemas.openxmlformats.org/drawingml/2006/main" xmlns:r="http://schemas.openxmlformats.org/officeDocument/2006/relationships" xmlns:p="http://schemas.openxmlformats.org/presentationml/2006/main">
  <p:tag name="SHAPE_LOCKS" val="1983"/>
</p:tagLst>
</file>

<file path=ppt/tags/tag317.xml><?xml version="1.0" encoding="utf-8"?>
<p:tagLst xmlns:a="http://schemas.openxmlformats.org/drawingml/2006/main" xmlns:r="http://schemas.openxmlformats.org/officeDocument/2006/relationships" xmlns:p="http://schemas.openxmlformats.org/presentationml/2006/main">
  <p:tag name="SHAPE_LOCKS" val="1983"/>
</p:tagLst>
</file>

<file path=ppt/tags/tag318.xml><?xml version="1.0" encoding="utf-8"?>
<p:tagLst xmlns:a="http://schemas.openxmlformats.org/drawingml/2006/main" xmlns:r="http://schemas.openxmlformats.org/officeDocument/2006/relationships" xmlns:p="http://schemas.openxmlformats.org/presentationml/2006/main">
  <p:tag name="SHAPE_LOCKS" val="1983"/>
</p:tagLst>
</file>

<file path=ppt/tags/tag319.xml><?xml version="1.0" encoding="utf-8"?>
<p:tagLst xmlns:a="http://schemas.openxmlformats.org/drawingml/2006/main" xmlns:r="http://schemas.openxmlformats.org/officeDocument/2006/relationships" xmlns:p="http://schemas.openxmlformats.org/presentationml/2006/main">
  <p:tag name="SHAPE_LOCKS" val="1983"/>
</p:tagLst>
</file>

<file path=ppt/tags/tag32.xml><?xml version="1.0" encoding="utf-8"?>
<p:tagLst xmlns:a="http://schemas.openxmlformats.org/drawingml/2006/main" xmlns:r="http://schemas.openxmlformats.org/officeDocument/2006/relationships" xmlns:p="http://schemas.openxmlformats.org/presentationml/2006/main">
  <p:tag name="SHAPE_LOCKS" val="1983"/>
</p:tagLst>
</file>

<file path=ppt/tags/tag320.xml><?xml version="1.0" encoding="utf-8"?>
<p:tagLst xmlns:a="http://schemas.openxmlformats.org/drawingml/2006/main" xmlns:r="http://schemas.openxmlformats.org/officeDocument/2006/relationships" xmlns:p="http://schemas.openxmlformats.org/presentationml/2006/main">
  <p:tag name="SHAPE_LOCKS" val="1983"/>
</p:tagLst>
</file>

<file path=ppt/tags/tag321.xml><?xml version="1.0" encoding="utf-8"?>
<p:tagLst xmlns:a="http://schemas.openxmlformats.org/drawingml/2006/main" xmlns:r="http://schemas.openxmlformats.org/officeDocument/2006/relationships" xmlns:p="http://schemas.openxmlformats.org/presentationml/2006/main">
  <p:tag name="SHAPE_LOCKS" val="1983"/>
</p:tagLst>
</file>

<file path=ppt/tags/tag322.xml><?xml version="1.0" encoding="utf-8"?>
<p:tagLst xmlns:a="http://schemas.openxmlformats.org/drawingml/2006/main" xmlns:r="http://schemas.openxmlformats.org/officeDocument/2006/relationships" xmlns:p="http://schemas.openxmlformats.org/presentationml/2006/main">
  <p:tag name="SHAPE_LOCKS" val="1983"/>
</p:tagLst>
</file>

<file path=ppt/tags/tag323.xml><?xml version="1.0" encoding="utf-8"?>
<p:tagLst xmlns:a="http://schemas.openxmlformats.org/drawingml/2006/main" xmlns:r="http://schemas.openxmlformats.org/officeDocument/2006/relationships" xmlns:p="http://schemas.openxmlformats.org/presentationml/2006/main">
  <p:tag name="SHAPE_LOCKS" val="1983"/>
</p:tagLst>
</file>

<file path=ppt/tags/tag324.xml><?xml version="1.0" encoding="utf-8"?>
<p:tagLst xmlns:a="http://schemas.openxmlformats.org/drawingml/2006/main" xmlns:r="http://schemas.openxmlformats.org/officeDocument/2006/relationships" xmlns:p="http://schemas.openxmlformats.org/presentationml/2006/main">
  <p:tag name="SHAPE_LOCKS" val="1983"/>
</p:tagLst>
</file>

<file path=ppt/tags/tag325.xml><?xml version="1.0" encoding="utf-8"?>
<p:tagLst xmlns:a="http://schemas.openxmlformats.org/drawingml/2006/main" xmlns:r="http://schemas.openxmlformats.org/officeDocument/2006/relationships" xmlns:p="http://schemas.openxmlformats.org/presentationml/2006/main">
  <p:tag name="SHAPE_LOCKS" val="1983"/>
</p:tagLst>
</file>

<file path=ppt/tags/tag326.xml><?xml version="1.0" encoding="utf-8"?>
<p:tagLst xmlns:a="http://schemas.openxmlformats.org/drawingml/2006/main" xmlns:r="http://schemas.openxmlformats.org/officeDocument/2006/relationships" xmlns:p="http://schemas.openxmlformats.org/presentationml/2006/main">
  <p:tag name="SHAPE_LOCKS" val="1983"/>
</p:tagLst>
</file>

<file path=ppt/tags/tag327.xml><?xml version="1.0" encoding="utf-8"?>
<p:tagLst xmlns:a="http://schemas.openxmlformats.org/drawingml/2006/main" xmlns:r="http://schemas.openxmlformats.org/officeDocument/2006/relationships" xmlns:p="http://schemas.openxmlformats.org/presentationml/2006/main">
  <p:tag name="SHAPE_LOCKS" val="1983"/>
</p:tagLst>
</file>

<file path=ppt/tags/tag328.xml><?xml version="1.0" encoding="utf-8"?>
<p:tagLst xmlns:a="http://schemas.openxmlformats.org/drawingml/2006/main" xmlns:r="http://schemas.openxmlformats.org/officeDocument/2006/relationships" xmlns:p="http://schemas.openxmlformats.org/presentationml/2006/main">
  <p:tag name="SHAPE_LOCKS" val="1983"/>
</p:tagLst>
</file>

<file path=ppt/tags/tag329.xml><?xml version="1.0" encoding="utf-8"?>
<p:tagLst xmlns:a="http://schemas.openxmlformats.org/drawingml/2006/main" xmlns:r="http://schemas.openxmlformats.org/officeDocument/2006/relationships" xmlns:p="http://schemas.openxmlformats.org/presentationml/2006/main">
  <p:tag name="SHAPE_LOCKS" val="1983"/>
</p:tagLst>
</file>

<file path=ppt/tags/tag33.xml><?xml version="1.0" encoding="utf-8"?>
<p:tagLst xmlns:a="http://schemas.openxmlformats.org/drawingml/2006/main" xmlns:r="http://schemas.openxmlformats.org/officeDocument/2006/relationships" xmlns:p="http://schemas.openxmlformats.org/presentationml/2006/main">
  <p:tag name="SHAPE_LOCKS" val="1983"/>
</p:tagLst>
</file>

<file path=ppt/tags/tag330.xml><?xml version="1.0" encoding="utf-8"?>
<p:tagLst xmlns:a="http://schemas.openxmlformats.org/drawingml/2006/main" xmlns:r="http://schemas.openxmlformats.org/officeDocument/2006/relationships" xmlns:p="http://schemas.openxmlformats.org/presentationml/2006/main">
  <p:tag name="SHAPE_LOCKS" val="1983"/>
</p:tagLst>
</file>

<file path=ppt/tags/tag331.xml><?xml version="1.0" encoding="utf-8"?>
<p:tagLst xmlns:a="http://schemas.openxmlformats.org/drawingml/2006/main" xmlns:r="http://schemas.openxmlformats.org/officeDocument/2006/relationships" xmlns:p="http://schemas.openxmlformats.org/presentationml/2006/main">
  <p:tag name="SHAPE_LOCKS" val="1983"/>
</p:tagLst>
</file>

<file path=ppt/tags/tag332.xml><?xml version="1.0" encoding="utf-8"?>
<p:tagLst xmlns:a="http://schemas.openxmlformats.org/drawingml/2006/main" xmlns:r="http://schemas.openxmlformats.org/officeDocument/2006/relationships" xmlns:p="http://schemas.openxmlformats.org/presentationml/2006/main">
  <p:tag name="SHAPE_LOCKS" val="1983"/>
</p:tagLst>
</file>

<file path=ppt/tags/tag333.xml><?xml version="1.0" encoding="utf-8"?>
<p:tagLst xmlns:a="http://schemas.openxmlformats.org/drawingml/2006/main" xmlns:r="http://schemas.openxmlformats.org/officeDocument/2006/relationships" xmlns:p="http://schemas.openxmlformats.org/presentationml/2006/main">
  <p:tag name="SHAPE_LOCKS" val="1983"/>
</p:tagLst>
</file>

<file path=ppt/tags/tag334.xml><?xml version="1.0" encoding="utf-8"?>
<p:tagLst xmlns:a="http://schemas.openxmlformats.org/drawingml/2006/main" xmlns:r="http://schemas.openxmlformats.org/officeDocument/2006/relationships" xmlns:p="http://schemas.openxmlformats.org/presentationml/2006/main">
  <p:tag name="SHAPE_LOCKS" val="1983"/>
</p:tagLst>
</file>

<file path=ppt/tags/tag335.xml><?xml version="1.0" encoding="utf-8"?>
<p:tagLst xmlns:a="http://schemas.openxmlformats.org/drawingml/2006/main" xmlns:r="http://schemas.openxmlformats.org/officeDocument/2006/relationships" xmlns:p="http://schemas.openxmlformats.org/presentationml/2006/main">
  <p:tag name="SHAPE_LOCKS" val="1983"/>
</p:tagLst>
</file>

<file path=ppt/tags/tag336.xml><?xml version="1.0" encoding="utf-8"?>
<p:tagLst xmlns:a="http://schemas.openxmlformats.org/drawingml/2006/main" xmlns:r="http://schemas.openxmlformats.org/officeDocument/2006/relationships" xmlns:p="http://schemas.openxmlformats.org/presentationml/2006/main">
  <p:tag name="SHAPE_LOCKS" val="1983"/>
</p:tagLst>
</file>

<file path=ppt/tags/tag337.xml><?xml version="1.0" encoding="utf-8"?>
<p:tagLst xmlns:a="http://schemas.openxmlformats.org/drawingml/2006/main" xmlns:r="http://schemas.openxmlformats.org/officeDocument/2006/relationships" xmlns:p="http://schemas.openxmlformats.org/presentationml/2006/main">
  <p:tag name="SHAPE_LOCKS" val="1983"/>
</p:tagLst>
</file>

<file path=ppt/tags/tag338.xml><?xml version="1.0" encoding="utf-8"?>
<p:tagLst xmlns:a="http://schemas.openxmlformats.org/drawingml/2006/main" xmlns:r="http://schemas.openxmlformats.org/officeDocument/2006/relationships" xmlns:p="http://schemas.openxmlformats.org/presentationml/2006/main">
  <p:tag name="SHAPE_LOCKS" val="1983"/>
</p:tagLst>
</file>

<file path=ppt/tags/tag339.xml><?xml version="1.0" encoding="utf-8"?>
<p:tagLst xmlns:a="http://schemas.openxmlformats.org/drawingml/2006/main" xmlns:r="http://schemas.openxmlformats.org/officeDocument/2006/relationships" xmlns:p="http://schemas.openxmlformats.org/presentationml/2006/main">
  <p:tag name="SHAPE_LOCKS" val="1983"/>
</p:tagLst>
</file>

<file path=ppt/tags/tag34.xml><?xml version="1.0" encoding="utf-8"?>
<p:tagLst xmlns:a="http://schemas.openxmlformats.org/drawingml/2006/main" xmlns:r="http://schemas.openxmlformats.org/officeDocument/2006/relationships" xmlns:p="http://schemas.openxmlformats.org/presentationml/2006/main">
  <p:tag name="SHAPE_LOCKS" val="1983"/>
</p:tagLst>
</file>

<file path=ppt/tags/tag340.xml><?xml version="1.0" encoding="utf-8"?>
<p:tagLst xmlns:a="http://schemas.openxmlformats.org/drawingml/2006/main" xmlns:r="http://schemas.openxmlformats.org/officeDocument/2006/relationships" xmlns:p="http://schemas.openxmlformats.org/presentationml/2006/main">
  <p:tag name="SHAPE_LOCKS" val="1983"/>
</p:tagLst>
</file>

<file path=ppt/tags/tag341.xml><?xml version="1.0" encoding="utf-8"?>
<p:tagLst xmlns:a="http://schemas.openxmlformats.org/drawingml/2006/main" xmlns:r="http://schemas.openxmlformats.org/officeDocument/2006/relationships" xmlns:p="http://schemas.openxmlformats.org/presentationml/2006/main">
  <p:tag name="SHAPE_LOCKS" val="1983"/>
</p:tagLst>
</file>

<file path=ppt/tags/tag342.xml><?xml version="1.0" encoding="utf-8"?>
<p:tagLst xmlns:a="http://schemas.openxmlformats.org/drawingml/2006/main" xmlns:r="http://schemas.openxmlformats.org/officeDocument/2006/relationships" xmlns:p="http://schemas.openxmlformats.org/presentationml/2006/main">
  <p:tag name="SHAPE_LOCKS" val="1983"/>
</p:tagLst>
</file>

<file path=ppt/tags/tag343.xml><?xml version="1.0" encoding="utf-8"?>
<p:tagLst xmlns:a="http://schemas.openxmlformats.org/drawingml/2006/main" xmlns:r="http://schemas.openxmlformats.org/officeDocument/2006/relationships" xmlns:p="http://schemas.openxmlformats.org/presentationml/2006/main">
  <p:tag name="SHAPE_LOCKS" val="1983"/>
</p:tagLst>
</file>

<file path=ppt/tags/tag344.xml><?xml version="1.0" encoding="utf-8"?>
<p:tagLst xmlns:a="http://schemas.openxmlformats.org/drawingml/2006/main" xmlns:r="http://schemas.openxmlformats.org/officeDocument/2006/relationships" xmlns:p="http://schemas.openxmlformats.org/presentationml/2006/main">
  <p:tag name="SHAPE_LOCKS" val="1983"/>
</p:tagLst>
</file>

<file path=ppt/tags/tag345.xml><?xml version="1.0" encoding="utf-8"?>
<p:tagLst xmlns:a="http://schemas.openxmlformats.org/drawingml/2006/main" xmlns:r="http://schemas.openxmlformats.org/officeDocument/2006/relationships" xmlns:p="http://schemas.openxmlformats.org/presentationml/2006/main">
  <p:tag name="SHAPE_LOCKS" val="1983"/>
</p:tagLst>
</file>

<file path=ppt/tags/tag346.xml><?xml version="1.0" encoding="utf-8"?>
<p:tagLst xmlns:a="http://schemas.openxmlformats.org/drawingml/2006/main" xmlns:r="http://schemas.openxmlformats.org/officeDocument/2006/relationships" xmlns:p="http://schemas.openxmlformats.org/presentationml/2006/main">
  <p:tag name="SHAPE_LOCKS" val="1983"/>
</p:tagLst>
</file>

<file path=ppt/tags/tag35.xml><?xml version="1.0" encoding="utf-8"?>
<p:tagLst xmlns:a="http://schemas.openxmlformats.org/drawingml/2006/main" xmlns:r="http://schemas.openxmlformats.org/officeDocument/2006/relationships" xmlns:p="http://schemas.openxmlformats.org/presentationml/2006/main">
  <p:tag name="SHAPE_LOCKS" val="1983"/>
</p:tagLst>
</file>

<file path=ppt/tags/tag36.xml><?xml version="1.0" encoding="utf-8"?>
<p:tagLst xmlns:a="http://schemas.openxmlformats.org/drawingml/2006/main" xmlns:r="http://schemas.openxmlformats.org/officeDocument/2006/relationships" xmlns:p="http://schemas.openxmlformats.org/presentationml/2006/main">
  <p:tag name="SHAPE_LOCKS" val="1983"/>
</p:tagLst>
</file>

<file path=ppt/tags/tag37.xml><?xml version="1.0" encoding="utf-8"?>
<p:tagLst xmlns:a="http://schemas.openxmlformats.org/drawingml/2006/main" xmlns:r="http://schemas.openxmlformats.org/officeDocument/2006/relationships" xmlns:p="http://schemas.openxmlformats.org/presentationml/2006/main">
  <p:tag name="SHAPE_LOCKS" val="1983"/>
</p:tagLst>
</file>

<file path=ppt/tags/tag38.xml><?xml version="1.0" encoding="utf-8"?>
<p:tagLst xmlns:a="http://schemas.openxmlformats.org/drawingml/2006/main" xmlns:r="http://schemas.openxmlformats.org/officeDocument/2006/relationships" xmlns:p="http://schemas.openxmlformats.org/presentationml/2006/main">
  <p:tag name="SHAPE_LOCKS" val="1983"/>
</p:tagLst>
</file>

<file path=ppt/tags/tag39.xml><?xml version="1.0" encoding="utf-8"?>
<p:tagLst xmlns:a="http://schemas.openxmlformats.org/drawingml/2006/main" xmlns:r="http://schemas.openxmlformats.org/officeDocument/2006/relationships" xmlns:p="http://schemas.openxmlformats.org/presentationml/2006/main">
  <p:tag name="SHAPE_LOCKS" val="1983"/>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40.xml><?xml version="1.0" encoding="utf-8"?>
<p:tagLst xmlns:a="http://schemas.openxmlformats.org/drawingml/2006/main" xmlns:r="http://schemas.openxmlformats.org/officeDocument/2006/relationships" xmlns:p="http://schemas.openxmlformats.org/presentationml/2006/main">
  <p:tag name="SHAPE_LOCKS" val="1983"/>
</p:tagLst>
</file>

<file path=ppt/tags/tag41.xml><?xml version="1.0" encoding="utf-8"?>
<p:tagLst xmlns:a="http://schemas.openxmlformats.org/drawingml/2006/main" xmlns:r="http://schemas.openxmlformats.org/officeDocument/2006/relationships" xmlns:p="http://schemas.openxmlformats.org/presentationml/2006/main">
  <p:tag name="SHAPE_LOCKS" val="1983"/>
</p:tagLst>
</file>

<file path=ppt/tags/tag42.xml><?xml version="1.0" encoding="utf-8"?>
<p:tagLst xmlns:a="http://schemas.openxmlformats.org/drawingml/2006/main" xmlns:r="http://schemas.openxmlformats.org/officeDocument/2006/relationships" xmlns:p="http://schemas.openxmlformats.org/presentationml/2006/main">
  <p:tag name="SHAPE_LOCKS" val="1983"/>
</p:tagLst>
</file>

<file path=ppt/tags/tag43.xml><?xml version="1.0" encoding="utf-8"?>
<p:tagLst xmlns:a="http://schemas.openxmlformats.org/drawingml/2006/main" xmlns:r="http://schemas.openxmlformats.org/officeDocument/2006/relationships" xmlns:p="http://schemas.openxmlformats.org/presentationml/2006/main">
  <p:tag name="SHAPE_LOCKS" val="1983"/>
</p:tagLst>
</file>

<file path=ppt/tags/tag44.xml><?xml version="1.0" encoding="utf-8"?>
<p:tagLst xmlns:a="http://schemas.openxmlformats.org/drawingml/2006/main" xmlns:r="http://schemas.openxmlformats.org/officeDocument/2006/relationships" xmlns:p="http://schemas.openxmlformats.org/presentationml/2006/main">
  <p:tag name="SHAPE_LOCKS" val="1983"/>
</p:tagLst>
</file>

<file path=ppt/tags/tag45.xml><?xml version="1.0" encoding="utf-8"?>
<p:tagLst xmlns:a="http://schemas.openxmlformats.org/drawingml/2006/main" xmlns:r="http://schemas.openxmlformats.org/officeDocument/2006/relationships" xmlns:p="http://schemas.openxmlformats.org/presentationml/2006/main">
  <p:tag name="SHAPE_LOCKS" val="1983"/>
</p:tagLst>
</file>

<file path=ppt/tags/tag46.xml><?xml version="1.0" encoding="utf-8"?>
<p:tagLst xmlns:a="http://schemas.openxmlformats.org/drawingml/2006/main" xmlns:r="http://schemas.openxmlformats.org/officeDocument/2006/relationships" xmlns:p="http://schemas.openxmlformats.org/presentationml/2006/main">
  <p:tag name="SHAPE_LOCKS" val="1983"/>
</p:tagLst>
</file>

<file path=ppt/tags/tag47.xml><?xml version="1.0" encoding="utf-8"?>
<p:tagLst xmlns:a="http://schemas.openxmlformats.org/drawingml/2006/main" xmlns:r="http://schemas.openxmlformats.org/officeDocument/2006/relationships" xmlns:p="http://schemas.openxmlformats.org/presentationml/2006/main">
  <p:tag name="SHAPE_LOCKS" val="1983"/>
</p:tagLst>
</file>

<file path=ppt/tags/tag48.xml><?xml version="1.0" encoding="utf-8"?>
<p:tagLst xmlns:a="http://schemas.openxmlformats.org/drawingml/2006/main" xmlns:r="http://schemas.openxmlformats.org/officeDocument/2006/relationships" xmlns:p="http://schemas.openxmlformats.org/presentationml/2006/main">
  <p:tag name="SHAPE_LOCKS" val="1983"/>
</p:tagLst>
</file>

<file path=ppt/tags/tag49.xml><?xml version="1.0" encoding="utf-8"?>
<p:tagLst xmlns:a="http://schemas.openxmlformats.org/drawingml/2006/main" xmlns:r="http://schemas.openxmlformats.org/officeDocument/2006/relationships" xmlns:p="http://schemas.openxmlformats.org/presentationml/2006/main">
  <p:tag name="SHAPE_LOCKS" val="1983"/>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50.xml><?xml version="1.0" encoding="utf-8"?>
<p:tagLst xmlns:a="http://schemas.openxmlformats.org/drawingml/2006/main" xmlns:r="http://schemas.openxmlformats.org/officeDocument/2006/relationships" xmlns:p="http://schemas.openxmlformats.org/presentationml/2006/main">
  <p:tag name="SHAPE_LOCKS" val="1983"/>
</p:tagLst>
</file>

<file path=ppt/tags/tag51.xml><?xml version="1.0" encoding="utf-8"?>
<p:tagLst xmlns:a="http://schemas.openxmlformats.org/drawingml/2006/main" xmlns:r="http://schemas.openxmlformats.org/officeDocument/2006/relationships" xmlns:p="http://schemas.openxmlformats.org/presentationml/2006/main">
  <p:tag name="SHAPE_LOCKS" val="1983"/>
</p:tagLst>
</file>

<file path=ppt/tags/tag52.xml><?xml version="1.0" encoding="utf-8"?>
<p:tagLst xmlns:a="http://schemas.openxmlformats.org/drawingml/2006/main" xmlns:r="http://schemas.openxmlformats.org/officeDocument/2006/relationships" xmlns:p="http://schemas.openxmlformats.org/presentationml/2006/main">
  <p:tag name="SHAPE_LOCKS" val="1983"/>
</p:tagLst>
</file>

<file path=ppt/tags/tag53.xml><?xml version="1.0" encoding="utf-8"?>
<p:tagLst xmlns:a="http://schemas.openxmlformats.org/drawingml/2006/main" xmlns:r="http://schemas.openxmlformats.org/officeDocument/2006/relationships" xmlns:p="http://schemas.openxmlformats.org/presentationml/2006/main">
  <p:tag name="SHAPE_LOCKS" val="1983"/>
</p:tagLst>
</file>

<file path=ppt/tags/tag54.xml><?xml version="1.0" encoding="utf-8"?>
<p:tagLst xmlns:a="http://schemas.openxmlformats.org/drawingml/2006/main" xmlns:r="http://schemas.openxmlformats.org/officeDocument/2006/relationships" xmlns:p="http://schemas.openxmlformats.org/presentationml/2006/main">
  <p:tag name="SHAPE_LOCKS" val="1983"/>
</p:tagLst>
</file>

<file path=ppt/tags/tag55.xml><?xml version="1.0" encoding="utf-8"?>
<p:tagLst xmlns:a="http://schemas.openxmlformats.org/drawingml/2006/main" xmlns:r="http://schemas.openxmlformats.org/officeDocument/2006/relationships" xmlns:p="http://schemas.openxmlformats.org/presentationml/2006/main">
  <p:tag name="SHAPE_LOCKS" val="1983"/>
</p:tagLst>
</file>

<file path=ppt/tags/tag56.xml><?xml version="1.0" encoding="utf-8"?>
<p:tagLst xmlns:a="http://schemas.openxmlformats.org/drawingml/2006/main" xmlns:r="http://schemas.openxmlformats.org/officeDocument/2006/relationships" xmlns:p="http://schemas.openxmlformats.org/presentationml/2006/main">
  <p:tag name="SHAPE_LOCKS" val="1983"/>
</p:tagLst>
</file>

<file path=ppt/tags/tag57.xml><?xml version="1.0" encoding="utf-8"?>
<p:tagLst xmlns:a="http://schemas.openxmlformats.org/drawingml/2006/main" xmlns:r="http://schemas.openxmlformats.org/officeDocument/2006/relationships" xmlns:p="http://schemas.openxmlformats.org/presentationml/2006/main">
  <p:tag name="SHAPE_LOCKS" val="1983"/>
</p:tagLst>
</file>

<file path=ppt/tags/tag58.xml><?xml version="1.0" encoding="utf-8"?>
<p:tagLst xmlns:a="http://schemas.openxmlformats.org/drawingml/2006/main" xmlns:r="http://schemas.openxmlformats.org/officeDocument/2006/relationships" xmlns:p="http://schemas.openxmlformats.org/presentationml/2006/main">
  <p:tag name="SHAPE_LOCKS" val="1983"/>
</p:tagLst>
</file>

<file path=ppt/tags/tag59.xml><?xml version="1.0" encoding="utf-8"?>
<p:tagLst xmlns:a="http://schemas.openxmlformats.org/drawingml/2006/main" xmlns:r="http://schemas.openxmlformats.org/officeDocument/2006/relationships" xmlns:p="http://schemas.openxmlformats.org/presentationml/2006/main">
  <p:tag name="SHAPE_LOCKS" val="1983"/>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60.xml><?xml version="1.0" encoding="utf-8"?>
<p:tagLst xmlns:a="http://schemas.openxmlformats.org/drawingml/2006/main" xmlns:r="http://schemas.openxmlformats.org/officeDocument/2006/relationships" xmlns:p="http://schemas.openxmlformats.org/presentationml/2006/main">
  <p:tag name="SHAPE_LOCKS" val="1983"/>
</p:tagLst>
</file>

<file path=ppt/tags/tag61.xml><?xml version="1.0" encoding="utf-8"?>
<p:tagLst xmlns:a="http://schemas.openxmlformats.org/drawingml/2006/main" xmlns:r="http://schemas.openxmlformats.org/officeDocument/2006/relationships" xmlns:p="http://schemas.openxmlformats.org/presentationml/2006/main">
  <p:tag name="SHAPE_LOCKS" val="1983"/>
</p:tagLst>
</file>

<file path=ppt/tags/tag62.xml><?xml version="1.0" encoding="utf-8"?>
<p:tagLst xmlns:a="http://schemas.openxmlformats.org/drawingml/2006/main" xmlns:r="http://schemas.openxmlformats.org/officeDocument/2006/relationships" xmlns:p="http://schemas.openxmlformats.org/presentationml/2006/main">
  <p:tag name="SHAPE_LOCKS" val="1983"/>
</p:tagLst>
</file>

<file path=ppt/tags/tag63.xml><?xml version="1.0" encoding="utf-8"?>
<p:tagLst xmlns:a="http://schemas.openxmlformats.org/drawingml/2006/main" xmlns:r="http://schemas.openxmlformats.org/officeDocument/2006/relationships" xmlns:p="http://schemas.openxmlformats.org/presentationml/2006/main">
  <p:tag name="SHAPE_LOCKS" val="1983"/>
</p:tagLst>
</file>

<file path=ppt/tags/tag64.xml><?xml version="1.0" encoding="utf-8"?>
<p:tagLst xmlns:a="http://schemas.openxmlformats.org/drawingml/2006/main" xmlns:r="http://schemas.openxmlformats.org/officeDocument/2006/relationships" xmlns:p="http://schemas.openxmlformats.org/presentationml/2006/main">
  <p:tag name="SHAPE_LOCKS" val="1983"/>
</p:tagLst>
</file>

<file path=ppt/tags/tag65.xml><?xml version="1.0" encoding="utf-8"?>
<p:tagLst xmlns:a="http://schemas.openxmlformats.org/drawingml/2006/main" xmlns:r="http://schemas.openxmlformats.org/officeDocument/2006/relationships" xmlns:p="http://schemas.openxmlformats.org/presentationml/2006/main">
  <p:tag name="SHAPE_LOCKS" val="1983"/>
</p:tagLst>
</file>

<file path=ppt/tags/tag66.xml><?xml version="1.0" encoding="utf-8"?>
<p:tagLst xmlns:a="http://schemas.openxmlformats.org/drawingml/2006/main" xmlns:r="http://schemas.openxmlformats.org/officeDocument/2006/relationships" xmlns:p="http://schemas.openxmlformats.org/presentationml/2006/main">
  <p:tag name="SHAPE_LOCKS" val="1983"/>
</p:tagLst>
</file>

<file path=ppt/tags/tag67.xml><?xml version="1.0" encoding="utf-8"?>
<p:tagLst xmlns:a="http://schemas.openxmlformats.org/drawingml/2006/main" xmlns:r="http://schemas.openxmlformats.org/officeDocument/2006/relationships" xmlns:p="http://schemas.openxmlformats.org/presentationml/2006/main">
  <p:tag name="SHAPE_LOCKS" val="1983"/>
</p:tagLst>
</file>

<file path=ppt/tags/tag68.xml><?xml version="1.0" encoding="utf-8"?>
<p:tagLst xmlns:a="http://schemas.openxmlformats.org/drawingml/2006/main" xmlns:r="http://schemas.openxmlformats.org/officeDocument/2006/relationships" xmlns:p="http://schemas.openxmlformats.org/presentationml/2006/main">
  <p:tag name="SHAPE_LOCKS" val="1983"/>
</p:tagLst>
</file>

<file path=ppt/tags/tag69.xml><?xml version="1.0" encoding="utf-8"?>
<p:tagLst xmlns:a="http://schemas.openxmlformats.org/drawingml/2006/main" xmlns:r="http://schemas.openxmlformats.org/officeDocument/2006/relationships" xmlns:p="http://schemas.openxmlformats.org/presentationml/2006/main">
  <p:tag name="SHAPE_LOCKS" val="1983"/>
</p:tagLst>
</file>

<file path=ppt/tags/tag7.xml><?xml version="1.0" encoding="utf-8"?>
<p:tagLst xmlns:a="http://schemas.openxmlformats.org/drawingml/2006/main" xmlns:r="http://schemas.openxmlformats.org/officeDocument/2006/relationships" xmlns:p="http://schemas.openxmlformats.org/presentationml/2006/main">
  <p:tag name="SHAPE_LOCKS" val="1983"/>
</p:tagLst>
</file>

<file path=ppt/tags/tag70.xml><?xml version="1.0" encoding="utf-8"?>
<p:tagLst xmlns:a="http://schemas.openxmlformats.org/drawingml/2006/main" xmlns:r="http://schemas.openxmlformats.org/officeDocument/2006/relationships" xmlns:p="http://schemas.openxmlformats.org/presentationml/2006/main">
  <p:tag name="SHAPE_LOCKS" val="1983"/>
</p:tagLst>
</file>

<file path=ppt/tags/tag71.xml><?xml version="1.0" encoding="utf-8"?>
<p:tagLst xmlns:a="http://schemas.openxmlformats.org/drawingml/2006/main" xmlns:r="http://schemas.openxmlformats.org/officeDocument/2006/relationships" xmlns:p="http://schemas.openxmlformats.org/presentationml/2006/main">
  <p:tag name="SHAPE_LOCKS" val="1983"/>
</p:tagLst>
</file>

<file path=ppt/tags/tag72.xml><?xml version="1.0" encoding="utf-8"?>
<p:tagLst xmlns:a="http://schemas.openxmlformats.org/drawingml/2006/main" xmlns:r="http://schemas.openxmlformats.org/officeDocument/2006/relationships" xmlns:p="http://schemas.openxmlformats.org/presentationml/2006/main">
  <p:tag name="SHAPE_LOCKS" val="1983"/>
</p:tagLst>
</file>

<file path=ppt/tags/tag73.xml><?xml version="1.0" encoding="utf-8"?>
<p:tagLst xmlns:a="http://schemas.openxmlformats.org/drawingml/2006/main" xmlns:r="http://schemas.openxmlformats.org/officeDocument/2006/relationships" xmlns:p="http://schemas.openxmlformats.org/presentationml/2006/main">
  <p:tag name="SHAPE_LOCKS" val="1983"/>
</p:tagLst>
</file>

<file path=ppt/tags/tag74.xml><?xml version="1.0" encoding="utf-8"?>
<p:tagLst xmlns:a="http://schemas.openxmlformats.org/drawingml/2006/main" xmlns:r="http://schemas.openxmlformats.org/officeDocument/2006/relationships" xmlns:p="http://schemas.openxmlformats.org/presentationml/2006/main">
  <p:tag name="SHAPE_LOCKS" val="1983"/>
</p:tagLst>
</file>

<file path=ppt/tags/tag75.xml><?xml version="1.0" encoding="utf-8"?>
<p:tagLst xmlns:a="http://schemas.openxmlformats.org/drawingml/2006/main" xmlns:r="http://schemas.openxmlformats.org/officeDocument/2006/relationships" xmlns:p="http://schemas.openxmlformats.org/presentationml/2006/main">
  <p:tag name="SHAPE_LOCKS" val="1983"/>
</p:tagLst>
</file>

<file path=ppt/tags/tag76.xml><?xml version="1.0" encoding="utf-8"?>
<p:tagLst xmlns:a="http://schemas.openxmlformats.org/drawingml/2006/main" xmlns:r="http://schemas.openxmlformats.org/officeDocument/2006/relationships" xmlns:p="http://schemas.openxmlformats.org/presentationml/2006/main">
  <p:tag name="SHAPE_LOCKS" val="1983"/>
</p:tagLst>
</file>

<file path=ppt/tags/tag77.xml><?xml version="1.0" encoding="utf-8"?>
<p:tagLst xmlns:a="http://schemas.openxmlformats.org/drawingml/2006/main" xmlns:r="http://schemas.openxmlformats.org/officeDocument/2006/relationships" xmlns:p="http://schemas.openxmlformats.org/presentationml/2006/main">
  <p:tag name="SHAPE_LOCKS" val="1983"/>
</p:tagLst>
</file>

<file path=ppt/tags/tag78.xml><?xml version="1.0" encoding="utf-8"?>
<p:tagLst xmlns:a="http://schemas.openxmlformats.org/drawingml/2006/main" xmlns:r="http://schemas.openxmlformats.org/officeDocument/2006/relationships" xmlns:p="http://schemas.openxmlformats.org/presentationml/2006/main">
  <p:tag name="SHAPE_LOCKS" val="1983"/>
</p:tagLst>
</file>

<file path=ppt/tags/tag79.xml><?xml version="1.0" encoding="utf-8"?>
<p:tagLst xmlns:a="http://schemas.openxmlformats.org/drawingml/2006/main" xmlns:r="http://schemas.openxmlformats.org/officeDocument/2006/relationships" xmlns:p="http://schemas.openxmlformats.org/presentationml/2006/main">
  <p:tag name="SHAPE_LOCKS" val="1983"/>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80.xml><?xml version="1.0" encoding="utf-8"?>
<p:tagLst xmlns:a="http://schemas.openxmlformats.org/drawingml/2006/main" xmlns:r="http://schemas.openxmlformats.org/officeDocument/2006/relationships" xmlns:p="http://schemas.openxmlformats.org/presentationml/2006/main">
  <p:tag name="SHAPE_LOCKS" val="1983"/>
</p:tagLst>
</file>

<file path=ppt/tags/tag81.xml><?xml version="1.0" encoding="utf-8"?>
<p:tagLst xmlns:a="http://schemas.openxmlformats.org/drawingml/2006/main" xmlns:r="http://schemas.openxmlformats.org/officeDocument/2006/relationships" xmlns:p="http://schemas.openxmlformats.org/presentationml/2006/main">
  <p:tag name="SHAPE_LOCKS" val="1983"/>
</p:tagLst>
</file>

<file path=ppt/tags/tag82.xml><?xml version="1.0" encoding="utf-8"?>
<p:tagLst xmlns:a="http://schemas.openxmlformats.org/drawingml/2006/main" xmlns:r="http://schemas.openxmlformats.org/officeDocument/2006/relationships" xmlns:p="http://schemas.openxmlformats.org/presentationml/2006/main">
  <p:tag name="SHAPE_LOCKS" val="1983"/>
</p:tagLst>
</file>

<file path=ppt/tags/tag83.xml><?xml version="1.0" encoding="utf-8"?>
<p:tagLst xmlns:a="http://schemas.openxmlformats.org/drawingml/2006/main" xmlns:r="http://schemas.openxmlformats.org/officeDocument/2006/relationships" xmlns:p="http://schemas.openxmlformats.org/presentationml/2006/main">
  <p:tag name="SHAPE_LOCKS" val="1983"/>
</p:tagLst>
</file>

<file path=ppt/tags/tag84.xml><?xml version="1.0" encoding="utf-8"?>
<p:tagLst xmlns:a="http://schemas.openxmlformats.org/drawingml/2006/main" xmlns:r="http://schemas.openxmlformats.org/officeDocument/2006/relationships" xmlns:p="http://schemas.openxmlformats.org/presentationml/2006/main">
  <p:tag name="SHAPE_LOCKS" val="1983"/>
</p:tagLst>
</file>

<file path=ppt/tags/tag85.xml><?xml version="1.0" encoding="utf-8"?>
<p:tagLst xmlns:a="http://schemas.openxmlformats.org/drawingml/2006/main" xmlns:r="http://schemas.openxmlformats.org/officeDocument/2006/relationships" xmlns:p="http://schemas.openxmlformats.org/presentationml/2006/main">
  <p:tag name="SHAPE_LOCKS" val="1983"/>
</p:tagLst>
</file>

<file path=ppt/tags/tag86.xml><?xml version="1.0" encoding="utf-8"?>
<p:tagLst xmlns:a="http://schemas.openxmlformats.org/drawingml/2006/main" xmlns:r="http://schemas.openxmlformats.org/officeDocument/2006/relationships" xmlns:p="http://schemas.openxmlformats.org/presentationml/2006/main">
  <p:tag name="SHAPE_LOCKS" val="1983"/>
</p:tagLst>
</file>

<file path=ppt/tags/tag87.xml><?xml version="1.0" encoding="utf-8"?>
<p:tagLst xmlns:a="http://schemas.openxmlformats.org/drawingml/2006/main" xmlns:r="http://schemas.openxmlformats.org/officeDocument/2006/relationships" xmlns:p="http://schemas.openxmlformats.org/presentationml/2006/main">
  <p:tag name="SHAPE_LOCKS" val="1983"/>
</p:tagLst>
</file>

<file path=ppt/tags/tag88.xml><?xml version="1.0" encoding="utf-8"?>
<p:tagLst xmlns:a="http://schemas.openxmlformats.org/drawingml/2006/main" xmlns:r="http://schemas.openxmlformats.org/officeDocument/2006/relationships" xmlns:p="http://schemas.openxmlformats.org/presentationml/2006/main">
  <p:tag name="SHAPE_LOCKS" val="1983"/>
</p:tagLst>
</file>

<file path=ppt/tags/tag89.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83"/>
</p:tagLst>
</file>

<file path=ppt/tags/tag90.xml><?xml version="1.0" encoding="utf-8"?>
<p:tagLst xmlns:a="http://schemas.openxmlformats.org/drawingml/2006/main" xmlns:r="http://schemas.openxmlformats.org/officeDocument/2006/relationships" xmlns:p="http://schemas.openxmlformats.org/presentationml/2006/main">
  <p:tag name="SHAPE_LOCKS" val="1983"/>
</p:tagLst>
</file>

<file path=ppt/tags/tag91.xml><?xml version="1.0" encoding="utf-8"?>
<p:tagLst xmlns:a="http://schemas.openxmlformats.org/drawingml/2006/main" xmlns:r="http://schemas.openxmlformats.org/officeDocument/2006/relationships" xmlns:p="http://schemas.openxmlformats.org/presentationml/2006/main">
  <p:tag name="SHAPE_LOCKS" val="1983"/>
</p:tagLst>
</file>

<file path=ppt/tags/tag92.xml><?xml version="1.0" encoding="utf-8"?>
<p:tagLst xmlns:a="http://schemas.openxmlformats.org/drawingml/2006/main" xmlns:r="http://schemas.openxmlformats.org/officeDocument/2006/relationships" xmlns:p="http://schemas.openxmlformats.org/presentationml/2006/main">
  <p:tag name="SHAPE_LOCKS" val="1983"/>
</p:tagLst>
</file>

<file path=ppt/tags/tag93.xml><?xml version="1.0" encoding="utf-8"?>
<p:tagLst xmlns:a="http://schemas.openxmlformats.org/drawingml/2006/main" xmlns:r="http://schemas.openxmlformats.org/officeDocument/2006/relationships" xmlns:p="http://schemas.openxmlformats.org/presentationml/2006/main">
  <p:tag name="SHAPE_LOCKS" val="1983"/>
</p:tagLst>
</file>

<file path=ppt/tags/tag94.xml><?xml version="1.0" encoding="utf-8"?>
<p:tagLst xmlns:a="http://schemas.openxmlformats.org/drawingml/2006/main" xmlns:r="http://schemas.openxmlformats.org/officeDocument/2006/relationships" xmlns:p="http://schemas.openxmlformats.org/presentationml/2006/main">
  <p:tag name="SHAPE_LOCKS" val="1983"/>
</p:tagLst>
</file>

<file path=ppt/tags/tag95.xml><?xml version="1.0" encoding="utf-8"?>
<p:tagLst xmlns:a="http://schemas.openxmlformats.org/drawingml/2006/main" xmlns:r="http://schemas.openxmlformats.org/officeDocument/2006/relationships" xmlns:p="http://schemas.openxmlformats.org/presentationml/2006/main">
  <p:tag name="SHAPE_LOCKS" val="1983"/>
</p:tagLst>
</file>

<file path=ppt/tags/tag96.xml><?xml version="1.0" encoding="utf-8"?>
<p:tagLst xmlns:a="http://schemas.openxmlformats.org/drawingml/2006/main" xmlns:r="http://schemas.openxmlformats.org/officeDocument/2006/relationships" xmlns:p="http://schemas.openxmlformats.org/presentationml/2006/main">
  <p:tag name="SHAPE_LOCKS" val="1983"/>
</p:tagLst>
</file>

<file path=ppt/tags/tag97.xml><?xml version="1.0" encoding="utf-8"?>
<p:tagLst xmlns:a="http://schemas.openxmlformats.org/drawingml/2006/main" xmlns:r="http://schemas.openxmlformats.org/officeDocument/2006/relationships" xmlns:p="http://schemas.openxmlformats.org/presentationml/2006/main">
  <p:tag name="SHAPE_LOCKS" val="1983"/>
</p:tagLst>
</file>

<file path=ppt/tags/tag98.xml><?xml version="1.0" encoding="utf-8"?>
<p:tagLst xmlns:a="http://schemas.openxmlformats.org/drawingml/2006/main" xmlns:r="http://schemas.openxmlformats.org/officeDocument/2006/relationships" xmlns:p="http://schemas.openxmlformats.org/presentationml/2006/main">
  <p:tag name="SHAPE_LOCKS" val="1983"/>
</p:tagLst>
</file>

<file path=ppt/tags/tag99.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DB2E26B20E11F49A0B8886A18B811C9" ma:contentTypeVersion="1" ma:contentTypeDescription="Create a new document." ma:contentTypeScope="" ma:versionID="a289a542a77a469ab52d0b2ade5fda7f">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627A8B-C35F-470C-BE33-D1D410E46BF3}">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microsoft.com/sharepoint/v3"/>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0996F35-E0BA-42FE-8F36-475E060A8115}">
  <ds:schemaRefs>
    <ds:schemaRef ds:uri="http://schemas.microsoft.com/sharepoint/v3/contenttype/forms"/>
  </ds:schemaRefs>
</ds:datastoreItem>
</file>

<file path=customXml/itemProps3.xml><?xml version="1.0" encoding="utf-8"?>
<ds:datastoreItem xmlns:ds="http://schemas.openxmlformats.org/officeDocument/2006/customXml" ds:itemID="{A1613008-FC97-473D-9965-51EBC42A32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2500</TotalTime>
  <Words>3806</Words>
  <Application>Microsoft Office PowerPoint</Application>
  <PresentationFormat>On-screen Show (4:3)</PresentationFormat>
  <Paragraphs>472</Paragraphs>
  <Slides>45</Slides>
  <Notes>43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45</vt:i4>
      </vt:variant>
    </vt:vector>
  </HeadingPairs>
  <TitlesOfParts>
    <vt:vector size="50" baseType="lpstr">
      <vt:lpstr>Arial</vt:lpstr>
      <vt:lpstr>Calibri</vt:lpstr>
      <vt:lpstr>Symbol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Ontario Agency for Health Protection and Promotion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Esther Chan</dc:creator>
  <cp:lastModifiedBy>Janica Adams</cp:lastModifiedBy>
  <cp:revision>283</cp:revision>
  <dcterms:created xsi:type="dcterms:W3CDTF">2015-07-27T18:17:21Z</dcterms:created>
  <dcterms:modified xsi:type="dcterms:W3CDTF">2019-03-05T18:15:49Z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0x010100EDB2E26B20E11F49A0B8886A18B811C9</vt:lpwstr>
  </property>
  <property fmtid="{D5CDD505-2E9C-101B-9397-08002B2CF9AE}" pid="3" name="_dlc_DocIdItemGuid">
    <vt:lpwstr>046e80e4-0ebb-4bb2-9110-86da09dd1a5f</vt:lpwstr>
  </property>
</Properties>
</file>