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notesSlides/notesSlide3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9" r:id="rId6"/>
    <p:sldId id="257" r:id="rId7"/>
    <p:sldId id="261" r:id="rId8"/>
    <p:sldId id="274" r:id="rId9"/>
    <p:sldId id="275" r:id="rId10"/>
    <p:sldId id="276" r:id="rId11"/>
    <p:sldId id="277" r:id="rId12"/>
    <p:sldId id="278" r:id="rId13"/>
    <p:sldId id="279" r:id="rId14"/>
    <p:sldId id="280" r:id="rId15"/>
    <p:sldId id="281" r:id="rId16"/>
    <p:sldId id="282" r:id="rId17"/>
    <p:sldId id="283" r:id="rId18"/>
    <p:sldId id="312" r:id="rId19"/>
    <p:sldId id="313" r:id="rId20"/>
    <p:sldId id="285" r:id="rId21"/>
    <p:sldId id="314" r:id="rId22"/>
    <p:sldId id="289" r:id="rId23"/>
    <p:sldId id="290" r:id="rId24"/>
    <p:sldId id="315" r:id="rId25"/>
    <p:sldId id="291" r:id="rId26"/>
    <p:sldId id="292" r:id="rId27"/>
    <p:sldId id="323" r:id="rId28"/>
    <p:sldId id="324" r:id="rId29"/>
    <p:sldId id="325" r:id="rId30"/>
    <p:sldId id="326" r:id="rId31"/>
    <p:sldId id="327" r:id="rId32"/>
    <p:sldId id="293" r:id="rId33"/>
    <p:sldId id="316" r:id="rId34"/>
    <p:sldId id="317" r:id="rId35"/>
    <p:sldId id="318" r:id="rId36"/>
    <p:sldId id="319" r:id="rId37"/>
    <p:sldId id="321"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9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82" autoAdjust="0"/>
  </p:normalViewPr>
  <p:slideViewPr>
    <p:cSldViewPr>
      <p:cViewPr varScale="1">
        <p:scale>
          <a:sx n="74" d="100"/>
          <a:sy n="74" d="100"/>
        </p:scale>
        <p:origin x="25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A2662-0A74-4519-861E-BAB563059773}" type="datetimeFigureOut">
              <a:rPr lang="en-CA" smtClean="0"/>
              <a:t>2019-03-05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C7BF1-FE9A-49BC-B164-25AAC57B3B2D}" type="slidenum">
              <a:rPr lang="en-CA" smtClean="0"/>
              <a:t>‹#›</a:t>
            </a:fld>
            <a:endParaRPr lang="en-CA"/>
          </a:p>
        </p:txBody>
      </p:sp>
    </p:spTree>
    <p:extLst>
      <p:ext uri="{BB962C8B-B14F-4D97-AF65-F5344CB8AC3E}">
        <p14:creationId xmlns:p14="http://schemas.microsoft.com/office/powerpoint/2010/main" val="9379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Welcome</a:t>
            </a:r>
            <a:r>
              <a:rPr lang="en-CA" sz="1200" kern="1200" baseline="0" dirty="0" smtClean="0">
                <a:solidFill>
                  <a:schemeClr val="tx1"/>
                </a:solidFill>
                <a:latin typeface="+mn-lt"/>
                <a:ea typeface="+mn-ea"/>
                <a:cs typeface="+mn-cs"/>
              </a:rPr>
              <a:t> to </a:t>
            </a:r>
            <a:r>
              <a:rPr lang="en-CA" sz="1200" kern="1200" dirty="0" smtClean="0">
                <a:solidFill>
                  <a:schemeClr val="tx1"/>
                </a:solidFill>
                <a:latin typeface="+mn-lt"/>
                <a:ea typeface="+mn-ea"/>
                <a:cs typeface="+mn-cs"/>
              </a:rPr>
              <a:t>IPAC </a:t>
            </a:r>
            <a:r>
              <a:rPr lang="en-CA" sz="1200" kern="1200" smtClean="0">
                <a:solidFill>
                  <a:schemeClr val="tx1"/>
                </a:solidFill>
                <a:latin typeface="+mn-lt"/>
                <a:ea typeface="+mn-ea"/>
                <a:cs typeface="+mn-cs"/>
              </a:rPr>
              <a:t>Core Competencies</a:t>
            </a:r>
            <a:r>
              <a:rPr lang="en-CA" sz="1200" kern="1200" baseline="0" smtClean="0">
                <a:solidFill>
                  <a:schemeClr val="tx1"/>
                </a:solidFill>
                <a:latin typeface="+mn-lt"/>
                <a:ea typeface="+mn-ea"/>
                <a:cs typeface="+mn-cs"/>
              </a:rPr>
              <a:t> </a:t>
            </a:r>
            <a:r>
              <a:rPr lang="en-CA" sz="1200" kern="1200" smtClean="0">
                <a:solidFill>
                  <a:schemeClr val="tx1"/>
                </a:solidFill>
                <a:latin typeface="+mn-lt"/>
                <a:ea typeface="+mn-ea"/>
                <a:cs typeface="+mn-cs"/>
              </a:rPr>
              <a:t>Routine </a:t>
            </a:r>
            <a:r>
              <a:rPr lang="en-CA" sz="1200" kern="1200" dirty="0" smtClean="0">
                <a:solidFill>
                  <a:schemeClr val="tx1"/>
                </a:solidFill>
                <a:latin typeface="+mn-lt"/>
                <a:ea typeface="+mn-ea"/>
                <a:cs typeface="+mn-cs"/>
              </a:rPr>
              <a:t>Practices</a:t>
            </a: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Administrative Controls</a:t>
            </a:r>
          </a:p>
        </p:txBody>
      </p:sp>
      <p:sp>
        <p:nvSpPr>
          <p:cNvPr id="4" name="Slide Number Placeholder 3"/>
          <p:cNvSpPr>
            <a:spLocks noGrp="1"/>
          </p:cNvSpPr>
          <p:nvPr>
            <p:ph type="sldNum" sz="quarter" idx="10"/>
          </p:nvPr>
        </p:nvSpPr>
        <p:spPr/>
        <p:txBody>
          <a:bodyPr/>
          <a:lstStyle/>
          <a:p>
            <a:fld id="{B7AC7BF1-FE9A-49BC-B164-25AAC57B3B2D}" type="slidenum">
              <a:rPr lang="en-CA" smtClean="0"/>
              <a:t>1</a:t>
            </a:fld>
            <a:endParaRPr lang="en-CA"/>
          </a:p>
        </p:txBody>
      </p:sp>
    </p:spTree>
    <p:extLst>
      <p:ext uri="{BB962C8B-B14F-4D97-AF65-F5344CB8AC3E}">
        <p14:creationId xmlns:p14="http://schemas.microsoft.com/office/powerpoint/2010/main" val="47437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Clients, patients and residents should be educated, too.</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Important topics for them to understand include learning about correct hand hygiene technique and basic hygiene practices that prevent the spread of infectious agents.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Everyone should learn about respiratory etiquette.</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Clients, patients and residents should be taught not to share personal items when they are in a health care setting.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It is important to involve clients, patients and residents in the infection prevention and control precautions and practices related to their care.</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10</a:t>
            </a:fld>
            <a:endParaRPr lang="en-CA"/>
          </a:p>
        </p:txBody>
      </p:sp>
    </p:spTree>
    <p:extLst>
      <p:ext uri="{BB962C8B-B14F-4D97-AF65-F5344CB8AC3E}">
        <p14:creationId xmlns:p14="http://schemas.microsoft.com/office/powerpoint/2010/main" val="158157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Healthy workplace policies establish clear expectations that encourage the wellness and safety of health care providers, as well as clients, patients and residents.</a:t>
            </a:r>
          </a:p>
          <a:p>
            <a:r>
              <a:rPr lang="en-CA" sz="1200" kern="1200" dirty="0" smtClean="0">
                <a:solidFill>
                  <a:schemeClr val="tx1"/>
                </a:solidFill>
                <a:latin typeface="+mn-lt"/>
                <a:ea typeface="+mn-ea"/>
                <a:cs typeface="+mn-cs"/>
              </a:rPr>
              <a:t>They include work exclusion policies, policies restricting visitors who are ill and immunization programs. </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12</a:t>
            </a:fld>
            <a:endParaRPr lang="en-CA"/>
          </a:p>
        </p:txBody>
      </p:sp>
    </p:spTree>
    <p:extLst>
      <p:ext uri="{BB962C8B-B14F-4D97-AF65-F5344CB8AC3E}">
        <p14:creationId xmlns:p14="http://schemas.microsoft.com/office/powerpoint/2010/main" val="108805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Your health care setting should have a healthy workplace policy that reinforces not going to work when you are ill with a potentially communicable disease. This is known as a work exclusion policy.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It is important for health care providers to know what to do when they are ill with an infectious agent.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Make screening yourself for infection a habit before each shift.</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Examples of possible communicable diseases include influenza-like illness, acute respiratory infection (fever, new cough), gastroenteritis (vomiting, diarrhea), rashes and conjunctivitis (or pink eye).</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You should know the work exclusion policy in your health care setting, how to report an illness and the process for returning to work after a communicable illness.</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13</a:t>
            </a:fld>
            <a:endParaRPr lang="en-CA"/>
          </a:p>
        </p:txBody>
      </p:sp>
    </p:spTree>
    <p:extLst>
      <p:ext uri="{BB962C8B-B14F-4D97-AF65-F5344CB8AC3E}">
        <p14:creationId xmlns:p14="http://schemas.microsoft.com/office/powerpoint/2010/main" val="192045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 healthy workplace policy should discourage people who are ill with a communicable disease from visiting. It is important to provide education about the visitor exclusion policy to both visitors and health care providers.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Be alert to visitors with symptoms of infection and provide direction and education about how to prevent the transmission of infection.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Health care providers should advise family members and visitors to postpone their visit if they are ill with symptoms of infection such as fever, new cough, vomiting or diarrhea. </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14</a:t>
            </a:fld>
            <a:endParaRPr lang="en-CA"/>
          </a:p>
        </p:txBody>
      </p:sp>
    </p:spTree>
    <p:extLst>
      <p:ext uri="{BB962C8B-B14F-4D97-AF65-F5344CB8AC3E}">
        <p14:creationId xmlns:p14="http://schemas.microsoft.com/office/powerpoint/2010/main" val="49900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PIDAC (Provincial Infectious Diseases Advisory Committee) says: “One of the most effective preventive measures to protect clients/patients/residents and staff from acquiring communicable diseases is immunization. All health care settings should have an age-appropriate immunization program in place.”</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Both you and your employer have responsibilities related to immunization.</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15</a:t>
            </a:fld>
            <a:endParaRPr lang="en-CA"/>
          </a:p>
        </p:txBody>
      </p:sp>
    </p:spTree>
    <p:extLst>
      <p:ext uri="{BB962C8B-B14F-4D97-AF65-F5344CB8AC3E}">
        <p14:creationId xmlns:p14="http://schemas.microsoft.com/office/powerpoint/2010/main" val="282838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Front-line health care providers should have up-to-date immunizations or evidence of immunity.</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Annual influenza immunization is strongly recommended as it protects health care providers their client/patients/residents and family members.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Different health care provider roles may require different immunizations. For example, housekeepers may need different immunizations than medical laboratory technologists. Refer to your occupational health and safety resources for more information.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If your health care setting does not have an Occupational Health department, you will need to know where to go to get the immunizations you require.</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16</a:t>
            </a:fld>
            <a:endParaRPr lang="en-CA"/>
          </a:p>
        </p:txBody>
      </p:sp>
    </p:spTree>
    <p:extLst>
      <p:ext uri="{BB962C8B-B14F-4D97-AF65-F5344CB8AC3E}">
        <p14:creationId xmlns:p14="http://schemas.microsoft.com/office/powerpoint/2010/main" val="26638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Occupational health and hygiene includes restricting the areas where food and drinks may be eaten.</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Respiratory protection programs and “respiratory etiquette”.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 sharps injury prevention program is essential to help protect health care providers and others.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18</a:t>
            </a:fld>
            <a:endParaRPr lang="en-CA"/>
          </a:p>
        </p:txBody>
      </p:sp>
    </p:spTree>
    <p:extLst>
      <p:ext uri="{BB962C8B-B14F-4D97-AF65-F5344CB8AC3E}">
        <p14:creationId xmlns:p14="http://schemas.microsoft.com/office/powerpoint/2010/main" val="137611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Care areas are more likely to harbour infectious agents. If you eat or drink in areas such as a patient/resident environment, a nursing station or a charting area, you are at increased risk for acquiring gastrointestinal infections.</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Institutional outbreaks of infections such as hepatitis A and norovirus involving health care providers have been reported.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Food and drink should only be consumed in dedicated “clean” areas such as a staff lounge or conference room.  </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19</a:t>
            </a:fld>
            <a:endParaRPr lang="en-CA"/>
          </a:p>
        </p:txBody>
      </p:sp>
    </p:spTree>
    <p:extLst>
      <p:ext uri="{BB962C8B-B14F-4D97-AF65-F5344CB8AC3E}">
        <p14:creationId xmlns:p14="http://schemas.microsoft.com/office/powerpoint/2010/main" val="123162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If you need to wear an N95 respirator, then your workplace is required to have a respiratory protection program.  This is a Ministry of Labour requirement.</a:t>
            </a:r>
          </a:p>
          <a:p>
            <a:r>
              <a:rPr lang="en-US"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A respiratory protection program includes:</a:t>
            </a:r>
          </a:p>
          <a:p>
            <a:r>
              <a:rPr lang="en-US" sz="1200" kern="1200" dirty="0" smtClean="0">
                <a:solidFill>
                  <a:schemeClr val="tx1"/>
                </a:solidFill>
                <a:latin typeface="+mn-lt"/>
                <a:ea typeface="+mn-ea"/>
                <a:cs typeface="+mn-cs"/>
              </a:rPr>
              <a:t>a health assessment</a:t>
            </a:r>
          </a:p>
          <a:p>
            <a:r>
              <a:rPr lang="en-CA" sz="1200" kern="1200" dirty="0" smtClean="0">
                <a:solidFill>
                  <a:schemeClr val="tx1"/>
                </a:solidFill>
                <a:latin typeface="+mn-lt"/>
                <a:ea typeface="+mn-ea"/>
                <a:cs typeface="+mn-cs"/>
              </a:rPr>
              <a:t>N95 respirator fit-testing, according to Canadian Standards Association or CSA standards, and </a:t>
            </a:r>
          </a:p>
          <a:p>
            <a:r>
              <a:rPr lang="en-CA" sz="1200" kern="1200" dirty="0" smtClean="0">
                <a:solidFill>
                  <a:schemeClr val="tx1"/>
                </a:solidFill>
                <a:latin typeface="+mn-lt"/>
                <a:ea typeface="+mn-ea"/>
                <a:cs typeface="+mn-cs"/>
              </a:rPr>
              <a:t>training in the use of an N95 respirator</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20</a:t>
            </a:fld>
            <a:endParaRPr lang="en-CA"/>
          </a:p>
        </p:txBody>
      </p:sp>
    </p:spTree>
    <p:extLst>
      <p:ext uri="{BB962C8B-B14F-4D97-AF65-F5344CB8AC3E}">
        <p14:creationId xmlns:p14="http://schemas.microsoft.com/office/powerpoint/2010/main" val="336710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If your work requires you to wear an N95 respirator, you should undergo fit-testing at least every 2 years to make sure you know the type and size of N95 respirator you need, and be trained in its use.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You are responsible for using the type and size of N95 respirator you have been fitted for, using the N95 properly as you were instructed (such as performing a seal check each time you wear one) and being assessed by Occupational Health for alternative protection if you can’t wear one. Even if your health care setting does not have an occupational health department, your employer is still responsible for ensuring that you are fit-tested and you have received training in respiratory protection. </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21</a:t>
            </a:fld>
            <a:endParaRPr lang="en-CA"/>
          </a:p>
        </p:txBody>
      </p:sp>
    </p:spTree>
    <p:extLst>
      <p:ext uri="{BB962C8B-B14F-4D97-AF65-F5344CB8AC3E}">
        <p14:creationId xmlns:p14="http://schemas.microsoft.com/office/powerpoint/2010/main" val="249519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Routine Practices are the infection prevention and control practices that must be used routinely during </a:t>
            </a:r>
            <a:r>
              <a:rPr lang="en-CA" sz="1200" b="1" u="none" kern="1200" dirty="0" smtClean="0">
                <a:solidFill>
                  <a:schemeClr val="tx1"/>
                </a:solidFill>
                <a:latin typeface="+mn-lt"/>
                <a:ea typeface="+mn-ea"/>
                <a:cs typeface="+mn-cs"/>
              </a:rPr>
              <a:t>all</a:t>
            </a:r>
            <a:r>
              <a:rPr lang="en-CA" sz="1200" b="0" u="none" kern="1200" dirty="0" smtClean="0">
                <a:solidFill>
                  <a:schemeClr val="tx1"/>
                </a:solidFill>
                <a:latin typeface="+mn-lt"/>
                <a:ea typeface="+mn-ea"/>
                <a:cs typeface="+mn-cs"/>
              </a:rPr>
              <a:t> activities with </a:t>
            </a:r>
            <a:r>
              <a:rPr lang="en-CA" sz="1200" b="1" u="none" kern="1200" dirty="0" smtClean="0">
                <a:solidFill>
                  <a:schemeClr val="tx1"/>
                </a:solidFill>
                <a:latin typeface="+mn-lt"/>
                <a:ea typeface="+mn-ea"/>
                <a:cs typeface="+mn-cs"/>
              </a:rPr>
              <a:t>all</a:t>
            </a:r>
            <a:r>
              <a:rPr lang="en-CA" sz="1200" b="0" u="none" kern="1200" dirty="0" smtClean="0">
                <a:solidFill>
                  <a:schemeClr val="tx1"/>
                </a:solidFill>
                <a:latin typeface="+mn-lt"/>
                <a:ea typeface="+mn-ea"/>
                <a:cs typeface="+mn-cs"/>
              </a:rPr>
              <a:t> clients, patients or residents, to help prevent and control the spread of infectious agents in </a:t>
            </a:r>
            <a:r>
              <a:rPr lang="en-CA" sz="1200" b="1" u="none" kern="1200" dirty="0" smtClean="0">
                <a:solidFill>
                  <a:schemeClr val="tx1"/>
                </a:solidFill>
                <a:latin typeface="+mn-lt"/>
                <a:ea typeface="+mn-ea"/>
                <a:cs typeface="+mn-cs"/>
              </a:rPr>
              <a:t>all</a:t>
            </a:r>
            <a:r>
              <a:rPr lang="en-CA" sz="1200" b="0" u="none" kern="1200" dirty="0" smtClean="0">
                <a:solidFill>
                  <a:schemeClr val="tx1"/>
                </a:solidFill>
                <a:latin typeface="+mn-lt"/>
                <a:ea typeface="+mn-ea"/>
                <a:cs typeface="+mn-cs"/>
              </a:rPr>
              <a:t> health care settings. No matter what health care setting you work in, routine practices </a:t>
            </a:r>
            <a:r>
              <a:rPr lang="en-CA" sz="1200" b="1" u="none" kern="1200" dirty="0" smtClean="0">
                <a:solidFill>
                  <a:schemeClr val="tx1"/>
                </a:solidFill>
                <a:latin typeface="+mn-lt"/>
                <a:ea typeface="+mn-ea"/>
                <a:cs typeface="+mn-cs"/>
              </a:rPr>
              <a:t>always</a:t>
            </a:r>
            <a:r>
              <a:rPr lang="en-CA" sz="1200" b="0" u="none" kern="1200" dirty="0" smtClean="0">
                <a:solidFill>
                  <a:schemeClr val="tx1"/>
                </a:solidFill>
                <a:latin typeface="+mn-lt"/>
                <a:ea typeface="+mn-ea"/>
                <a:cs typeface="+mn-cs"/>
              </a:rPr>
              <a:t> apply.</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a:t>
            </a:fld>
            <a:endParaRPr lang="en-CA"/>
          </a:p>
        </p:txBody>
      </p:sp>
    </p:spTree>
    <p:extLst>
      <p:ext uri="{BB962C8B-B14F-4D97-AF65-F5344CB8AC3E}">
        <p14:creationId xmlns:p14="http://schemas.microsoft.com/office/powerpoint/2010/main" val="417433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Everyone should follow and promote respiratory etiquette. It helps prevent the spread of bacteria and viruses that cause acute respiratory infections.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All health care providers need to practice respiratory etiquette and help clients, patients and residents to learn and practice it, too. This is another good habit everyone should follow.</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Here are some respiratory protection strategies: </a:t>
            </a:r>
          </a:p>
          <a:p>
            <a:r>
              <a:rPr lang="en-CA" sz="1200" kern="1200" dirty="0" smtClean="0">
                <a:solidFill>
                  <a:schemeClr val="tx1"/>
                </a:solidFill>
                <a:latin typeface="+mn-lt"/>
                <a:ea typeface="+mn-ea"/>
                <a:cs typeface="+mn-cs"/>
              </a:rPr>
              <a:t>turn your head away from others when coughing or sneezing</a:t>
            </a:r>
          </a:p>
          <a:p>
            <a:r>
              <a:rPr lang="en-CA" sz="1200" kern="1200" dirty="0" smtClean="0">
                <a:solidFill>
                  <a:schemeClr val="tx1"/>
                </a:solidFill>
                <a:latin typeface="+mn-lt"/>
                <a:ea typeface="+mn-ea"/>
                <a:cs typeface="+mn-cs"/>
              </a:rPr>
              <a:t>keep a 2-metre separation between you and others when coughing or sneezing</a:t>
            </a:r>
          </a:p>
          <a:p>
            <a:r>
              <a:rPr lang="en-CA" sz="1200" kern="1200" dirty="0" smtClean="0">
                <a:solidFill>
                  <a:schemeClr val="tx1"/>
                </a:solidFill>
                <a:latin typeface="+mn-lt"/>
                <a:ea typeface="+mn-ea"/>
                <a:cs typeface="+mn-cs"/>
              </a:rPr>
              <a:t>cover your nose and mouth with tissue and then dispose of tissues into waste immediately after use</a:t>
            </a:r>
          </a:p>
          <a:p>
            <a:r>
              <a:rPr lang="en-CA" sz="1200" kern="1200" dirty="0" smtClean="0">
                <a:solidFill>
                  <a:schemeClr val="tx1"/>
                </a:solidFill>
                <a:latin typeface="+mn-lt"/>
                <a:ea typeface="+mn-ea"/>
                <a:cs typeface="+mn-cs"/>
              </a:rPr>
              <a:t>clean your hands immediately after disposal of tissues </a:t>
            </a:r>
          </a:p>
          <a:p>
            <a:r>
              <a:rPr lang="en-CA" sz="1200" kern="1200" dirty="0" smtClean="0">
                <a:solidFill>
                  <a:schemeClr val="tx1"/>
                </a:solidFill>
                <a:latin typeface="+mn-lt"/>
                <a:ea typeface="+mn-ea"/>
                <a:cs typeface="+mn-cs"/>
              </a:rPr>
              <a:t>provide masks for coughing clients, patients or residents</a:t>
            </a:r>
          </a:p>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t>23</a:t>
            </a:fld>
            <a:endParaRPr lang="en-CA"/>
          </a:p>
        </p:txBody>
      </p:sp>
    </p:spTree>
    <p:extLst>
      <p:ext uri="{BB962C8B-B14F-4D97-AF65-F5344CB8AC3E}">
        <p14:creationId xmlns:p14="http://schemas.microsoft.com/office/powerpoint/2010/main" val="351144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respiratory protection strategies: </a:t>
            </a:r>
          </a:p>
          <a:p>
            <a:r>
              <a:rPr lang="en-CA" dirty="0" smtClean="0"/>
              <a:t>turn your head away from others when coughing or sneezing</a:t>
            </a:r>
          </a:p>
        </p:txBody>
      </p:sp>
      <p:sp>
        <p:nvSpPr>
          <p:cNvPr id="4" name="Slide Number Placeholder 3"/>
          <p:cNvSpPr>
            <a:spLocks noGrp="1"/>
          </p:cNvSpPr>
          <p:nvPr>
            <p:ph type="sldNum" sz="quarter" idx="10"/>
          </p:nvPr>
        </p:nvSpPr>
        <p:spPr/>
        <p:txBody>
          <a:bodyPr/>
          <a:lstStyle/>
          <a:p>
            <a:fld id="{B7AC7BF1-FE9A-49BC-B164-25AAC57B3B2D}" type="slidenum">
              <a:rPr lang="en-CA" smtClean="0"/>
              <a:t>24</a:t>
            </a:fld>
            <a:endParaRPr lang="en-CA"/>
          </a:p>
        </p:txBody>
      </p:sp>
    </p:spTree>
    <p:extLst>
      <p:ext uri="{BB962C8B-B14F-4D97-AF65-F5344CB8AC3E}">
        <p14:creationId xmlns:p14="http://schemas.microsoft.com/office/powerpoint/2010/main" val="173197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keep a 2-metre separation between you and others when coughing or sneezing</a:t>
            </a:r>
          </a:p>
        </p:txBody>
      </p:sp>
      <p:sp>
        <p:nvSpPr>
          <p:cNvPr id="4" name="Slide Number Placeholder 3"/>
          <p:cNvSpPr>
            <a:spLocks noGrp="1"/>
          </p:cNvSpPr>
          <p:nvPr>
            <p:ph type="sldNum" sz="quarter" idx="10"/>
          </p:nvPr>
        </p:nvSpPr>
        <p:spPr/>
        <p:txBody>
          <a:bodyPr/>
          <a:lstStyle/>
          <a:p>
            <a:fld id="{B7AC7BF1-FE9A-49BC-B164-25AAC57B3B2D}" type="slidenum">
              <a:rPr lang="en-CA" smtClean="0"/>
              <a:t>25</a:t>
            </a:fld>
            <a:endParaRPr lang="en-CA"/>
          </a:p>
        </p:txBody>
      </p:sp>
    </p:spTree>
    <p:extLst>
      <p:ext uri="{BB962C8B-B14F-4D97-AF65-F5344CB8AC3E}">
        <p14:creationId xmlns:p14="http://schemas.microsoft.com/office/powerpoint/2010/main" val="173197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cover your nose and mouth with tissue and then dispose of tissues into waste immediately after use</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26</a:t>
            </a:fld>
            <a:endParaRPr lang="en-CA"/>
          </a:p>
        </p:txBody>
      </p:sp>
    </p:spTree>
    <p:extLst>
      <p:ext uri="{BB962C8B-B14F-4D97-AF65-F5344CB8AC3E}">
        <p14:creationId xmlns:p14="http://schemas.microsoft.com/office/powerpoint/2010/main" val="1731975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clean your hands immediately after disposal of tissues </a:t>
            </a:r>
          </a:p>
        </p:txBody>
      </p:sp>
      <p:sp>
        <p:nvSpPr>
          <p:cNvPr id="4" name="Slide Number Placeholder 3"/>
          <p:cNvSpPr>
            <a:spLocks noGrp="1"/>
          </p:cNvSpPr>
          <p:nvPr>
            <p:ph type="sldNum" sz="quarter" idx="10"/>
          </p:nvPr>
        </p:nvSpPr>
        <p:spPr/>
        <p:txBody>
          <a:bodyPr/>
          <a:lstStyle/>
          <a:p>
            <a:fld id="{B7AC7BF1-FE9A-49BC-B164-25AAC57B3B2D}" type="slidenum">
              <a:rPr lang="en-CA" smtClean="0"/>
              <a:t>27</a:t>
            </a:fld>
            <a:endParaRPr lang="en-CA"/>
          </a:p>
        </p:txBody>
      </p:sp>
    </p:spTree>
    <p:extLst>
      <p:ext uri="{BB962C8B-B14F-4D97-AF65-F5344CB8AC3E}">
        <p14:creationId xmlns:p14="http://schemas.microsoft.com/office/powerpoint/2010/main" val="173197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provide masks for coughing clients, patients or residents</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28</a:t>
            </a:fld>
            <a:endParaRPr lang="en-CA"/>
          </a:p>
        </p:txBody>
      </p:sp>
    </p:spTree>
    <p:extLst>
      <p:ext uri="{BB962C8B-B14F-4D97-AF65-F5344CB8AC3E}">
        <p14:creationId xmlns:p14="http://schemas.microsoft.com/office/powerpoint/2010/main" val="173197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Sharps are devices that can cause occupational injuries, such as punctures or cuts, to staff. Some examples of sharps are needles, lancets, blades and clinical glass. A sharps injury prevention program must be in place wherever health care is provided.</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The law requires all health care settings to provide safety-engineered needles and puncture-resistant sharps containers at point-of-care. Refer to the component “Control of the Environment” for more information about sharps and sharps disposal.</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29</a:t>
            </a:fld>
            <a:endParaRPr lang="en-CA"/>
          </a:p>
        </p:txBody>
      </p:sp>
    </p:spTree>
    <p:extLst>
      <p:ext uri="{BB962C8B-B14F-4D97-AF65-F5344CB8AC3E}">
        <p14:creationId xmlns:p14="http://schemas.microsoft.com/office/powerpoint/2010/main" val="80792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Training and education about the proper use of needles and other sharp objects is essential for health care providers to help eliminate occupational injury from sharps.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Always make sure a puncture-resistant sharps container is available at point-of-care before you use a sharp.</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Routinely use the safety-engineered medical devices that are required in all health care settings in Ontario.</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Sharps containers should not be filled beyond the fill line (which is three-quarters full). </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30</a:t>
            </a:fld>
            <a:endParaRPr lang="en-CA"/>
          </a:p>
        </p:txBody>
      </p:sp>
    </p:spTree>
    <p:extLst>
      <p:ext uri="{BB962C8B-B14F-4D97-AF65-F5344CB8AC3E}">
        <p14:creationId xmlns:p14="http://schemas.microsoft.com/office/powerpoint/2010/main" val="367878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When a safety-engineered sharp is not available never re-cap a needle. Never pick up a sharp with your bare hands. Always use tongs to pick up a sharp, or sweep up a sharp.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Be sure you know the procedures to follow in case of a sharps injury.</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Our goal is ZERO sharps injuries!</a:t>
            </a: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31</a:t>
            </a:fld>
            <a:endParaRPr lang="en-CA"/>
          </a:p>
        </p:txBody>
      </p:sp>
    </p:spTree>
    <p:extLst>
      <p:ext uri="{BB962C8B-B14F-4D97-AF65-F5344CB8AC3E}">
        <p14:creationId xmlns:p14="http://schemas.microsoft.com/office/powerpoint/2010/main" val="76704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Why do we need to monitor our infection prevention and control practices? Audits of infection prevention and control practice and education provide input towards quality-improvement initiatives and accountability in the health care setting. Audits help to identify areas for improvement to ensure the safety of health care providers and clients, patients and residents.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Assessment needs to be ongoing.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Feedback and evaluation is important to inform you about your practice and highlight areas where you and your organization can improve.</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Our goal is to provide a safe environment for health care providers and for clients, patients and residents.</a:t>
            </a:r>
          </a:p>
        </p:txBody>
      </p:sp>
      <p:sp>
        <p:nvSpPr>
          <p:cNvPr id="4" name="Slide Number Placeholder 3"/>
          <p:cNvSpPr>
            <a:spLocks noGrp="1"/>
          </p:cNvSpPr>
          <p:nvPr>
            <p:ph type="sldNum" sz="quarter" idx="10"/>
          </p:nvPr>
        </p:nvSpPr>
        <p:spPr/>
        <p:txBody>
          <a:bodyPr/>
          <a:lstStyle/>
          <a:p>
            <a:fld id="{B7AC7BF1-FE9A-49BC-B164-25AAC57B3B2D}" type="slidenum">
              <a:rPr lang="en-CA" smtClean="0"/>
              <a:t>33</a:t>
            </a:fld>
            <a:endParaRPr lang="en-CA"/>
          </a:p>
        </p:txBody>
      </p:sp>
    </p:spTree>
    <p:extLst>
      <p:ext uri="{BB962C8B-B14F-4D97-AF65-F5344CB8AC3E}">
        <p14:creationId xmlns:p14="http://schemas.microsoft.com/office/powerpoint/2010/main" val="20232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An important element of Routine Practices is Administrative Controls.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Administrative Controls are built into the operations or the “day-to-day” work of every health care setting.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In this component, you will learn about how Administrative Controls help protect health care providers and clients, patients or residents from infection. The effectiveness of Administrative Controls depends on their consistent implementation by management and health care providers. </a:t>
            </a: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3</a:t>
            </a:fld>
            <a:endParaRPr lang="en-CA"/>
          </a:p>
        </p:txBody>
      </p:sp>
    </p:spTree>
    <p:extLst>
      <p:ext uri="{BB962C8B-B14F-4D97-AF65-F5344CB8AC3E}">
        <p14:creationId xmlns:p14="http://schemas.microsoft.com/office/powerpoint/2010/main" val="3287609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Administrative Controls are managerial measures, such as effective policies and procedures, put in place to help reduce the risk of infection to staff or to clients, patients or residents.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They guide employers and workers in their roles and responsibilities.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Policies and procedures that reflect evidence-based literature, legislation and best practices need to be in place in all health care settings. They need to be followed by all staff to help keep the workplace safe.</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34</a:t>
            </a:fld>
            <a:endParaRPr lang="en-CA"/>
          </a:p>
        </p:txBody>
      </p:sp>
    </p:spTree>
    <p:extLst>
      <p:ext uri="{BB962C8B-B14F-4D97-AF65-F5344CB8AC3E}">
        <p14:creationId xmlns:p14="http://schemas.microsoft.com/office/powerpoint/2010/main" val="234951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After finishing this component, you will be able to identify Administrative Controls in your health care setting and describe the role of Administrative Controls in the prevention and control of infection.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You will also learn how you can use Administrative Controls in </a:t>
            </a:r>
            <a:r>
              <a:rPr lang="en-CA" sz="1200" b="1" kern="1200" dirty="0" smtClean="0">
                <a:solidFill>
                  <a:schemeClr val="tx1"/>
                </a:solidFill>
                <a:latin typeface="+mn-lt"/>
                <a:ea typeface="+mn-ea"/>
                <a:cs typeface="+mn-cs"/>
              </a:rPr>
              <a:t>your</a:t>
            </a:r>
            <a:r>
              <a:rPr lang="en-CA" sz="1200" b="0" kern="1200" dirty="0" smtClean="0">
                <a:solidFill>
                  <a:schemeClr val="tx1"/>
                </a:solidFill>
                <a:latin typeface="+mn-lt"/>
                <a:ea typeface="+mn-ea"/>
                <a:cs typeface="+mn-cs"/>
              </a:rPr>
              <a:t> role and in </a:t>
            </a:r>
            <a:r>
              <a:rPr lang="en-CA" sz="1200" b="1" kern="1200" dirty="0" smtClean="0">
                <a:solidFill>
                  <a:schemeClr val="tx1"/>
                </a:solidFill>
                <a:latin typeface="+mn-lt"/>
                <a:ea typeface="+mn-ea"/>
                <a:cs typeface="+mn-cs"/>
              </a:rPr>
              <a:t>your</a:t>
            </a:r>
            <a:r>
              <a:rPr lang="en-CA" sz="1200" b="0" kern="1200" dirty="0" smtClean="0">
                <a:solidFill>
                  <a:schemeClr val="tx1"/>
                </a:solidFill>
                <a:latin typeface="+mn-lt"/>
                <a:ea typeface="+mn-ea"/>
                <a:cs typeface="+mn-cs"/>
              </a:rPr>
              <a:t> setting.</a:t>
            </a:r>
          </a:p>
          <a:p>
            <a:endParaRPr lang="en-US" sz="1200" b="0"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Note that in </a:t>
            </a:r>
            <a:r>
              <a:rPr lang="en-CA" sz="1200" b="1" kern="1200" dirty="0" smtClean="0">
                <a:solidFill>
                  <a:schemeClr val="tx1"/>
                </a:solidFill>
                <a:latin typeface="+mn-lt"/>
                <a:ea typeface="+mn-ea"/>
                <a:cs typeface="+mn-cs"/>
              </a:rPr>
              <a:t>your</a:t>
            </a:r>
            <a:r>
              <a:rPr lang="en-CA" sz="1200" b="0" kern="1200" dirty="0" smtClean="0">
                <a:solidFill>
                  <a:schemeClr val="tx1"/>
                </a:solidFill>
                <a:latin typeface="+mn-lt"/>
                <a:ea typeface="+mn-ea"/>
                <a:cs typeface="+mn-cs"/>
              </a:rPr>
              <a:t> workplace, you may be referred to as staff or a health care worker or a health care provider. In this component, we’ll use the term health care provider.</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4</a:t>
            </a:fld>
            <a:endParaRPr lang="en-CA"/>
          </a:p>
        </p:txBody>
      </p:sp>
    </p:spTree>
    <p:extLst>
      <p:ext uri="{BB962C8B-B14F-4D97-AF65-F5344CB8AC3E}">
        <p14:creationId xmlns:p14="http://schemas.microsoft.com/office/powerpoint/2010/main" val="313975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Administrative Controls include:</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infection prevention and control policies and procedures</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healthy workplace policies such as work exclusion and visitor restriction</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health care provider education</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education of clients, patients or residents</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healthy workplace initiatives, such as: immunization programs, occupational health and hygiene</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5</a:t>
            </a:fld>
            <a:endParaRPr lang="en-CA"/>
          </a:p>
        </p:txBody>
      </p:sp>
    </p:spTree>
    <p:extLst>
      <p:ext uri="{BB962C8B-B14F-4D97-AF65-F5344CB8AC3E}">
        <p14:creationId xmlns:p14="http://schemas.microsoft.com/office/powerpoint/2010/main" val="382007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Effective infection prevention and control policies and procedures will give you the knowledge you need to carry out your tasks safely.</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When policies and procedures are evidence-based and consistent with legislation and standards, they promote best practice and ensure a consistent approach to infection prevention and control.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Policies and procedures (or “P and Ps”) for infection prevention and control must also be:</a:t>
            </a:r>
          </a:p>
          <a:p>
            <a:pPr marL="171450" indent="-171450">
              <a:buFont typeface="Arial" panose="020B0604020202020204" pitchFamily="34" charset="0"/>
              <a:buChar char="•"/>
            </a:pPr>
            <a:endParaRPr lang="en-CA" sz="1200" kern="1200" dirty="0" smtClean="0">
              <a:solidFill>
                <a:schemeClr val="tx1"/>
              </a:solidFill>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latin typeface="+mn-lt"/>
                <a:ea typeface="+mn-ea"/>
                <a:cs typeface="+mn-cs"/>
              </a:rPr>
              <a:t>established by the employer to guide safe care and practices </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relevant to the health care setting and accessible, and </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followed by all health care providers (compliance must be monitored)</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Policies and procedures should be current, with a plan in place to review and update on a regular basis.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All health care providers should receive training on the policies and procedures that are relevant to their work.</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Remember that infection prevention and control “policies and procedures” should be developed in conjunction with Infection Prevention and Control, Occupational Health and Safety and the Joint Health and Safety Committee.</a:t>
            </a:r>
          </a:p>
          <a:p>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6</a:t>
            </a:fld>
            <a:endParaRPr lang="en-CA"/>
          </a:p>
        </p:txBody>
      </p:sp>
    </p:spTree>
    <p:extLst>
      <p:ext uri="{BB962C8B-B14F-4D97-AF65-F5344CB8AC3E}">
        <p14:creationId xmlns:p14="http://schemas.microsoft.com/office/powerpoint/2010/main" val="113205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All health care providers need to know about Routine Practices so they can incorporate them into their daily work</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Education in Routine Practices should be included in your initial orientation program and ongoing staff development. </a:t>
            </a: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7</a:t>
            </a:fld>
            <a:endParaRPr lang="en-CA"/>
          </a:p>
        </p:txBody>
      </p:sp>
    </p:spTree>
    <p:extLst>
      <p:ext uri="{BB962C8B-B14F-4D97-AF65-F5344CB8AC3E}">
        <p14:creationId xmlns:p14="http://schemas.microsoft.com/office/powerpoint/2010/main" val="83145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Employers should provide training on Routine Practices and Additional Precautions, which includes: </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chain of transmission</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hand hygiene</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risk assessment</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the use of personal protective equipment, or PPE</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cleaning and disinfection and</a:t>
            </a:r>
          </a:p>
          <a:p>
            <a:pPr marL="171450" indent="-171450">
              <a:buFont typeface="Arial" panose="020B0604020202020204" pitchFamily="34" charset="0"/>
              <a:buChar char="•"/>
            </a:pPr>
            <a:r>
              <a:rPr lang="en-CA" sz="1200" kern="1200" dirty="0" smtClean="0">
                <a:solidFill>
                  <a:schemeClr val="tx1"/>
                </a:solidFill>
                <a:latin typeface="+mn-lt"/>
                <a:ea typeface="+mn-ea"/>
                <a:cs typeface="+mn-cs"/>
              </a:rPr>
              <a:t>healthy workplace policies</a:t>
            </a:r>
          </a:p>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8</a:t>
            </a:fld>
            <a:endParaRPr lang="en-CA"/>
          </a:p>
        </p:txBody>
      </p:sp>
    </p:spTree>
    <p:extLst>
      <p:ext uri="{BB962C8B-B14F-4D97-AF65-F5344CB8AC3E}">
        <p14:creationId xmlns:p14="http://schemas.microsoft.com/office/powerpoint/2010/main" val="231092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9</a:t>
            </a:fld>
            <a:endParaRPr lang="en-CA"/>
          </a:p>
        </p:txBody>
      </p:sp>
    </p:spTree>
    <p:extLst>
      <p:ext uri="{BB962C8B-B14F-4D97-AF65-F5344CB8AC3E}">
        <p14:creationId xmlns:p14="http://schemas.microsoft.com/office/powerpoint/2010/main" val="284372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5606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3192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311035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6301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CE39C-86EF-44A0-9390-F8075506A949}"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87989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CE39C-86EF-44A0-9390-F8075506A949}"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20772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CE39C-86EF-44A0-9390-F8075506A949}"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59252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CE39C-86EF-44A0-9390-F8075506A949}"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41415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CE39C-86EF-44A0-9390-F8075506A949}"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70616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E39C-86EF-44A0-9390-F8075506A949}"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83611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E39C-86EF-44A0-9390-F8075506A949}"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189717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CE39C-86EF-44A0-9390-F8075506A949}"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29EFC-03C9-41E6-9415-CCB26363A0EB}" type="slidenum">
              <a:rPr lang="en-US" smtClean="0"/>
              <a:t>‹#›</a:t>
            </a:fld>
            <a:endParaRPr lang="en-US"/>
          </a:p>
        </p:txBody>
      </p:sp>
    </p:spTree>
    <p:extLst>
      <p:ext uri="{BB962C8B-B14F-4D97-AF65-F5344CB8AC3E}">
        <p14:creationId xmlns:p14="http://schemas.microsoft.com/office/powerpoint/2010/main" val="55479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tags" Target="../tags/tag28.xml"/><Relationship Id="rId7" Type="http://schemas.openxmlformats.org/officeDocument/2006/relationships/notesSlide" Target="../notesSlides/notesSlide10.xml"/><Relationship Id="rId12" Type="http://schemas.openxmlformats.org/officeDocument/2006/relationships/image" Target="../media/image2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11" Type="http://schemas.openxmlformats.org/officeDocument/2006/relationships/image" Target="../media/image22.png"/><Relationship Id="rId5" Type="http://schemas.openxmlformats.org/officeDocument/2006/relationships/tags" Target="../tags/tag30.xml"/><Relationship Id="rId10" Type="http://schemas.openxmlformats.org/officeDocument/2006/relationships/image" Target="../media/image21.png"/><Relationship Id="rId4" Type="http://schemas.openxmlformats.org/officeDocument/2006/relationships/tags" Target="../tags/tag29.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3.xml"/><Relationship Id="rId7" Type="http://schemas.openxmlformats.org/officeDocument/2006/relationships/image" Target="../media/image25.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notesSlide" Target="../notesSlides/notesSlide11.xml"/><Relationship Id="rId4" Type="http://schemas.openxmlformats.org/officeDocument/2006/relationships/slideLayout" Target="../slideLayouts/slideLayout1.xml"/><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40.xml"/><Relationship Id="rId7" Type="http://schemas.openxmlformats.org/officeDocument/2006/relationships/image" Target="../media/image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6.xml"/><Relationship Id="rId11" Type="http://schemas.openxmlformats.org/officeDocument/2006/relationships/image" Target="../media/image32.jpeg"/><Relationship Id="rId5" Type="http://schemas.openxmlformats.org/officeDocument/2006/relationships/slideLayout" Target="../slideLayouts/slideLayout1.xml"/><Relationship Id="rId10" Type="http://schemas.openxmlformats.org/officeDocument/2006/relationships/image" Target="../media/image31.jpeg"/><Relationship Id="rId4" Type="http://schemas.openxmlformats.org/officeDocument/2006/relationships/tags" Target="../tags/tag41.xml"/><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29.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3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3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3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34.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3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36.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53.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6.xml"/><Relationship Id="rId11" Type="http://schemas.openxmlformats.org/officeDocument/2006/relationships/image" Target="../media/image39.jpeg"/><Relationship Id="rId5" Type="http://schemas.openxmlformats.org/officeDocument/2006/relationships/slideLayout" Target="../slideLayouts/slideLayout1.xml"/><Relationship Id="rId10" Type="http://schemas.openxmlformats.org/officeDocument/2006/relationships/image" Target="../media/image38.jpeg"/><Relationship Id="rId4" Type="http://schemas.openxmlformats.org/officeDocument/2006/relationships/tags" Target="../tags/tag54.xml"/><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57.xml"/><Relationship Id="rId7" Type="http://schemas.openxmlformats.org/officeDocument/2006/relationships/image" Target="../media/image4.png"/><Relationship Id="rId12" Type="http://schemas.openxmlformats.org/officeDocument/2006/relationships/image" Target="../media/image4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7.xml"/><Relationship Id="rId11" Type="http://schemas.openxmlformats.org/officeDocument/2006/relationships/image" Target="../media/image43.jpeg"/><Relationship Id="rId5" Type="http://schemas.openxmlformats.org/officeDocument/2006/relationships/slideLayout" Target="../slideLayouts/slideLayout1.xml"/><Relationship Id="rId10" Type="http://schemas.openxmlformats.org/officeDocument/2006/relationships/image" Target="../media/image42.jpeg"/><Relationship Id="rId4" Type="http://schemas.openxmlformats.org/officeDocument/2006/relationships/tags" Target="../tags/tag58.xml"/><Relationship Id="rId9"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1.xml"/><Relationship Id="rId7" Type="http://schemas.openxmlformats.org/officeDocument/2006/relationships/notesSlide" Target="../notesSlides/notesSlide28.xml"/><Relationship Id="rId12" Type="http://schemas.openxmlformats.org/officeDocument/2006/relationships/image" Target="../media/image4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11" Type="http://schemas.openxmlformats.org/officeDocument/2006/relationships/image" Target="../media/image47.jpeg"/><Relationship Id="rId5" Type="http://schemas.openxmlformats.org/officeDocument/2006/relationships/tags" Target="../tags/tag63.xml"/><Relationship Id="rId10" Type="http://schemas.openxmlformats.org/officeDocument/2006/relationships/image" Target="../media/image46.jpeg"/><Relationship Id="rId4" Type="http://schemas.openxmlformats.org/officeDocument/2006/relationships/tags" Target="../tags/tag62.xml"/><Relationship Id="rId9"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image" Target="../media/image48.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52.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5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50.png"/><Relationship Id="rId5" Type="http://schemas.openxmlformats.org/officeDocument/2006/relationships/tags" Target="../tags/tag70.xml"/><Relationship Id="rId10" Type="http://schemas.openxmlformats.org/officeDocument/2006/relationships/image" Target="../media/image49.jpg"/><Relationship Id="rId4" Type="http://schemas.openxmlformats.org/officeDocument/2006/relationships/tags" Target="../tags/tag69.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notesSlide" Target="../notesSlides/notesSlide5.xml"/><Relationship Id="rId12"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11" Type="http://schemas.openxmlformats.org/officeDocument/2006/relationships/image" Target="../media/image8.png"/><Relationship Id="rId5" Type="http://schemas.openxmlformats.org/officeDocument/2006/relationships/tags" Target="../tags/tag16.xml"/><Relationship Id="rId10" Type="http://schemas.openxmlformats.org/officeDocument/2006/relationships/image" Target="../media/image7.png"/><Relationship Id="rId4" Type="http://schemas.openxmlformats.org/officeDocument/2006/relationships/tags" Target="../tags/tag1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tags" Target="../tags/tag20.xml"/><Relationship Id="rId16" Type="http://schemas.openxmlformats.org/officeDocument/2006/relationships/image" Target="../media/image4.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4.png"/><Relationship Id="rId5" Type="http://schemas.openxmlformats.org/officeDocument/2006/relationships/tags" Target="../tags/tag23.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22.xml"/><Relationship Id="rId9" Type="http://schemas.openxmlformats.org/officeDocument/2006/relationships/notesSlide" Target="../notesSlides/notesSlide8.xml"/><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4249" y="0"/>
            <a:ext cx="9152497" cy="6858000"/>
          </a:xfrm>
          <a:prstGeom prst="rect">
            <a:avLst/>
          </a:prstGeom>
        </p:spPr>
      </p:pic>
      <p:sp>
        <p:nvSpPr>
          <p:cNvPr id="5" name="Rectangle 4"/>
          <p:cNvSpPr/>
          <p:nvPr/>
        </p:nvSpPr>
        <p:spPr>
          <a:xfrm>
            <a:off x="-4250" y="0"/>
            <a:ext cx="9152497" cy="14478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9" name="Rectangle 8"/>
          <p:cNvSpPr>
            <a:spLocks noGrp="1" noSelect="1" noRot="1" noMove="1" noResize="1" noEditPoints="1" noAdjustHandles="1" noChangeArrowheads="1" noChangeShapeType="1" noTextEdit="1"/>
          </p:cNvSpPr>
          <p:nvPr>
            <p:custDataLst>
              <p:tags r:id="rId2"/>
            </p:custDataLst>
          </p:nvPr>
        </p:nvSpPr>
        <p:spPr>
          <a:xfrm>
            <a:off x="-4250" y="6019800"/>
            <a:ext cx="9152498" cy="8382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6" name="Picture 5"/>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04800" y="300473"/>
            <a:ext cx="3600168" cy="846853"/>
          </a:xfrm>
          <a:prstGeom prst="rect">
            <a:avLst/>
          </a:prstGeom>
        </p:spPr>
      </p:pic>
      <p:pic>
        <p:nvPicPr>
          <p:cNvPr id="10" name="Picture 9"/>
          <p:cNvPicPr>
            <a:picLocks noGrp="1" noSelect="1" noRot="1" noMove="1" noResize="1" noEditPoints="1" noAdjustHandles="1" noChangeArrowheads="1" noChangeShapeType="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8077200" y="6115050"/>
            <a:ext cx="993444" cy="653825"/>
          </a:xfrm>
          <a:prstGeom prst="rect">
            <a:avLst/>
          </a:prstGeom>
        </p:spPr>
      </p:pic>
      <p:sp>
        <p:nvSpPr>
          <p:cNvPr id="11" name="TextBox 10"/>
          <p:cNvSpPr txBox="1">
            <a:spLocks noGrp="1" noSelect="1" noRot="1" noMove="1" noResize="1" noEditPoints="1" noAdjustHandles="1" noChangeArrowheads="1" noChangeShapeType="1" noTextEdit="1"/>
          </p:cNvSpPr>
          <p:nvPr>
            <p:custDataLst>
              <p:tags r:id="rId5"/>
            </p:custDataLst>
          </p:nvPr>
        </p:nvSpPr>
        <p:spPr>
          <a:xfrm>
            <a:off x="4114800" y="228600"/>
            <a:ext cx="4957248" cy="338554"/>
          </a:xfrm>
          <a:prstGeom prst="rect">
            <a:avLst/>
          </a:prstGeom>
          <a:noFill/>
        </p:spPr>
        <p:txBody>
          <a:bodyPr wrap="square" rtlCol="0">
            <a:spAutoFit/>
          </a:bodyPr>
          <a:lstStyle/>
          <a:p>
            <a:pPr algn="r"/>
            <a:r>
              <a:rPr lang="en-US" sz="1600" dirty="0" smtClean="0">
                <a:solidFill>
                  <a:schemeClr val="bg1"/>
                </a:solidFill>
              </a:rPr>
              <a:t>IPAC CORE COMPETENCIES ONLINE LEARNING COURSE</a:t>
            </a:r>
            <a:endParaRPr lang="en-CA" sz="1600" dirty="0">
              <a:solidFill>
                <a:schemeClr val="bg1"/>
              </a:solidFill>
            </a:endParaRPr>
          </a:p>
        </p:txBody>
      </p:sp>
      <p:sp>
        <p:nvSpPr>
          <p:cNvPr id="12" name="TextBox 11"/>
          <p:cNvSpPr txBox="1">
            <a:spLocks noGrp="1" noSelect="1" noRot="1" noMove="1" noResize="1" noEditPoints="1" noAdjustHandles="1" noChangeArrowheads="1" noChangeShapeType="1" noTextEdit="1"/>
          </p:cNvSpPr>
          <p:nvPr>
            <p:custDataLst>
              <p:tags r:id="rId6"/>
            </p:custDataLst>
          </p:nvPr>
        </p:nvSpPr>
        <p:spPr>
          <a:xfrm>
            <a:off x="4114800" y="567154"/>
            <a:ext cx="4957248" cy="584775"/>
          </a:xfrm>
          <a:prstGeom prst="rect">
            <a:avLst/>
          </a:prstGeom>
          <a:noFill/>
        </p:spPr>
        <p:txBody>
          <a:bodyPr wrap="square" rtlCol="0">
            <a:spAutoFit/>
          </a:bodyPr>
          <a:lstStyle/>
          <a:p>
            <a:pPr algn="r"/>
            <a:r>
              <a:rPr lang="en-US" sz="1600" dirty="0" smtClean="0">
                <a:solidFill>
                  <a:schemeClr val="bg1"/>
                </a:solidFill>
              </a:rPr>
              <a:t>Routine Practices</a:t>
            </a:r>
          </a:p>
          <a:p>
            <a:pPr algn="r"/>
            <a:r>
              <a:rPr lang="en-US" sz="1600" dirty="0" smtClean="0">
                <a:solidFill>
                  <a:schemeClr val="bg1"/>
                </a:solidFill>
              </a:rPr>
              <a:t>Administrative Controls</a:t>
            </a:r>
            <a:endParaRPr lang="en-CA" sz="1600" dirty="0">
              <a:solidFill>
                <a:schemeClr val="bg1"/>
              </a:solidFill>
            </a:endParaRPr>
          </a:p>
        </p:txBody>
      </p:sp>
      <p:sp>
        <p:nvSpPr>
          <p:cNvPr id="13" name="TextBox 12"/>
          <p:cNvSpPr txBox="1">
            <a:spLocks noGrp="1" noSelect="1" noRot="1" noMove="1" noResize="1" noEditPoints="1" noAdjustHandles="1" noChangeArrowheads="1" noChangeShapeType="1" noTextEdit="1"/>
          </p:cNvSpPr>
          <p:nvPr>
            <p:custDataLst>
              <p:tags r:id="rId7"/>
            </p:custDataLst>
          </p:nvPr>
        </p:nvSpPr>
        <p:spPr>
          <a:xfrm>
            <a:off x="2093376" y="6272685"/>
            <a:ext cx="4957248" cy="276999"/>
          </a:xfrm>
          <a:prstGeom prst="rect">
            <a:avLst/>
          </a:prstGeom>
          <a:noFill/>
        </p:spPr>
        <p:txBody>
          <a:bodyPr wrap="square" rtlCol="0">
            <a:spAutoFit/>
          </a:bodyPr>
          <a:lstStyle/>
          <a:p>
            <a:pPr algn="ctr"/>
            <a:r>
              <a:rPr lang="en-US" sz="1200" i="1" dirty="0" smtClean="0">
                <a:solidFill>
                  <a:schemeClr val="bg1"/>
                </a:solidFill>
              </a:rPr>
              <a:t>Copyright 2014</a:t>
            </a:r>
            <a:endParaRPr lang="en-CA" sz="1200" i="1" dirty="0">
              <a:solidFill>
                <a:schemeClr val="bg1"/>
              </a:solidFill>
            </a:endParaRPr>
          </a:p>
        </p:txBody>
      </p:sp>
    </p:spTree>
    <p:extLst>
      <p:ext uri="{BB962C8B-B14F-4D97-AF65-F5344CB8AC3E}">
        <p14:creationId xmlns:p14="http://schemas.microsoft.com/office/powerpoint/2010/main" val="149424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8">
            <a:extLst>
              <a:ext uri="{28A0092B-C50C-407E-A947-70E740481C1C}">
                <a14:useLocalDpi xmlns:a14="http://schemas.microsoft.com/office/drawing/2010/main" val="0"/>
              </a:ext>
            </a:extLst>
          </a:blip>
          <a:srcRect b="8514"/>
          <a:stretch/>
        </p:blipFill>
        <p:spPr>
          <a:xfrm>
            <a:off x="0" y="0"/>
            <a:ext cx="9148248" cy="6667500"/>
          </a:xfrm>
          <a:prstGeom prst="rect">
            <a:avLst/>
          </a:prstGeom>
        </p:spPr>
      </p:pic>
      <p:sp>
        <p:nvSpPr>
          <p:cNvPr id="16" name="Rectangle 15"/>
          <p:cNvSpPr/>
          <p:nvPr/>
        </p:nvSpPr>
        <p:spPr>
          <a:xfrm>
            <a:off x="-19228" y="1828800"/>
            <a:ext cx="9167476" cy="50291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4800"/>
            <a:ext cx="6248400" cy="736508"/>
          </a:xfrm>
          <a:prstGeom prst="rect">
            <a:avLst/>
          </a:prstGeom>
        </p:spPr>
      </p:pic>
      <p:sp>
        <p:nvSpPr>
          <p:cNvPr id="15" name="TextBox 14"/>
          <p:cNvSpPr txBox="1"/>
          <p:nvPr/>
        </p:nvSpPr>
        <p:spPr>
          <a:xfrm>
            <a:off x="0" y="488388"/>
            <a:ext cx="5956439" cy="338554"/>
          </a:xfrm>
          <a:prstGeom prst="rect">
            <a:avLst/>
          </a:prstGeom>
          <a:noFill/>
        </p:spPr>
        <p:txBody>
          <a:bodyPr wrap="none" rtlCol="0">
            <a:spAutoFit/>
          </a:bodyPr>
          <a:lstStyle/>
          <a:p>
            <a:r>
              <a:rPr lang="en-CA" sz="1600" dirty="0">
                <a:solidFill>
                  <a:schemeClr val="bg1"/>
                </a:solidFill>
              </a:rPr>
              <a:t>INFECTION PREVENTION AND CONTROL EDUCATION AND TRAINING</a:t>
            </a:r>
          </a:p>
        </p:txBody>
      </p:sp>
      <p:sp>
        <p:nvSpPr>
          <p:cNvPr id="3" name="Rectangle 2"/>
          <p:cNvSpPr/>
          <p:nvPr/>
        </p:nvSpPr>
        <p:spPr>
          <a:xfrm>
            <a:off x="304800" y="1219200"/>
            <a:ext cx="5257800" cy="369332"/>
          </a:xfrm>
          <a:prstGeom prst="rect">
            <a:avLst/>
          </a:prstGeom>
        </p:spPr>
        <p:txBody>
          <a:bodyPr wrap="square">
            <a:spAutoFit/>
          </a:bodyPr>
          <a:lstStyle/>
          <a:p>
            <a:r>
              <a:rPr lang="en-CA" dirty="0"/>
              <a:t>Client/patient/resident teaching should include</a:t>
            </a:r>
            <a:r>
              <a:rPr lang="en-CA" dirty="0" smtClean="0"/>
              <a:t>:</a:t>
            </a:r>
            <a:endParaRPr lang="en-CA" dirty="0"/>
          </a:p>
        </p:txBody>
      </p:sp>
      <p:pic>
        <p:nvPicPr>
          <p:cNvPr id="7" name="Picture 6"/>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66750" y="2247450"/>
            <a:ext cx="1609950" cy="1609950"/>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27326" y="2247450"/>
            <a:ext cx="1609950" cy="1609950"/>
          </a:xfrm>
          <a:prstGeom prst="rect">
            <a:avLst/>
          </a:prstGeom>
        </p:spPr>
      </p:pic>
      <p:pic>
        <p:nvPicPr>
          <p:cNvPr id="17" name="Picture 16"/>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787902" y="2247450"/>
            <a:ext cx="1600423" cy="1609950"/>
          </a:xfrm>
          <a:prstGeom prst="rect">
            <a:avLst/>
          </a:prstGeom>
        </p:spPr>
      </p:pic>
      <p:pic>
        <p:nvPicPr>
          <p:cNvPr id="18" name="Picture 17"/>
          <p:cNvPicPr>
            <a:picLocks noGrp="1" noSelect="1" noRot="1" noMove="1" noResize="1" noEditPoints="1" noAdjustHandles="1" noChangeArrowheads="1" noChangeShapeType="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838950" y="2247450"/>
            <a:ext cx="1619476" cy="1609950"/>
          </a:xfrm>
          <a:prstGeom prst="rect">
            <a:avLst/>
          </a:prstGeom>
        </p:spPr>
      </p:pic>
      <p:sp>
        <p:nvSpPr>
          <p:cNvPr id="19" name="Rectangle 18"/>
          <p:cNvSpPr/>
          <p:nvPr/>
        </p:nvSpPr>
        <p:spPr>
          <a:xfrm>
            <a:off x="4733952" y="3932872"/>
            <a:ext cx="1793873" cy="646331"/>
          </a:xfrm>
          <a:prstGeom prst="rect">
            <a:avLst/>
          </a:prstGeom>
        </p:spPr>
        <p:txBody>
          <a:bodyPr wrap="square">
            <a:spAutoFit/>
          </a:bodyPr>
          <a:lstStyle/>
          <a:p>
            <a:r>
              <a:rPr lang="en-US" dirty="0">
                <a:solidFill>
                  <a:schemeClr val="bg1"/>
                </a:solidFill>
              </a:rPr>
              <a:t>not sharing personal items</a:t>
            </a:r>
          </a:p>
        </p:txBody>
      </p:sp>
      <p:sp>
        <p:nvSpPr>
          <p:cNvPr id="20" name="Rectangle 19"/>
          <p:cNvSpPr/>
          <p:nvPr/>
        </p:nvSpPr>
        <p:spPr>
          <a:xfrm>
            <a:off x="2622525" y="3932872"/>
            <a:ext cx="1800301" cy="369332"/>
          </a:xfrm>
          <a:prstGeom prst="rect">
            <a:avLst/>
          </a:prstGeom>
        </p:spPr>
        <p:txBody>
          <a:bodyPr wrap="none">
            <a:spAutoFit/>
          </a:bodyPr>
          <a:lstStyle/>
          <a:p>
            <a:r>
              <a:rPr lang="en-US" dirty="0">
                <a:solidFill>
                  <a:schemeClr val="bg1"/>
                </a:solidFill>
              </a:rPr>
              <a:t>cover your cough</a:t>
            </a:r>
          </a:p>
        </p:txBody>
      </p:sp>
      <p:sp>
        <p:nvSpPr>
          <p:cNvPr id="21" name="Rectangle 20"/>
          <p:cNvSpPr/>
          <p:nvPr/>
        </p:nvSpPr>
        <p:spPr>
          <a:xfrm>
            <a:off x="596674" y="3932872"/>
            <a:ext cx="1609950" cy="923330"/>
          </a:xfrm>
          <a:prstGeom prst="rect">
            <a:avLst/>
          </a:prstGeom>
        </p:spPr>
        <p:txBody>
          <a:bodyPr wrap="square">
            <a:spAutoFit/>
          </a:bodyPr>
          <a:lstStyle/>
          <a:p>
            <a:r>
              <a:rPr lang="en-CA" dirty="0">
                <a:solidFill>
                  <a:schemeClr val="bg1"/>
                </a:solidFill>
              </a:rPr>
              <a:t>when and how to do hand hygiene</a:t>
            </a:r>
          </a:p>
        </p:txBody>
      </p:sp>
      <p:sp>
        <p:nvSpPr>
          <p:cNvPr id="22" name="Rectangle 21"/>
          <p:cNvSpPr/>
          <p:nvPr/>
        </p:nvSpPr>
        <p:spPr>
          <a:xfrm>
            <a:off x="6753225" y="3932872"/>
            <a:ext cx="1847850" cy="1477328"/>
          </a:xfrm>
          <a:prstGeom prst="rect">
            <a:avLst/>
          </a:prstGeom>
        </p:spPr>
        <p:txBody>
          <a:bodyPr wrap="square">
            <a:spAutoFit/>
          </a:bodyPr>
          <a:lstStyle/>
          <a:p>
            <a:r>
              <a:rPr lang="en-CA" dirty="0">
                <a:solidFill>
                  <a:schemeClr val="bg1"/>
                </a:solidFill>
              </a:rPr>
              <a:t>infection prevention and control precautions and practices </a:t>
            </a:r>
          </a:p>
        </p:txBody>
      </p:sp>
    </p:spTree>
    <p:extLst>
      <p:ext uri="{BB962C8B-B14F-4D97-AF65-F5344CB8AC3E}">
        <p14:creationId xmlns:p14="http://schemas.microsoft.com/office/powerpoint/2010/main" val="322602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Rectangle 14"/>
          <p:cNvSpPr/>
          <p:nvPr/>
        </p:nvSpPr>
        <p:spPr>
          <a:xfrm>
            <a:off x="990600" y="687943"/>
            <a:ext cx="7162800" cy="2739211"/>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en-CA" sz="2800" dirty="0"/>
              <a:t>What materials are available to help your clients/patients/residents learn about how to protect themselves from infection?</a:t>
            </a:r>
            <a:endParaRPr lang="en-CA" sz="2800" dirty="0">
              <a:solidFill>
                <a:schemeClr val="tx1">
                  <a:lumMod val="95000"/>
                  <a:lumOff val="5000"/>
                </a:schemeClr>
              </a:solidFill>
            </a:endParaRPr>
          </a:p>
        </p:txBody>
      </p:sp>
    </p:spTree>
    <p:extLst>
      <p:ext uri="{BB962C8B-B14F-4D97-AF65-F5344CB8AC3E}">
        <p14:creationId xmlns:p14="http://schemas.microsoft.com/office/powerpoint/2010/main" val="1983671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2920608" cy="338554"/>
          </a:xfrm>
          <a:prstGeom prst="rect">
            <a:avLst/>
          </a:prstGeom>
          <a:noFill/>
        </p:spPr>
        <p:txBody>
          <a:bodyPr wrap="none" rtlCol="0">
            <a:spAutoFit/>
          </a:bodyPr>
          <a:lstStyle/>
          <a:p>
            <a:r>
              <a:rPr lang="en-US" sz="1600" dirty="0" smtClean="0">
                <a:solidFill>
                  <a:schemeClr val="bg1"/>
                </a:solidFill>
                <a:latin typeface="+mj-lt"/>
              </a:rPr>
              <a:t>HEALTHY WORKPLACE - POLICIES</a:t>
            </a:r>
            <a:endParaRPr lang="en-US" sz="1600" dirty="0">
              <a:solidFill>
                <a:schemeClr val="bg1"/>
              </a:solidFill>
              <a:latin typeface="+mj-lt"/>
            </a:endParaRPr>
          </a:p>
        </p:txBody>
      </p:sp>
      <p:sp>
        <p:nvSpPr>
          <p:cNvPr id="12" name="Rectangle 11"/>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4" name="Picture 13"/>
          <p:cNvPicPr>
            <a:picLocks noGrp="1" noSelect="1" noRot="1" noMove="1" noResize="1" noEditPoints="1" noAdjustHandles="1" noChangeArrowheads="1" noChangeShapeType="1"/>
          </p:cNvPicPr>
          <p:nvPr>
            <p:custDataLst>
              <p:tags r:id="rId1"/>
            </p:custDataLst>
          </p:nvPr>
        </p:nvPicPr>
        <p:blipFill rotWithShape="1">
          <a:blip r:embed="rId7" cstate="print">
            <a:extLst>
              <a:ext uri="{28A0092B-C50C-407E-A947-70E740481C1C}">
                <a14:useLocalDpi xmlns:a14="http://schemas.microsoft.com/office/drawing/2010/main" val="0"/>
              </a:ext>
            </a:extLst>
          </a:blip>
          <a:srcRect l="10582" r="23195"/>
          <a:stretch/>
        </p:blipFill>
        <p:spPr>
          <a:xfrm>
            <a:off x="6096001" y="1842600"/>
            <a:ext cx="2180307" cy="2196000"/>
          </a:xfrm>
          <a:prstGeom prst="ellipse">
            <a:avLst/>
          </a:prstGeom>
        </p:spPr>
      </p:pic>
      <p:pic>
        <p:nvPicPr>
          <p:cNvPr id="15" name="Picture 14"/>
          <p:cNvPicPr>
            <a:picLocks noGrp="1" noSelect="1" noRot="1" noMove="1" noResize="1" noEditPoints="1" noAdjustHandles="1" noChangeArrowheads="1" noChangeShapeType="1"/>
          </p:cNvPicPr>
          <p:nvPr>
            <p:custDataLst>
              <p:tags r:id="rId2"/>
            </p:custDataLst>
          </p:nvPr>
        </p:nvPicPr>
        <p:blipFill rotWithShape="1">
          <a:blip r:embed="rId8" cstate="print">
            <a:extLst>
              <a:ext uri="{28A0092B-C50C-407E-A947-70E740481C1C}">
                <a14:useLocalDpi xmlns:a14="http://schemas.microsoft.com/office/drawing/2010/main" val="0"/>
              </a:ext>
            </a:extLst>
          </a:blip>
          <a:srcRect r="31369"/>
          <a:stretch/>
        </p:blipFill>
        <p:spPr>
          <a:xfrm>
            <a:off x="3442200" y="1842600"/>
            <a:ext cx="2259597" cy="2196000"/>
          </a:xfrm>
          <a:prstGeom prst="ellipse">
            <a:avLst/>
          </a:prstGeom>
        </p:spPr>
      </p:pic>
      <p:pic>
        <p:nvPicPr>
          <p:cNvPr id="16" name="Picture 15"/>
          <p:cNvPicPr>
            <a:picLocks noGrp="1" noSelect="1" noRot="1" noMove="1" noResize="1" noEditPoints="1" noAdjustHandles="1" noChangeArrowheads="1" noChangeShapeType="1"/>
          </p:cNvPicPr>
          <p:nvPr>
            <p:custDataLst>
              <p:tags r:id="rId3"/>
            </p:custDataLst>
          </p:nvPr>
        </p:nvPicPr>
        <p:blipFill rotWithShape="1">
          <a:blip r:embed="rId9" cstate="print">
            <a:extLst>
              <a:ext uri="{28A0092B-C50C-407E-A947-70E740481C1C}">
                <a14:useLocalDpi xmlns:a14="http://schemas.microsoft.com/office/drawing/2010/main" val="0"/>
              </a:ext>
            </a:extLst>
          </a:blip>
          <a:srcRect l="14583" r="16458"/>
          <a:stretch/>
        </p:blipFill>
        <p:spPr>
          <a:xfrm>
            <a:off x="838200" y="1892262"/>
            <a:ext cx="2167665" cy="2096676"/>
          </a:xfrm>
          <a:prstGeom prst="ellipse">
            <a:avLst/>
          </a:prstGeom>
        </p:spPr>
      </p:pic>
      <p:sp>
        <p:nvSpPr>
          <p:cNvPr id="17" name="Rectangle 16"/>
          <p:cNvSpPr/>
          <p:nvPr/>
        </p:nvSpPr>
        <p:spPr>
          <a:xfrm>
            <a:off x="609600" y="1219200"/>
            <a:ext cx="3485249" cy="369332"/>
          </a:xfrm>
          <a:prstGeom prst="rect">
            <a:avLst/>
          </a:prstGeom>
        </p:spPr>
        <p:txBody>
          <a:bodyPr wrap="none">
            <a:spAutoFit/>
          </a:bodyPr>
          <a:lstStyle/>
          <a:p>
            <a:r>
              <a:rPr lang="en-CA" dirty="0">
                <a:solidFill>
                  <a:schemeClr val="bg1"/>
                </a:solidFill>
              </a:rPr>
              <a:t>Healthy workplace policies include:</a:t>
            </a:r>
          </a:p>
        </p:txBody>
      </p:sp>
      <p:sp>
        <p:nvSpPr>
          <p:cNvPr id="18" name="Rectangle 17"/>
          <p:cNvSpPr/>
          <p:nvPr/>
        </p:nvSpPr>
        <p:spPr>
          <a:xfrm>
            <a:off x="1136176" y="4198679"/>
            <a:ext cx="1571712" cy="369332"/>
          </a:xfrm>
          <a:prstGeom prst="rect">
            <a:avLst/>
          </a:prstGeom>
        </p:spPr>
        <p:txBody>
          <a:bodyPr wrap="none">
            <a:spAutoFit/>
          </a:bodyPr>
          <a:lstStyle/>
          <a:p>
            <a:r>
              <a:rPr lang="en-CA" dirty="0" smtClean="0">
                <a:solidFill>
                  <a:schemeClr val="bg1"/>
                </a:solidFill>
              </a:rPr>
              <a:t>work exclusion</a:t>
            </a:r>
            <a:endParaRPr lang="en-CA" dirty="0">
              <a:solidFill>
                <a:schemeClr val="bg1"/>
              </a:solidFill>
            </a:endParaRPr>
          </a:p>
        </p:txBody>
      </p:sp>
      <p:sp>
        <p:nvSpPr>
          <p:cNvPr id="19" name="Rectangle 18"/>
          <p:cNvSpPr/>
          <p:nvPr/>
        </p:nvSpPr>
        <p:spPr>
          <a:xfrm>
            <a:off x="3684481" y="4198679"/>
            <a:ext cx="1775038" cy="369332"/>
          </a:xfrm>
          <a:prstGeom prst="rect">
            <a:avLst/>
          </a:prstGeom>
        </p:spPr>
        <p:txBody>
          <a:bodyPr wrap="none">
            <a:spAutoFit/>
          </a:bodyPr>
          <a:lstStyle/>
          <a:p>
            <a:r>
              <a:rPr lang="en-CA" dirty="0">
                <a:solidFill>
                  <a:schemeClr val="bg1"/>
                </a:solidFill>
              </a:rPr>
              <a:t>visitor restriction</a:t>
            </a:r>
          </a:p>
        </p:txBody>
      </p:sp>
      <p:sp>
        <p:nvSpPr>
          <p:cNvPr id="20" name="Rectangle 19"/>
          <p:cNvSpPr/>
          <p:nvPr/>
        </p:nvSpPr>
        <p:spPr>
          <a:xfrm>
            <a:off x="6489636" y="4198679"/>
            <a:ext cx="1472326" cy="369332"/>
          </a:xfrm>
          <a:prstGeom prst="rect">
            <a:avLst/>
          </a:prstGeom>
        </p:spPr>
        <p:txBody>
          <a:bodyPr wrap="none">
            <a:spAutoFit/>
          </a:bodyPr>
          <a:lstStyle/>
          <a:p>
            <a:r>
              <a:rPr lang="en-CA" dirty="0">
                <a:solidFill>
                  <a:schemeClr val="bg1"/>
                </a:solidFill>
              </a:rPr>
              <a:t>immunization</a:t>
            </a:r>
          </a:p>
        </p:txBody>
      </p:sp>
    </p:spTree>
    <p:extLst>
      <p:ext uri="{BB962C8B-B14F-4D97-AF65-F5344CB8AC3E}">
        <p14:creationId xmlns:p14="http://schemas.microsoft.com/office/powerpoint/2010/main" val="144812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094849" cy="736508"/>
          </a:xfrm>
          <a:prstGeom prst="rect">
            <a:avLst/>
          </a:prstGeom>
        </p:spPr>
      </p:pic>
      <p:sp>
        <p:nvSpPr>
          <p:cNvPr id="16" name="Rectangle 15"/>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9" name="Picture 18"/>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4583" r="16458"/>
          <a:stretch/>
        </p:blipFill>
        <p:spPr>
          <a:xfrm>
            <a:off x="838200" y="1892262"/>
            <a:ext cx="2167665" cy="2096676"/>
          </a:xfrm>
          <a:prstGeom prst="ellipse">
            <a:avLst/>
          </a:prstGeom>
        </p:spPr>
      </p:pic>
      <p:sp>
        <p:nvSpPr>
          <p:cNvPr id="21" name="Rectangle 20"/>
          <p:cNvSpPr/>
          <p:nvPr/>
        </p:nvSpPr>
        <p:spPr>
          <a:xfrm>
            <a:off x="1136176" y="4198679"/>
            <a:ext cx="1571712" cy="369332"/>
          </a:xfrm>
          <a:prstGeom prst="rect">
            <a:avLst/>
          </a:prstGeom>
        </p:spPr>
        <p:txBody>
          <a:bodyPr wrap="none">
            <a:spAutoFit/>
          </a:bodyPr>
          <a:lstStyle/>
          <a:p>
            <a:r>
              <a:rPr lang="en-CA" dirty="0" smtClean="0">
                <a:solidFill>
                  <a:schemeClr val="bg1"/>
                </a:solidFill>
              </a:rPr>
              <a:t>work exclusion</a:t>
            </a:r>
            <a:endParaRPr lang="en-CA" dirty="0">
              <a:solidFill>
                <a:schemeClr val="bg1"/>
              </a:solidFill>
            </a:endParaRPr>
          </a:p>
        </p:txBody>
      </p:sp>
      <p:sp>
        <p:nvSpPr>
          <p:cNvPr id="24" name="TextBox 23"/>
          <p:cNvSpPr txBox="1"/>
          <p:nvPr/>
        </p:nvSpPr>
        <p:spPr>
          <a:xfrm>
            <a:off x="0" y="488388"/>
            <a:ext cx="3645357" cy="338554"/>
          </a:xfrm>
          <a:prstGeom prst="rect">
            <a:avLst/>
          </a:prstGeom>
          <a:noFill/>
        </p:spPr>
        <p:txBody>
          <a:bodyPr wrap="none" rtlCol="0">
            <a:spAutoFit/>
          </a:bodyPr>
          <a:lstStyle/>
          <a:p>
            <a:r>
              <a:rPr lang="en-US" sz="1600" dirty="0" smtClean="0">
                <a:solidFill>
                  <a:schemeClr val="bg1"/>
                </a:solidFill>
                <a:latin typeface="+mj-lt"/>
              </a:rPr>
              <a:t>HEALTHY WORKPLACE – WORK EXLUSION</a:t>
            </a:r>
            <a:endParaRPr lang="en-US" sz="1600" dirty="0">
              <a:solidFill>
                <a:schemeClr val="bg1"/>
              </a:solidFill>
              <a:latin typeface="+mj-lt"/>
            </a:endParaRPr>
          </a:p>
        </p:txBody>
      </p:sp>
      <p:sp>
        <p:nvSpPr>
          <p:cNvPr id="2" name="Rectangle 1"/>
          <p:cNvSpPr/>
          <p:nvPr/>
        </p:nvSpPr>
        <p:spPr>
          <a:xfrm>
            <a:off x="4085324" y="1908901"/>
            <a:ext cx="4572000" cy="2862322"/>
          </a:xfrm>
          <a:prstGeom prst="rect">
            <a:avLst/>
          </a:prstGeom>
        </p:spPr>
        <p:txBody>
          <a:bodyPr>
            <a:spAutoFit/>
          </a:bodyPr>
          <a:lstStyle/>
          <a:p>
            <a:r>
              <a:rPr lang="en-CA" dirty="0">
                <a:solidFill>
                  <a:schemeClr val="bg1"/>
                </a:solidFill>
              </a:rPr>
              <a:t>A health care provider work exclusion policy needs to include:</a:t>
            </a:r>
          </a:p>
          <a:p>
            <a:endParaRPr lang="en-CA" dirty="0">
              <a:solidFill>
                <a:schemeClr val="bg1"/>
              </a:solidFill>
            </a:endParaRPr>
          </a:p>
          <a:p>
            <a:pPr marL="285750" indent="-285750">
              <a:buFont typeface="Arial" panose="020B0604020202020204" pitchFamily="34" charset="0"/>
              <a:buChar char="•"/>
            </a:pPr>
            <a:r>
              <a:rPr lang="en-CA" dirty="0">
                <a:solidFill>
                  <a:schemeClr val="bg1"/>
                </a:solidFill>
              </a:rPr>
              <a:t>directions about not working when ill with a potentially communicable disease  </a:t>
            </a:r>
          </a:p>
          <a:p>
            <a:pPr marL="285750" indent="-285750">
              <a:buFont typeface="Arial" panose="020B0604020202020204" pitchFamily="34" charset="0"/>
              <a:buChar char="•"/>
            </a:pPr>
            <a:r>
              <a:rPr lang="en-CA" dirty="0">
                <a:solidFill>
                  <a:schemeClr val="bg1"/>
                </a:solidFill>
              </a:rPr>
              <a:t>education for health care providers about:</a:t>
            </a:r>
          </a:p>
          <a:p>
            <a:pPr marL="742950" lvl="1" indent="-285750">
              <a:buFont typeface="Wingdings" panose="05000000000000000000" pitchFamily="2" charset="2"/>
              <a:buChar char="§"/>
            </a:pPr>
            <a:r>
              <a:rPr lang="en-CA" dirty="0">
                <a:solidFill>
                  <a:schemeClr val="bg1"/>
                </a:solidFill>
              </a:rPr>
              <a:t>self-screening for signs and symptoms of communicable diseases</a:t>
            </a:r>
          </a:p>
          <a:p>
            <a:pPr marL="742950" lvl="1" indent="-285750">
              <a:buFont typeface="Wingdings" panose="05000000000000000000" pitchFamily="2" charset="2"/>
              <a:buChar char="§"/>
            </a:pPr>
            <a:r>
              <a:rPr lang="en-CA" dirty="0">
                <a:solidFill>
                  <a:schemeClr val="bg1"/>
                </a:solidFill>
              </a:rPr>
              <a:t>reporting an illness</a:t>
            </a:r>
          </a:p>
          <a:p>
            <a:pPr marL="742950" lvl="1" indent="-285750">
              <a:buFont typeface="Wingdings" panose="05000000000000000000" pitchFamily="2" charset="2"/>
              <a:buChar char="§"/>
            </a:pPr>
            <a:r>
              <a:rPr lang="en-CA" dirty="0">
                <a:solidFill>
                  <a:schemeClr val="bg1"/>
                </a:solidFill>
              </a:rPr>
              <a:t>returning to work after an illness</a:t>
            </a:r>
          </a:p>
        </p:txBody>
      </p:sp>
    </p:spTree>
    <p:extLst>
      <p:ext uri="{BB962C8B-B14F-4D97-AF65-F5344CB8AC3E}">
        <p14:creationId xmlns:p14="http://schemas.microsoft.com/office/powerpoint/2010/main" val="2371488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094849"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026872" cy="338554"/>
          </a:xfrm>
          <a:prstGeom prst="rect">
            <a:avLst/>
          </a:prstGeom>
          <a:noFill/>
        </p:spPr>
        <p:txBody>
          <a:bodyPr wrap="none" rtlCol="0">
            <a:spAutoFit/>
          </a:bodyPr>
          <a:lstStyle/>
          <a:p>
            <a:r>
              <a:rPr lang="en-US" sz="1600" dirty="0" smtClean="0">
                <a:solidFill>
                  <a:schemeClr val="bg1"/>
                </a:solidFill>
                <a:latin typeface="+mj-lt"/>
              </a:rPr>
              <a:t>HEALTHY WORKPLACE – VISITOR RESTRICTION</a:t>
            </a:r>
            <a:endParaRPr lang="en-US" sz="1600" dirty="0">
              <a:solidFill>
                <a:schemeClr val="bg1"/>
              </a:solidFill>
              <a:latin typeface="+mj-lt"/>
            </a:endParaRPr>
          </a:p>
        </p:txBody>
      </p:sp>
      <p:sp>
        <p:nvSpPr>
          <p:cNvPr id="19" name="Rectangle 18"/>
          <p:cNvSpPr/>
          <p:nvPr/>
        </p:nvSpPr>
        <p:spPr>
          <a:xfrm>
            <a:off x="4085324" y="1908901"/>
            <a:ext cx="4572000" cy="2585323"/>
          </a:xfrm>
          <a:prstGeom prst="rect">
            <a:avLst/>
          </a:prstGeom>
        </p:spPr>
        <p:txBody>
          <a:bodyPr>
            <a:spAutoFit/>
          </a:bodyPr>
          <a:lstStyle/>
          <a:p>
            <a:r>
              <a:rPr lang="en-CA" dirty="0">
                <a:solidFill>
                  <a:schemeClr val="bg1"/>
                </a:solidFill>
              </a:rPr>
              <a:t>Health care providers should:</a:t>
            </a:r>
          </a:p>
          <a:p>
            <a:endParaRPr lang="en-CA" dirty="0">
              <a:solidFill>
                <a:schemeClr val="bg1"/>
              </a:solidFill>
            </a:endParaRPr>
          </a:p>
          <a:p>
            <a:pPr marL="285750" indent="-285750">
              <a:buFont typeface="Arial" panose="020B0604020202020204" pitchFamily="34" charset="0"/>
              <a:buChar char="•"/>
            </a:pPr>
            <a:r>
              <a:rPr lang="en-CA" dirty="0">
                <a:solidFill>
                  <a:schemeClr val="bg1"/>
                </a:solidFill>
              </a:rPr>
              <a:t>be alert to visitors with symptoms of an infection and provide direction and education about the risks of transmitting infection </a:t>
            </a:r>
          </a:p>
          <a:p>
            <a:pPr marL="285750" indent="-285750">
              <a:buFont typeface="Arial" panose="020B0604020202020204" pitchFamily="34" charset="0"/>
              <a:buChar char="•"/>
            </a:pPr>
            <a:r>
              <a:rPr lang="en-CA" dirty="0">
                <a:solidFill>
                  <a:schemeClr val="bg1"/>
                </a:solidFill>
              </a:rPr>
              <a:t>advise family members and visitors to postpone their visit if they are ill with symptoms of an infection </a:t>
            </a:r>
          </a:p>
        </p:txBody>
      </p:sp>
      <p:sp>
        <p:nvSpPr>
          <p:cNvPr id="23" name="Rectangle 22"/>
          <p:cNvSpPr/>
          <p:nvPr/>
        </p:nvSpPr>
        <p:spPr>
          <a:xfrm>
            <a:off x="1049260" y="4198679"/>
            <a:ext cx="1775038" cy="369332"/>
          </a:xfrm>
          <a:prstGeom prst="rect">
            <a:avLst/>
          </a:prstGeom>
        </p:spPr>
        <p:txBody>
          <a:bodyPr wrap="none">
            <a:spAutoFit/>
          </a:bodyPr>
          <a:lstStyle/>
          <a:p>
            <a:r>
              <a:rPr lang="en-CA" dirty="0">
                <a:solidFill>
                  <a:schemeClr val="bg1"/>
                </a:solidFill>
              </a:rPr>
              <a:t>visitor restriction</a:t>
            </a:r>
          </a:p>
        </p:txBody>
      </p:sp>
      <p:pic>
        <p:nvPicPr>
          <p:cNvPr id="24" name="Picture 23"/>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r="31369"/>
          <a:stretch/>
        </p:blipFill>
        <p:spPr>
          <a:xfrm>
            <a:off x="806980" y="1927951"/>
            <a:ext cx="2259597" cy="2196000"/>
          </a:xfrm>
          <a:prstGeom prst="ellipse">
            <a:avLst/>
          </a:prstGeom>
        </p:spPr>
      </p:pic>
    </p:spTree>
    <p:extLst>
      <p:ext uri="{BB962C8B-B14F-4D97-AF65-F5344CB8AC3E}">
        <p14:creationId xmlns:p14="http://schemas.microsoft.com/office/powerpoint/2010/main" val="411440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341381" cy="338554"/>
          </a:xfrm>
          <a:prstGeom prst="rect">
            <a:avLst/>
          </a:prstGeom>
          <a:noFill/>
        </p:spPr>
        <p:txBody>
          <a:bodyPr wrap="none" rtlCol="0">
            <a:spAutoFit/>
          </a:bodyPr>
          <a:lstStyle/>
          <a:p>
            <a:r>
              <a:rPr lang="en-US" sz="1600" dirty="0" smtClean="0">
                <a:solidFill>
                  <a:schemeClr val="bg1"/>
                </a:solidFill>
                <a:latin typeface="+mj-lt"/>
              </a:rPr>
              <a:t>HEALTHY WORKPLACE – IMMUNIZATION POLICIES</a:t>
            </a:r>
            <a:endParaRPr lang="en-US" sz="1600" dirty="0">
              <a:solidFill>
                <a:schemeClr val="bg1"/>
              </a:solidFill>
              <a:latin typeface="+mj-lt"/>
            </a:endParaRPr>
          </a:p>
        </p:txBody>
      </p:sp>
      <p:sp>
        <p:nvSpPr>
          <p:cNvPr id="19" name="Rectangle 18"/>
          <p:cNvSpPr/>
          <p:nvPr/>
        </p:nvSpPr>
        <p:spPr>
          <a:xfrm>
            <a:off x="4085324" y="1908901"/>
            <a:ext cx="4572000" cy="2031325"/>
          </a:xfrm>
          <a:prstGeom prst="rect">
            <a:avLst/>
          </a:prstGeom>
        </p:spPr>
        <p:txBody>
          <a:bodyPr>
            <a:spAutoFit/>
          </a:bodyPr>
          <a:lstStyle/>
          <a:p>
            <a:r>
              <a:rPr lang="en-CA" dirty="0">
                <a:solidFill>
                  <a:schemeClr val="bg1"/>
                </a:solidFill>
              </a:rPr>
              <a:t>"Immunization is one of the most effective ways to protect clients/patients/residents and health care providers from getting vaccine-preventable diseases." </a:t>
            </a:r>
            <a:r>
              <a:rPr lang="en-CA" i="1" dirty="0">
                <a:solidFill>
                  <a:schemeClr val="bg1"/>
                </a:solidFill>
              </a:rPr>
              <a:t>- </a:t>
            </a:r>
            <a:r>
              <a:rPr lang="en-CA" i="1" dirty="0" smtClean="0">
                <a:solidFill>
                  <a:schemeClr val="bg1"/>
                </a:solidFill>
              </a:rPr>
              <a:t>Provincial </a:t>
            </a:r>
            <a:r>
              <a:rPr lang="en-CA" i="1" dirty="0">
                <a:solidFill>
                  <a:schemeClr val="bg1"/>
                </a:solidFill>
              </a:rPr>
              <a:t>Infectious Diseases Advisory Committee (PIDAC) </a:t>
            </a:r>
            <a:endParaRPr lang="en-CA" dirty="0">
              <a:solidFill>
                <a:schemeClr val="bg1"/>
              </a:solidFill>
            </a:endParaRPr>
          </a:p>
          <a:p>
            <a:endParaRPr lang="en-US" dirty="0">
              <a:solidFill>
                <a:schemeClr val="bg1"/>
              </a:solidFill>
            </a:endParaRPr>
          </a:p>
          <a:p>
            <a:endParaRPr lang="en-US" dirty="0">
              <a:solidFill>
                <a:schemeClr val="bg1"/>
              </a:solidFill>
            </a:endParaRP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0582" r="23195"/>
          <a:stretch/>
        </p:blipFill>
        <p:spPr>
          <a:xfrm>
            <a:off x="863320" y="1922789"/>
            <a:ext cx="2180307" cy="2196000"/>
          </a:xfrm>
          <a:prstGeom prst="ellipse">
            <a:avLst/>
          </a:prstGeom>
        </p:spPr>
      </p:pic>
      <p:sp>
        <p:nvSpPr>
          <p:cNvPr id="23" name="Rectangle 22"/>
          <p:cNvSpPr/>
          <p:nvPr/>
        </p:nvSpPr>
        <p:spPr>
          <a:xfrm>
            <a:off x="838200" y="4278868"/>
            <a:ext cx="2230547" cy="369332"/>
          </a:xfrm>
          <a:prstGeom prst="rect">
            <a:avLst/>
          </a:prstGeom>
        </p:spPr>
        <p:txBody>
          <a:bodyPr wrap="none">
            <a:spAutoFit/>
          </a:bodyPr>
          <a:lstStyle/>
          <a:p>
            <a:r>
              <a:rPr lang="en-CA" dirty="0">
                <a:solidFill>
                  <a:schemeClr val="bg1"/>
                </a:solidFill>
              </a:rPr>
              <a:t>immunization policies</a:t>
            </a:r>
          </a:p>
        </p:txBody>
      </p:sp>
    </p:spTree>
    <p:extLst>
      <p:ext uri="{BB962C8B-B14F-4D97-AF65-F5344CB8AC3E}">
        <p14:creationId xmlns:p14="http://schemas.microsoft.com/office/powerpoint/2010/main" val="65373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r="20468" b="10891"/>
          <a:stretch/>
        </p:blipFill>
        <p:spPr>
          <a:xfrm>
            <a:off x="-32825" y="1"/>
            <a:ext cx="9176825" cy="685799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0292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589846" cy="338554"/>
          </a:xfrm>
          <a:prstGeom prst="rect">
            <a:avLst/>
          </a:prstGeom>
          <a:noFill/>
        </p:spPr>
        <p:txBody>
          <a:bodyPr wrap="none" rtlCol="0">
            <a:spAutoFit/>
          </a:bodyPr>
          <a:lstStyle/>
          <a:p>
            <a:r>
              <a:rPr lang="en-US" sz="1600" dirty="0" smtClean="0">
                <a:solidFill>
                  <a:schemeClr val="bg1"/>
                </a:solidFill>
                <a:latin typeface="+mj-lt"/>
              </a:rPr>
              <a:t>HEALTHY WORKPLACE – IMMUNIZATION PROGRAMS</a:t>
            </a:r>
            <a:endParaRPr lang="en-US" sz="1600" dirty="0">
              <a:solidFill>
                <a:schemeClr val="bg1"/>
              </a:solidFill>
              <a:latin typeface="+mj-lt"/>
            </a:endParaRPr>
          </a:p>
        </p:txBody>
      </p:sp>
      <p:sp>
        <p:nvSpPr>
          <p:cNvPr id="19" name="Rectangle 18"/>
          <p:cNvSpPr/>
          <p:nvPr/>
        </p:nvSpPr>
        <p:spPr>
          <a:xfrm>
            <a:off x="228601" y="1600200"/>
            <a:ext cx="3124200" cy="3139321"/>
          </a:xfrm>
          <a:prstGeom prst="rect">
            <a:avLst/>
          </a:prstGeom>
        </p:spPr>
        <p:txBody>
          <a:bodyPr wrap="square">
            <a:spAutoFit/>
          </a:bodyPr>
          <a:lstStyle/>
          <a:p>
            <a:pPr marL="285750" indent="-285750">
              <a:buFont typeface="Arial" panose="020B0604020202020204" pitchFamily="34" charset="0"/>
              <a:buChar char="•"/>
            </a:pPr>
            <a:r>
              <a:rPr lang="en-CA" dirty="0"/>
              <a:t>have up-to-date immunizations or evidence of immunity </a:t>
            </a:r>
            <a:endParaRPr lang="en-CA" dirty="0" smtClean="0"/>
          </a:p>
          <a:p>
            <a:pPr marL="285750" indent="-285750">
              <a:buFont typeface="Arial" panose="020B0604020202020204" pitchFamily="34" charset="0"/>
              <a:buChar char="•"/>
            </a:pPr>
            <a:r>
              <a:rPr lang="en-US" dirty="0" smtClean="0"/>
              <a:t>receive </a:t>
            </a:r>
            <a:r>
              <a:rPr lang="en-US" dirty="0"/>
              <a:t>annual influenza immunization </a:t>
            </a:r>
            <a:endParaRPr lang="en-CA" dirty="0"/>
          </a:p>
          <a:p>
            <a:pPr marL="285750" indent="-285750">
              <a:buFont typeface="Arial" panose="020B0604020202020204" pitchFamily="34" charset="0"/>
              <a:buChar char="•"/>
            </a:pPr>
            <a:r>
              <a:rPr lang="en-CA" dirty="0"/>
              <a:t>have appropriate immunizations for the type of work they will be doing </a:t>
            </a:r>
          </a:p>
          <a:p>
            <a:pPr marL="285750" indent="-285750">
              <a:buFont typeface="Arial" panose="020B0604020202020204" pitchFamily="34" charset="0"/>
              <a:buChar char="•"/>
            </a:pPr>
            <a:r>
              <a:rPr lang="en-CA" dirty="0"/>
              <a:t>know how to access immunizations </a:t>
            </a:r>
          </a:p>
          <a:p>
            <a:pPr marL="285750" indent="-285750">
              <a:buFont typeface="Arial" panose="020B0604020202020204" pitchFamily="34" charset="0"/>
              <a:buChar char="•"/>
            </a:pPr>
            <a:endParaRPr lang="en-CA" u="sng" dirty="0"/>
          </a:p>
        </p:txBody>
      </p:sp>
      <p:sp>
        <p:nvSpPr>
          <p:cNvPr id="3" name="Rectangle 2"/>
          <p:cNvSpPr/>
          <p:nvPr/>
        </p:nvSpPr>
        <p:spPr>
          <a:xfrm>
            <a:off x="228600" y="1143000"/>
            <a:ext cx="2936188" cy="369332"/>
          </a:xfrm>
          <a:prstGeom prst="rect">
            <a:avLst/>
          </a:prstGeom>
        </p:spPr>
        <p:txBody>
          <a:bodyPr wrap="none">
            <a:spAutoFit/>
          </a:bodyPr>
          <a:lstStyle/>
          <a:p>
            <a:r>
              <a:rPr lang="en-US" dirty="0"/>
              <a:t>Health care providers should:</a:t>
            </a:r>
          </a:p>
        </p:txBody>
      </p:sp>
    </p:spTree>
    <p:extLst>
      <p:ext uri="{BB962C8B-B14F-4D97-AF65-F5344CB8AC3E}">
        <p14:creationId xmlns:p14="http://schemas.microsoft.com/office/powerpoint/2010/main" val="1585634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3" name="Rectangle 12"/>
          <p:cNvSpPr/>
          <p:nvPr/>
        </p:nvSpPr>
        <p:spPr>
          <a:xfrm>
            <a:off x="990600" y="687943"/>
            <a:ext cx="7162800" cy="3170099"/>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en-CA" sz="2800" dirty="0"/>
              <a:t>What immunizations do you need to protect yourself and your clients/patients/residents, and where will you receive those immunizations?</a:t>
            </a:r>
            <a:endParaRPr lang="en-CA" sz="2800" dirty="0">
              <a:solidFill>
                <a:schemeClr val="tx1">
                  <a:lumMod val="95000"/>
                  <a:lumOff val="5000"/>
                </a:schemeClr>
              </a:solidFill>
            </a:endParaRPr>
          </a:p>
        </p:txBody>
      </p:sp>
    </p:spTree>
    <p:extLst>
      <p:ext uri="{BB962C8B-B14F-4D97-AF65-F5344CB8AC3E}">
        <p14:creationId xmlns:p14="http://schemas.microsoft.com/office/powerpoint/2010/main" val="429058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5496056"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OCCUPATIONAL HEALTH AND HYGIENE</a:t>
            </a:r>
            <a:endParaRPr lang="en-US" sz="1600" dirty="0">
              <a:solidFill>
                <a:schemeClr val="bg1"/>
              </a:solidFill>
            </a:endParaRPr>
          </a:p>
        </p:txBody>
      </p:sp>
      <p:sp>
        <p:nvSpPr>
          <p:cNvPr id="19" name="Rectangle 18"/>
          <p:cNvSpPr/>
          <p:nvPr/>
        </p:nvSpPr>
        <p:spPr>
          <a:xfrm>
            <a:off x="99711" y="4334470"/>
            <a:ext cx="2171701" cy="923330"/>
          </a:xfrm>
          <a:prstGeom prst="rect">
            <a:avLst/>
          </a:prstGeom>
        </p:spPr>
        <p:txBody>
          <a:bodyPr wrap="square">
            <a:spAutoFit/>
          </a:bodyPr>
          <a:lstStyle/>
          <a:p>
            <a:pPr algn="ctr"/>
            <a:r>
              <a:rPr lang="en-CA" dirty="0">
                <a:solidFill>
                  <a:schemeClr val="bg1"/>
                </a:solidFill>
              </a:rPr>
              <a:t>restricting where food and drinks may be consumed</a:t>
            </a:r>
          </a:p>
        </p:txBody>
      </p:sp>
      <p:sp>
        <p:nvSpPr>
          <p:cNvPr id="3" name="Rectangle 2"/>
          <p:cNvSpPr/>
          <p:nvPr/>
        </p:nvSpPr>
        <p:spPr>
          <a:xfrm>
            <a:off x="228600" y="1143000"/>
            <a:ext cx="4157164" cy="369332"/>
          </a:xfrm>
          <a:prstGeom prst="rect">
            <a:avLst/>
          </a:prstGeom>
        </p:spPr>
        <p:txBody>
          <a:bodyPr wrap="none">
            <a:spAutoFit/>
          </a:bodyPr>
          <a:lstStyle/>
          <a:p>
            <a:r>
              <a:rPr lang="en-CA" dirty="0">
                <a:solidFill>
                  <a:schemeClr val="bg1"/>
                </a:solidFill>
              </a:rPr>
              <a:t>Occupational health and hygiene includes:</a:t>
            </a:r>
          </a:p>
        </p:txBody>
      </p:sp>
      <p:sp>
        <p:nvSpPr>
          <p:cNvPr id="10" name="Rectangle 9"/>
          <p:cNvSpPr/>
          <p:nvPr/>
        </p:nvSpPr>
        <p:spPr>
          <a:xfrm>
            <a:off x="2384689" y="4334470"/>
            <a:ext cx="2171701" cy="646331"/>
          </a:xfrm>
          <a:prstGeom prst="rect">
            <a:avLst/>
          </a:prstGeom>
        </p:spPr>
        <p:txBody>
          <a:bodyPr wrap="square">
            <a:spAutoFit/>
          </a:bodyPr>
          <a:lstStyle/>
          <a:p>
            <a:pPr algn="ctr"/>
            <a:r>
              <a:rPr lang="en-US" dirty="0">
                <a:solidFill>
                  <a:schemeClr val="bg1"/>
                </a:solidFill>
              </a:rPr>
              <a:t>a respiratory protection programs</a:t>
            </a:r>
            <a:endParaRPr lang="en-CA" dirty="0">
              <a:solidFill>
                <a:schemeClr val="bg1"/>
              </a:solidFill>
            </a:endParaRPr>
          </a:p>
        </p:txBody>
      </p:sp>
      <p:sp>
        <p:nvSpPr>
          <p:cNvPr id="11" name="Rectangle 10"/>
          <p:cNvSpPr/>
          <p:nvPr/>
        </p:nvSpPr>
        <p:spPr>
          <a:xfrm>
            <a:off x="4648493" y="4334470"/>
            <a:ext cx="2171701" cy="369332"/>
          </a:xfrm>
          <a:prstGeom prst="rect">
            <a:avLst/>
          </a:prstGeom>
        </p:spPr>
        <p:txBody>
          <a:bodyPr wrap="square">
            <a:spAutoFit/>
          </a:bodyPr>
          <a:lstStyle/>
          <a:p>
            <a:pPr algn="ctr"/>
            <a:r>
              <a:rPr lang="en-US" dirty="0">
                <a:solidFill>
                  <a:schemeClr val="bg1"/>
                </a:solidFill>
              </a:rPr>
              <a:t>respiratory etiquette</a:t>
            </a:r>
          </a:p>
        </p:txBody>
      </p:sp>
      <p:sp>
        <p:nvSpPr>
          <p:cNvPr id="12" name="Rectangle 11"/>
          <p:cNvSpPr/>
          <p:nvPr/>
        </p:nvSpPr>
        <p:spPr>
          <a:xfrm>
            <a:off x="6925277" y="4334470"/>
            <a:ext cx="2171701" cy="646331"/>
          </a:xfrm>
          <a:prstGeom prst="rect">
            <a:avLst/>
          </a:prstGeom>
        </p:spPr>
        <p:txBody>
          <a:bodyPr wrap="square">
            <a:spAutoFit/>
          </a:bodyPr>
          <a:lstStyle/>
          <a:p>
            <a:pPr algn="ctr"/>
            <a:r>
              <a:rPr lang="en-CA" dirty="0">
                <a:solidFill>
                  <a:schemeClr val="bg1"/>
                </a:solidFill>
              </a:rPr>
              <a:t>a sharps injury prevention program</a:t>
            </a:r>
          </a:p>
        </p:txBody>
      </p:sp>
      <p:pic>
        <p:nvPicPr>
          <p:cNvPr id="5" name="Picture 4"/>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9166" r="22918"/>
          <a:stretch/>
        </p:blipFill>
        <p:spPr>
          <a:xfrm>
            <a:off x="85862" y="2100873"/>
            <a:ext cx="2199398" cy="2160000"/>
          </a:xfrm>
          <a:prstGeom prst="ellipse">
            <a:avLst/>
          </a:prstGeom>
        </p:spPr>
      </p:pic>
      <p:pic>
        <p:nvPicPr>
          <p:cNvPr id="6" name="Picture 5"/>
          <p:cNvPicPr>
            <a:picLocks noGrp="1" noSelect="1" noRot="1" noMove="1" noResize="1" noEditPoints="1" noAdjustHandles="1" noChangeArrowheads="1" noChangeShapeType="1"/>
          </p:cNvPicPr>
          <p:nvPr>
            <p:custDataLst>
              <p:tags r:id="rId2"/>
            </p:custDataLst>
          </p:nvPr>
        </p:nvPicPr>
        <p:blipFill rotWithShape="1">
          <a:blip r:embed="rId9" cstate="print">
            <a:extLst>
              <a:ext uri="{28A0092B-C50C-407E-A947-70E740481C1C}">
                <a14:useLocalDpi xmlns:a14="http://schemas.microsoft.com/office/drawing/2010/main" val="0"/>
              </a:ext>
            </a:extLst>
          </a:blip>
          <a:srcRect l="13151" r="20864"/>
          <a:stretch/>
        </p:blipFill>
        <p:spPr>
          <a:xfrm>
            <a:off x="4665936" y="2100873"/>
            <a:ext cx="2136815" cy="2160000"/>
          </a:xfrm>
          <a:prstGeom prst="ellipse">
            <a:avLst/>
          </a:prstGeom>
        </p:spPr>
      </p:pic>
      <p:pic>
        <p:nvPicPr>
          <p:cNvPr id="7" name="Picture 6"/>
          <p:cNvPicPr>
            <a:picLocks noGrp="1" noSelect="1" noRot="1" noMove="1" noResize="1" noEditPoints="1" noAdjustHandles="1" noChangeArrowheads="1" noChangeShapeType="1"/>
          </p:cNvPicPr>
          <p:nvPr>
            <p:custDataLst>
              <p:tags r:id="rId3"/>
            </p:custDataLst>
          </p:nvPr>
        </p:nvPicPr>
        <p:blipFill rotWithShape="1">
          <a:blip r:embed="rId10" cstate="print">
            <a:extLst>
              <a:ext uri="{28A0092B-C50C-407E-A947-70E740481C1C}">
                <a14:useLocalDpi xmlns:a14="http://schemas.microsoft.com/office/drawing/2010/main" val="0"/>
              </a:ext>
            </a:extLst>
          </a:blip>
          <a:srcRect l="18178" r="16406"/>
          <a:stretch/>
        </p:blipFill>
        <p:spPr>
          <a:xfrm>
            <a:off x="6951905" y="2100873"/>
            <a:ext cx="2118444" cy="2160000"/>
          </a:xfrm>
          <a:prstGeom prst="ellipse">
            <a:avLst/>
          </a:prstGeom>
        </p:spPr>
      </p:pic>
      <p:pic>
        <p:nvPicPr>
          <p:cNvPr id="8" name="Picture 7"/>
          <p:cNvPicPr>
            <a:picLocks noGrp="1" noSelect="1" noRot="1" noMove="1" noResize="1" noEditPoints="1" noAdjustHandles="1" noChangeArrowheads="1" noChangeShapeType="1"/>
          </p:cNvPicPr>
          <p:nvPr>
            <p:custDataLst>
              <p:tags r:id="rId4"/>
            </p:custDataLst>
          </p:nvPr>
        </p:nvPicPr>
        <p:blipFill rotWithShape="1">
          <a:blip r:embed="rId11" cstate="print">
            <a:extLst>
              <a:ext uri="{28A0092B-C50C-407E-A947-70E740481C1C}">
                <a14:useLocalDpi xmlns:a14="http://schemas.microsoft.com/office/drawing/2010/main" val="0"/>
              </a:ext>
            </a:extLst>
          </a:blip>
          <a:srcRect l="15913" r="16796"/>
          <a:stretch/>
        </p:blipFill>
        <p:spPr>
          <a:xfrm>
            <a:off x="2380957" y="2100873"/>
            <a:ext cx="2179164" cy="2160000"/>
          </a:xfrm>
          <a:prstGeom prst="ellipse">
            <a:avLst/>
          </a:prstGeom>
        </p:spPr>
      </p:pic>
    </p:spTree>
    <p:extLst>
      <p:ext uri="{BB962C8B-B14F-4D97-AF65-F5344CB8AC3E}">
        <p14:creationId xmlns:p14="http://schemas.microsoft.com/office/powerpoint/2010/main" val="1550667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556390" cy="736508"/>
          </a:xfrm>
          <a:prstGeom prst="rect">
            <a:avLst/>
          </a:prstGeom>
        </p:spPr>
      </p:pic>
      <p:sp>
        <p:nvSpPr>
          <p:cNvPr id="10" name="Rectangle 9"/>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1" name="TextBox 10"/>
          <p:cNvSpPr txBox="1"/>
          <p:nvPr/>
        </p:nvSpPr>
        <p:spPr>
          <a:xfrm>
            <a:off x="0" y="488388"/>
            <a:ext cx="420410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EATING AND DRINKING</a:t>
            </a:r>
            <a:endParaRPr lang="en-US" sz="1600" dirty="0">
              <a:solidFill>
                <a:schemeClr val="bg1"/>
              </a:solidFill>
            </a:endParaRPr>
          </a:p>
        </p:txBody>
      </p:sp>
      <p:sp>
        <p:nvSpPr>
          <p:cNvPr id="12" name="Rectangle 11"/>
          <p:cNvSpPr/>
          <p:nvPr/>
        </p:nvSpPr>
        <p:spPr>
          <a:xfrm>
            <a:off x="862451" y="4114800"/>
            <a:ext cx="2171701" cy="923330"/>
          </a:xfrm>
          <a:prstGeom prst="rect">
            <a:avLst/>
          </a:prstGeom>
        </p:spPr>
        <p:txBody>
          <a:bodyPr wrap="square">
            <a:spAutoFit/>
          </a:bodyPr>
          <a:lstStyle/>
          <a:p>
            <a:pPr algn="ctr"/>
            <a:r>
              <a:rPr lang="en-CA" dirty="0">
                <a:solidFill>
                  <a:schemeClr val="bg1"/>
                </a:solidFill>
              </a:rPr>
              <a:t>restricting where food and drinks may be consumed</a:t>
            </a:r>
          </a:p>
        </p:txBody>
      </p:sp>
      <p:pic>
        <p:nvPicPr>
          <p:cNvPr id="17" name="Picture 16"/>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9166" r="22918"/>
          <a:stretch/>
        </p:blipFill>
        <p:spPr>
          <a:xfrm>
            <a:off x="848602" y="1908901"/>
            <a:ext cx="2199398" cy="2160000"/>
          </a:xfrm>
          <a:prstGeom prst="ellipse">
            <a:avLst/>
          </a:prstGeom>
        </p:spPr>
      </p:pic>
      <p:sp>
        <p:nvSpPr>
          <p:cNvPr id="21" name="Rectangle 20"/>
          <p:cNvSpPr/>
          <p:nvPr/>
        </p:nvSpPr>
        <p:spPr>
          <a:xfrm>
            <a:off x="4085324" y="1908901"/>
            <a:ext cx="4572000" cy="1200329"/>
          </a:xfrm>
          <a:prstGeom prst="rect">
            <a:avLst/>
          </a:prstGeom>
        </p:spPr>
        <p:txBody>
          <a:bodyPr>
            <a:spAutoFit/>
          </a:bodyPr>
          <a:lstStyle/>
          <a:p>
            <a:r>
              <a:rPr lang="en-CA" dirty="0">
                <a:solidFill>
                  <a:schemeClr val="bg1"/>
                </a:solidFill>
              </a:rPr>
              <a:t>Health care providers who consume food or beverages in care areas are at increased risk of acquiring gastrointestinal infections with vomiting and diarrhea.</a:t>
            </a:r>
          </a:p>
        </p:txBody>
      </p:sp>
    </p:spTree>
    <p:extLst>
      <p:ext uri="{BB962C8B-B14F-4D97-AF65-F5344CB8AC3E}">
        <p14:creationId xmlns:p14="http://schemas.microsoft.com/office/powerpoint/2010/main" val="1096815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249" y="0"/>
            <a:ext cx="9152497" cy="6858000"/>
          </a:xfrm>
          <a:prstGeom prst="rect">
            <a:avLst/>
          </a:prstGeom>
        </p:spPr>
      </p:pic>
      <p:sp>
        <p:nvSpPr>
          <p:cNvPr id="9" name="Rectangle 8"/>
          <p:cNvSpPr/>
          <p:nvPr/>
        </p:nvSpPr>
        <p:spPr>
          <a:xfrm>
            <a:off x="377" y="990600"/>
            <a:ext cx="9143623" cy="3620725"/>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1849" y="1371600"/>
            <a:ext cx="7746351" cy="2831544"/>
          </a:xfrm>
          <a:prstGeom prst="rect">
            <a:avLst/>
          </a:prstGeom>
          <a:noFill/>
        </p:spPr>
        <p:txBody>
          <a:bodyPr wrap="none" rtlCol="0">
            <a:spAutoFit/>
          </a:bodyPr>
          <a:lstStyle/>
          <a:p>
            <a:r>
              <a:rPr lang="en-US" sz="2800" dirty="0" smtClean="0">
                <a:solidFill>
                  <a:schemeClr val="bg1"/>
                </a:solidFill>
                <a:latin typeface="+mj-lt"/>
              </a:rPr>
              <a:t>General Introduction to Routine Practices</a:t>
            </a:r>
            <a:endParaRPr lang="en-US" sz="2800" dirty="0">
              <a:solidFill>
                <a:schemeClr val="bg1"/>
              </a:solidFill>
              <a:latin typeface="+mj-lt"/>
            </a:endParaRPr>
          </a:p>
          <a:p>
            <a:pPr>
              <a:lnSpc>
                <a:spcPct val="150000"/>
              </a:lnSpc>
            </a:pPr>
            <a:r>
              <a:rPr lang="en-US" sz="2000" dirty="0" smtClean="0">
                <a:solidFill>
                  <a:schemeClr val="bg1"/>
                </a:solidFill>
                <a:latin typeface="+mj-lt"/>
              </a:rPr>
              <a:t>Routine Practices are infection prevention and control practices that are:</a:t>
            </a:r>
          </a:p>
          <a:p>
            <a:pPr marL="800100" lvl="1" indent="-342900">
              <a:lnSpc>
                <a:spcPct val="150000"/>
              </a:lnSpc>
              <a:buFontTx/>
              <a:buChar char="-"/>
            </a:pPr>
            <a:r>
              <a:rPr lang="en-US" sz="2000" dirty="0" smtClean="0">
                <a:solidFill>
                  <a:schemeClr val="bg1"/>
                </a:solidFill>
                <a:latin typeface="+mj-lt"/>
              </a:rPr>
              <a:t>Used routinely during all activities</a:t>
            </a:r>
          </a:p>
          <a:p>
            <a:pPr marL="800100" lvl="1" indent="-342900">
              <a:lnSpc>
                <a:spcPct val="150000"/>
              </a:lnSpc>
              <a:buFontTx/>
              <a:buChar char="-"/>
            </a:pPr>
            <a:r>
              <a:rPr lang="en-US" sz="2000" dirty="0" smtClean="0">
                <a:solidFill>
                  <a:schemeClr val="bg1"/>
                </a:solidFill>
                <a:latin typeface="+mj-lt"/>
              </a:rPr>
              <a:t>Used for all clients, patients and residents </a:t>
            </a:r>
          </a:p>
          <a:p>
            <a:pPr marL="800100" lvl="1" indent="-342900">
              <a:lnSpc>
                <a:spcPct val="150000"/>
              </a:lnSpc>
              <a:buFontTx/>
              <a:buChar char="-"/>
            </a:pPr>
            <a:r>
              <a:rPr lang="en-US" sz="2000" dirty="0" smtClean="0">
                <a:solidFill>
                  <a:schemeClr val="bg1"/>
                </a:solidFill>
                <a:latin typeface="+mj-lt"/>
              </a:rPr>
              <a:t>Used in all health care settings</a:t>
            </a:r>
          </a:p>
          <a:p>
            <a:pPr>
              <a:lnSpc>
                <a:spcPct val="150000"/>
              </a:lnSpc>
            </a:pPr>
            <a:r>
              <a:rPr lang="en-US" sz="2000" dirty="0" smtClean="0">
                <a:solidFill>
                  <a:schemeClr val="bg1"/>
                </a:solidFill>
                <a:latin typeface="+mj-lt"/>
              </a:rPr>
              <a:t>to help prevent and control the spread of infectious agents.</a:t>
            </a:r>
            <a:endParaRPr lang="en-US" sz="2000" dirty="0">
              <a:solidFill>
                <a:schemeClr val="bg1"/>
              </a:solidFill>
              <a:latin typeface="+mj-lt"/>
            </a:endParaRPr>
          </a:p>
        </p:txBody>
      </p:sp>
      <p:sp>
        <p:nvSpPr>
          <p:cNvPr id="6" name="Rectangle 5"/>
          <p:cNvSpPr>
            <a:spLocks noGrp="1" noSelect="1" noRot="1" noMove="1" noResize="1" noEditPoints="1" noAdjustHandles="1" noChangeArrowheads="1" noChangeShapeType="1" noTextEdit="1"/>
          </p:cNvSpPr>
          <p:nvPr>
            <p:custDataLst>
              <p:tags r:id="rId2"/>
            </p:custDataLst>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327735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548009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PROGRAM</a:t>
            </a:r>
            <a:endParaRPr lang="en-US" sz="1600" dirty="0">
              <a:solidFill>
                <a:schemeClr val="bg1"/>
              </a:solidFill>
            </a:endParaRPr>
          </a:p>
        </p:txBody>
      </p:sp>
      <p:sp>
        <p:nvSpPr>
          <p:cNvPr id="18" name="Rectangle 17"/>
          <p:cNvSpPr/>
          <p:nvPr/>
        </p:nvSpPr>
        <p:spPr>
          <a:xfrm>
            <a:off x="4085324" y="1908901"/>
            <a:ext cx="4572000" cy="3139321"/>
          </a:xfrm>
          <a:prstGeom prst="rect">
            <a:avLst/>
          </a:prstGeom>
        </p:spPr>
        <p:txBody>
          <a:bodyPr>
            <a:spAutoFit/>
          </a:bodyPr>
          <a:lstStyle/>
          <a:p>
            <a:r>
              <a:rPr lang="en-CA" dirty="0">
                <a:solidFill>
                  <a:schemeClr val="bg1"/>
                </a:solidFill>
              </a:rPr>
              <a:t>A respiratory protection program is required for staff members that will be required to wear an N95 respirator (Ministry of Labour requirement).</a:t>
            </a:r>
          </a:p>
          <a:p>
            <a:endParaRPr lang="en-US" dirty="0">
              <a:solidFill>
                <a:schemeClr val="bg1"/>
              </a:solidFill>
            </a:endParaRPr>
          </a:p>
          <a:p>
            <a:r>
              <a:rPr lang="en-CA" dirty="0">
                <a:solidFill>
                  <a:schemeClr val="bg1"/>
                </a:solidFill>
              </a:rPr>
              <a:t>A respiratory protection </a:t>
            </a:r>
            <a:r>
              <a:rPr lang="en-CA" dirty="0" smtClean="0">
                <a:solidFill>
                  <a:schemeClr val="bg1"/>
                </a:solidFill>
              </a:rPr>
              <a:t>program</a:t>
            </a:r>
            <a:r>
              <a:rPr lang="en-CA" b="1" i="1" dirty="0">
                <a:solidFill>
                  <a:schemeClr val="bg1"/>
                </a:solidFill>
              </a:rPr>
              <a:t> </a:t>
            </a:r>
            <a:r>
              <a:rPr lang="en-CA" dirty="0" smtClean="0">
                <a:solidFill>
                  <a:schemeClr val="bg1"/>
                </a:solidFill>
              </a:rPr>
              <a:t>includes</a:t>
            </a:r>
            <a:r>
              <a:rPr lang="en-CA" dirty="0">
                <a:solidFill>
                  <a:schemeClr val="bg1"/>
                </a:solidFill>
              </a:rPr>
              <a:t>:</a:t>
            </a:r>
          </a:p>
          <a:p>
            <a:pPr marL="285750" indent="-285750">
              <a:buFont typeface="Arial" panose="020B0604020202020204" pitchFamily="34" charset="0"/>
              <a:buChar char="•"/>
            </a:pPr>
            <a:r>
              <a:rPr lang="en-US" dirty="0">
                <a:solidFill>
                  <a:schemeClr val="bg1"/>
                </a:solidFill>
              </a:rPr>
              <a:t>a health assessment</a:t>
            </a:r>
          </a:p>
          <a:p>
            <a:pPr marL="285750" indent="-285750">
              <a:buFont typeface="Arial" panose="020B0604020202020204" pitchFamily="34" charset="0"/>
              <a:buChar char="•"/>
            </a:pPr>
            <a:r>
              <a:rPr lang="en-CA" dirty="0">
                <a:solidFill>
                  <a:schemeClr val="bg1"/>
                </a:solidFill>
              </a:rPr>
              <a:t>N95 respirator fit-testing, according to Canadian Standards Association (CSA) standards </a:t>
            </a:r>
          </a:p>
          <a:p>
            <a:pPr marL="285750" indent="-285750">
              <a:buFont typeface="Arial" panose="020B0604020202020204" pitchFamily="34" charset="0"/>
              <a:buChar char="•"/>
            </a:pPr>
            <a:r>
              <a:rPr lang="en-CA" dirty="0">
                <a:solidFill>
                  <a:schemeClr val="bg1"/>
                </a:solidFill>
              </a:rPr>
              <a:t>training in the use of an N95 respirator</a:t>
            </a:r>
            <a:endParaRPr lang="en-CA" b="1" dirty="0">
              <a:solidFill>
                <a:schemeClr val="bg1"/>
              </a:solidFill>
            </a:endParaRPr>
          </a:p>
        </p:txBody>
      </p:sp>
      <p:sp>
        <p:nvSpPr>
          <p:cNvPr id="21" name="Rectangle 20"/>
          <p:cNvSpPr/>
          <p:nvPr/>
        </p:nvSpPr>
        <p:spPr>
          <a:xfrm>
            <a:off x="841183" y="4142498"/>
            <a:ext cx="2171701" cy="646331"/>
          </a:xfrm>
          <a:prstGeom prst="rect">
            <a:avLst/>
          </a:prstGeom>
        </p:spPr>
        <p:txBody>
          <a:bodyPr wrap="square">
            <a:spAutoFit/>
          </a:bodyPr>
          <a:lstStyle/>
          <a:p>
            <a:pPr algn="ctr"/>
            <a:r>
              <a:rPr lang="en-US" dirty="0">
                <a:solidFill>
                  <a:schemeClr val="bg1"/>
                </a:solidFill>
              </a:rPr>
              <a:t>a respiratory protection programs</a:t>
            </a:r>
            <a:endParaRPr lang="en-CA" dirty="0">
              <a:solidFill>
                <a:schemeClr val="bg1"/>
              </a:solidFill>
            </a:endParaRP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5913" r="16796"/>
          <a:stretch/>
        </p:blipFill>
        <p:spPr>
          <a:xfrm>
            <a:off x="837451" y="1908901"/>
            <a:ext cx="2179164" cy="2160000"/>
          </a:xfrm>
          <a:prstGeom prst="ellipse">
            <a:avLst/>
          </a:prstGeom>
        </p:spPr>
      </p:pic>
    </p:spTree>
    <p:extLst>
      <p:ext uri="{BB962C8B-B14F-4D97-AF65-F5344CB8AC3E}">
        <p14:creationId xmlns:p14="http://schemas.microsoft.com/office/powerpoint/2010/main" val="2838806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548009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PROGRAM</a:t>
            </a:r>
            <a:endParaRPr lang="en-US" sz="1600" dirty="0">
              <a:solidFill>
                <a:schemeClr val="bg1"/>
              </a:solidFill>
            </a:endParaRPr>
          </a:p>
        </p:txBody>
      </p:sp>
      <p:sp>
        <p:nvSpPr>
          <p:cNvPr id="18" name="Rectangle 17"/>
          <p:cNvSpPr/>
          <p:nvPr/>
        </p:nvSpPr>
        <p:spPr>
          <a:xfrm>
            <a:off x="4085324" y="1908901"/>
            <a:ext cx="4572000" cy="3139321"/>
          </a:xfrm>
          <a:prstGeom prst="rect">
            <a:avLst/>
          </a:prstGeom>
        </p:spPr>
        <p:txBody>
          <a:bodyPr>
            <a:spAutoFit/>
          </a:bodyPr>
          <a:lstStyle/>
          <a:p>
            <a:r>
              <a:rPr lang="en-US" dirty="0">
                <a:solidFill>
                  <a:schemeClr val="bg1"/>
                </a:solidFill>
              </a:rPr>
              <a:t>Health care providers should:</a:t>
            </a:r>
          </a:p>
          <a:p>
            <a:endParaRPr lang="en-US" dirty="0">
              <a:solidFill>
                <a:schemeClr val="bg1"/>
              </a:solidFill>
            </a:endParaRPr>
          </a:p>
          <a:p>
            <a:pPr marL="285750" indent="-285750">
              <a:buFont typeface="Arial" panose="020B0604020202020204" pitchFamily="34" charset="0"/>
              <a:buChar char="•"/>
            </a:pPr>
            <a:r>
              <a:rPr lang="en-CA" dirty="0">
                <a:solidFill>
                  <a:schemeClr val="bg1"/>
                </a:solidFill>
              </a:rPr>
              <a:t>be fit-tested and trained in the use of an N95 respirator (every 2 years)</a:t>
            </a:r>
          </a:p>
          <a:p>
            <a:pPr marL="285750" indent="-285750">
              <a:buFont typeface="Arial" panose="020B0604020202020204" pitchFamily="34" charset="0"/>
              <a:buChar char="•"/>
            </a:pPr>
            <a:r>
              <a:rPr lang="en-CA" dirty="0">
                <a:solidFill>
                  <a:schemeClr val="bg1"/>
                </a:solidFill>
              </a:rPr>
              <a:t>use the type and size of respirator for which they have been fitted </a:t>
            </a:r>
          </a:p>
          <a:p>
            <a:pPr marL="285750" indent="-285750">
              <a:buFont typeface="Arial" panose="020B0604020202020204" pitchFamily="34" charset="0"/>
              <a:buChar char="•"/>
            </a:pPr>
            <a:r>
              <a:rPr lang="en-CA" dirty="0">
                <a:solidFill>
                  <a:schemeClr val="bg1"/>
                </a:solidFill>
              </a:rPr>
              <a:t>perform a “seal check” each time they wear a fit-tested respirator</a:t>
            </a:r>
          </a:p>
          <a:p>
            <a:pPr marL="285750" indent="-285750">
              <a:buFont typeface="Arial" panose="020B0604020202020204" pitchFamily="34" charset="0"/>
              <a:buChar char="•"/>
            </a:pPr>
            <a:r>
              <a:rPr lang="en-CA" dirty="0">
                <a:solidFill>
                  <a:schemeClr val="bg1"/>
                </a:solidFill>
              </a:rPr>
              <a:t>be assessed by Occupational Health for alternative protection if they cannot wear an N95 respirator </a:t>
            </a:r>
            <a:endParaRPr lang="en-CA" b="1" dirty="0">
              <a:solidFill>
                <a:schemeClr val="bg1"/>
              </a:solidFill>
            </a:endParaRPr>
          </a:p>
        </p:txBody>
      </p:sp>
      <p:sp>
        <p:nvSpPr>
          <p:cNvPr id="21" name="Rectangle 20"/>
          <p:cNvSpPr/>
          <p:nvPr/>
        </p:nvSpPr>
        <p:spPr>
          <a:xfrm>
            <a:off x="841183" y="4142498"/>
            <a:ext cx="2171701" cy="646331"/>
          </a:xfrm>
          <a:prstGeom prst="rect">
            <a:avLst/>
          </a:prstGeom>
        </p:spPr>
        <p:txBody>
          <a:bodyPr wrap="square">
            <a:spAutoFit/>
          </a:bodyPr>
          <a:lstStyle/>
          <a:p>
            <a:pPr algn="ctr"/>
            <a:r>
              <a:rPr lang="en-US" dirty="0">
                <a:solidFill>
                  <a:schemeClr val="bg1"/>
                </a:solidFill>
              </a:rPr>
              <a:t>a respiratory protection programs</a:t>
            </a:r>
            <a:endParaRPr lang="en-CA" dirty="0">
              <a:solidFill>
                <a:schemeClr val="bg1"/>
              </a:solidFill>
            </a:endParaRP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5913" r="16796"/>
          <a:stretch/>
        </p:blipFill>
        <p:spPr>
          <a:xfrm>
            <a:off x="837451" y="1908901"/>
            <a:ext cx="2179164" cy="2160000"/>
          </a:xfrm>
          <a:prstGeom prst="ellipse">
            <a:avLst/>
          </a:prstGeom>
        </p:spPr>
      </p:pic>
    </p:spTree>
    <p:extLst>
      <p:ext uri="{BB962C8B-B14F-4D97-AF65-F5344CB8AC3E}">
        <p14:creationId xmlns:p14="http://schemas.microsoft.com/office/powerpoint/2010/main" val="250118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6" name="Rectangle 15"/>
          <p:cNvSpPr/>
          <p:nvPr/>
        </p:nvSpPr>
        <p:spPr>
          <a:xfrm>
            <a:off x="990600" y="687943"/>
            <a:ext cx="7162800" cy="2308324"/>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en-CA" sz="2800" dirty="0"/>
              <a:t>In your health care setting, how would you get respirator fit-testing and training?</a:t>
            </a:r>
          </a:p>
        </p:txBody>
      </p:sp>
    </p:spTree>
    <p:extLst>
      <p:ext uri="{BB962C8B-B14F-4D97-AF65-F5344CB8AC3E}">
        <p14:creationId xmlns:p14="http://schemas.microsoft.com/office/powerpoint/2010/main" val="3296620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22" name="Rectangle 21"/>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23" name="TextBox 22"/>
          <p:cNvSpPr txBox="1"/>
          <p:nvPr/>
        </p:nvSpPr>
        <p:spPr>
          <a:xfrm>
            <a:off x="0" y="488388"/>
            <a:ext cx="435972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ETIQUETTE</a:t>
            </a:r>
            <a:endParaRPr lang="en-US" sz="1600" dirty="0">
              <a:solidFill>
                <a:schemeClr val="bg1"/>
              </a:solidFill>
            </a:endParaRPr>
          </a:p>
        </p:txBody>
      </p:sp>
      <p:sp>
        <p:nvSpPr>
          <p:cNvPr id="24" name="Rectangle 23"/>
          <p:cNvSpPr/>
          <p:nvPr/>
        </p:nvSpPr>
        <p:spPr>
          <a:xfrm>
            <a:off x="4085324" y="1908901"/>
            <a:ext cx="4572000" cy="2308324"/>
          </a:xfrm>
          <a:prstGeom prst="rect">
            <a:avLst/>
          </a:prstGeom>
        </p:spPr>
        <p:txBody>
          <a:bodyPr>
            <a:spAutoFit/>
          </a:bodyPr>
          <a:lstStyle/>
          <a:p>
            <a:r>
              <a:rPr lang="en-US" dirty="0">
                <a:solidFill>
                  <a:schemeClr val="bg1"/>
                </a:solidFill>
              </a:rPr>
              <a:t>Respiratory etiquette: </a:t>
            </a:r>
          </a:p>
          <a:p>
            <a:endParaRPr lang="en-US" dirty="0">
              <a:solidFill>
                <a:schemeClr val="bg1"/>
              </a:solidFill>
            </a:endParaRPr>
          </a:p>
          <a:p>
            <a:pPr marL="285750" indent="-285750">
              <a:buFont typeface="Arial" panose="020B0604020202020204" pitchFamily="34" charset="0"/>
              <a:buChar char="•"/>
            </a:pPr>
            <a:r>
              <a:rPr lang="en-CA" dirty="0">
                <a:solidFill>
                  <a:schemeClr val="bg1"/>
                </a:solidFill>
              </a:rPr>
              <a:t>is a set of personal practices for health care providers and clients/patients/resident to use when coughing or sneezing </a:t>
            </a:r>
          </a:p>
          <a:p>
            <a:pPr marL="285750" indent="-285750">
              <a:buFont typeface="Arial" panose="020B0604020202020204" pitchFamily="34" charset="0"/>
              <a:buChar char="•"/>
            </a:pPr>
            <a:r>
              <a:rPr lang="en-CA" dirty="0">
                <a:solidFill>
                  <a:schemeClr val="bg1"/>
                </a:solidFill>
              </a:rPr>
              <a:t>helps prevent the spread of bacteria and viruses that cause acute respiratory infections</a:t>
            </a:r>
            <a:endParaRPr lang="en-CA" b="1" dirty="0">
              <a:solidFill>
                <a:schemeClr val="bg1"/>
              </a:solidFill>
            </a:endParaRPr>
          </a:p>
        </p:txBody>
      </p:sp>
      <p:sp>
        <p:nvSpPr>
          <p:cNvPr id="29" name="Rectangle 28"/>
          <p:cNvSpPr/>
          <p:nvPr/>
        </p:nvSpPr>
        <p:spPr>
          <a:xfrm>
            <a:off x="858626" y="4142498"/>
            <a:ext cx="2171701" cy="369332"/>
          </a:xfrm>
          <a:prstGeom prst="rect">
            <a:avLst/>
          </a:prstGeom>
        </p:spPr>
        <p:txBody>
          <a:bodyPr wrap="square">
            <a:spAutoFit/>
          </a:bodyPr>
          <a:lstStyle/>
          <a:p>
            <a:pPr algn="ctr"/>
            <a:r>
              <a:rPr lang="en-US" dirty="0">
                <a:solidFill>
                  <a:schemeClr val="bg1"/>
                </a:solidFill>
              </a:rPr>
              <a:t>respiratory etiquette</a:t>
            </a:r>
          </a:p>
        </p:txBody>
      </p:sp>
      <p:pic>
        <p:nvPicPr>
          <p:cNvPr id="30" name="Picture 29"/>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3151" r="20864"/>
          <a:stretch/>
        </p:blipFill>
        <p:spPr>
          <a:xfrm>
            <a:off x="876069" y="1908901"/>
            <a:ext cx="2136815" cy="2160000"/>
          </a:xfrm>
          <a:prstGeom prst="ellipse">
            <a:avLst/>
          </a:prstGeom>
        </p:spPr>
      </p:pic>
    </p:spTree>
    <p:extLst>
      <p:ext uri="{BB962C8B-B14F-4D97-AF65-F5344CB8AC3E}">
        <p14:creationId xmlns:p14="http://schemas.microsoft.com/office/powerpoint/2010/main" val="179855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7616" y="2066924"/>
            <a:ext cx="3413006" cy="22764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2" name="TextBox 11"/>
          <p:cNvSpPr txBox="1"/>
          <p:nvPr/>
        </p:nvSpPr>
        <p:spPr>
          <a:xfrm>
            <a:off x="0" y="488388"/>
            <a:ext cx="549067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a:t>
            </a:r>
            <a:r>
              <a:rPr lang="en-CA" sz="1600" dirty="0" smtClean="0">
                <a:solidFill>
                  <a:schemeClr val="bg1"/>
                </a:solidFill>
              </a:rPr>
              <a:t>STRATEGIES</a:t>
            </a:r>
            <a:endParaRPr lang="en-US" sz="1600" dirty="0">
              <a:solidFill>
                <a:schemeClr val="bg1"/>
              </a:solidFill>
            </a:endParaRPr>
          </a:p>
        </p:txBody>
      </p:sp>
      <p:sp>
        <p:nvSpPr>
          <p:cNvPr id="3" name="Rectangle 2"/>
          <p:cNvSpPr/>
          <p:nvPr/>
        </p:nvSpPr>
        <p:spPr>
          <a:xfrm>
            <a:off x="3962400" y="1582341"/>
            <a:ext cx="4572000" cy="3693319"/>
          </a:xfrm>
          <a:prstGeom prst="rect">
            <a:avLst/>
          </a:prstGeom>
        </p:spPr>
        <p:txBody>
          <a:bodyPr>
            <a:spAutoFit/>
          </a:bodyPr>
          <a:lstStyle/>
          <a:p>
            <a:r>
              <a:rPr lang="en-US" dirty="0"/>
              <a:t>Respiratory protection strategies: </a:t>
            </a:r>
          </a:p>
          <a:p>
            <a:endParaRPr lang="en-US" dirty="0"/>
          </a:p>
          <a:p>
            <a:pPr marL="285750" indent="-285750">
              <a:buFont typeface="Arial" panose="020B0604020202020204" pitchFamily="34" charset="0"/>
              <a:buChar char="•"/>
            </a:pPr>
            <a:r>
              <a:rPr lang="en-CA" b="1" dirty="0"/>
              <a:t>turn your head away from others when coughing or sneezing</a:t>
            </a:r>
          </a:p>
          <a:p>
            <a:pPr marL="285750" indent="-285750">
              <a:buFont typeface="Arial" panose="020B0604020202020204" pitchFamily="34" charset="0"/>
              <a:buChar char="•"/>
            </a:pPr>
            <a:r>
              <a:rPr lang="en-CA" dirty="0">
                <a:solidFill>
                  <a:schemeClr val="bg1">
                    <a:lumMod val="85000"/>
                  </a:schemeClr>
                </a:solidFill>
              </a:rPr>
              <a:t>keep a 2-metre separation between you and others when coughing or sneezing</a:t>
            </a:r>
          </a:p>
          <a:p>
            <a:pPr marL="285750" indent="-285750">
              <a:buFont typeface="Arial" panose="020B0604020202020204" pitchFamily="34" charset="0"/>
              <a:buChar char="•"/>
            </a:pPr>
            <a:r>
              <a:rPr lang="en-CA" dirty="0">
                <a:solidFill>
                  <a:schemeClr val="bg1">
                    <a:lumMod val="85000"/>
                  </a:schemeClr>
                </a:solidFill>
              </a:rPr>
              <a:t>cover your nose and mouth with tissue and then dispose of tissues into waste immediately after use</a:t>
            </a:r>
          </a:p>
          <a:p>
            <a:pPr marL="285750" indent="-285750">
              <a:buFont typeface="Arial" panose="020B0604020202020204" pitchFamily="34" charset="0"/>
              <a:buChar char="•"/>
            </a:pPr>
            <a:r>
              <a:rPr lang="en-CA" dirty="0">
                <a:solidFill>
                  <a:schemeClr val="bg1">
                    <a:lumMod val="85000"/>
                  </a:schemeClr>
                </a:solidFill>
              </a:rPr>
              <a:t>clean your hands immediately after disposal of tissues </a:t>
            </a:r>
          </a:p>
          <a:p>
            <a:pPr marL="285750" indent="-285750">
              <a:buFont typeface="Arial" panose="020B0604020202020204" pitchFamily="34" charset="0"/>
              <a:buChar char="•"/>
            </a:pPr>
            <a:r>
              <a:rPr lang="en-CA" dirty="0">
                <a:solidFill>
                  <a:schemeClr val="bg1">
                    <a:lumMod val="85000"/>
                  </a:schemeClr>
                </a:solidFill>
              </a:rPr>
              <a:t>provide masks for coughing clients, patients or residents</a:t>
            </a:r>
          </a:p>
        </p:txBody>
      </p:sp>
      <p:sp>
        <p:nvSpPr>
          <p:cNvPr id="6" name="Rectangle 5"/>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1890040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2" name="TextBox 11"/>
          <p:cNvSpPr txBox="1"/>
          <p:nvPr/>
        </p:nvSpPr>
        <p:spPr>
          <a:xfrm>
            <a:off x="0" y="488388"/>
            <a:ext cx="549067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a:t>
            </a:r>
            <a:r>
              <a:rPr lang="en-CA" sz="1600" dirty="0" smtClean="0">
                <a:solidFill>
                  <a:schemeClr val="bg1"/>
                </a:solidFill>
              </a:rPr>
              <a:t>STRATEGIES</a:t>
            </a:r>
            <a:endParaRPr lang="en-US" sz="1600" dirty="0">
              <a:solidFill>
                <a:schemeClr val="bg1"/>
              </a:solidFill>
            </a:endParaRPr>
          </a:p>
        </p:txBody>
      </p:sp>
      <p:sp>
        <p:nvSpPr>
          <p:cNvPr id="3" name="Rectangle 2"/>
          <p:cNvSpPr/>
          <p:nvPr/>
        </p:nvSpPr>
        <p:spPr>
          <a:xfrm>
            <a:off x="3962400" y="1582341"/>
            <a:ext cx="4572000" cy="3693319"/>
          </a:xfrm>
          <a:prstGeom prst="rect">
            <a:avLst/>
          </a:prstGeom>
        </p:spPr>
        <p:txBody>
          <a:bodyPr>
            <a:spAutoFit/>
          </a:bodyPr>
          <a:lstStyle/>
          <a:p>
            <a:r>
              <a:rPr lang="en-US" dirty="0"/>
              <a:t>Respiratory protection strategies: </a:t>
            </a:r>
          </a:p>
          <a:p>
            <a:endParaRPr lang="en-US" dirty="0"/>
          </a:p>
          <a:p>
            <a:pPr marL="285750" indent="-285750">
              <a:buFont typeface="Arial" panose="020B0604020202020204" pitchFamily="34" charset="0"/>
              <a:buChar char="•"/>
            </a:pPr>
            <a:r>
              <a:rPr lang="en-CA" dirty="0"/>
              <a:t>turn your head away from others when coughing or sneezing</a:t>
            </a:r>
          </a:p>
          <a:p>
            <a:pPr marL="285750" indent="-285750">
              <a:buFont typeface="Arial" panose="020B0604020202020204" pitchFamily="34" charset="0"/>
              <a:buChar char="•"/>
            </a:pPr>
            <a:r>
              <a:rPr lang="en-CA" b="1" dirty="0"/>
              <a:t>keep a 2-metre separation between you and others when coughing or sneezing</a:t>
            </a:r>
          </a:p>
          <a:p>
            <a:pPr marL="285750" indent="-285750">
              <a:buFont typeface="Arial" panose="020B0604020202020204" pitchFamily="34" charset="0"/>
              <a:buChar char="•"/>
            </a:pPr>
            <a:r>
              <a:rPr lang="en-CA" dirty="0">
                <a:solidFill>
                  <a:schemeClr val="bg1">
                    <a:lumMod val="85000"/>
                  </a:schemeClr>
                </a:solidFill>
              </a:rPr>
              <a:t>cover your nose and mouth with tissue and then dispose of tissues into waste immediately after use</a:t>
            </a:r>
          </a:p>
          <a:p>
            <a:pPr marL="285750" indent="-285750">
              <a:buFont typeface="Arial" panose="020B0604020202020204" pitchFamily="34" charset="0"/>
              <a:buChar char="•"/>
            </a:pPr>
            <a:r>
              <a:rPr lang="en-CA" dirty="0">
                <a:solidFill>
                  <a:schemeClr val="bg1">
                    <a:lumMod val="85000"/>
                  </a:schemeClr>
                </a:solidFill>
              </a:rPr>
              <a:t>clean your hands immediately after disposal of tissues </a:t>
            </a:r>
          </a:p>
          <a:p>
            <a:pPr marL="285750" indent="-285750">
              <a:buFont typeface="Arial" panose="020B0604020202020204" pitchFamily="34" charset="0"/>
              <a:buChar char="•"/>
            </a:pPr>
            <a:r>
              <a:rPr lang="en-CA" dirty="0">
                <a:solidFill>
                  <a:schemeClr val="bg1">
                    <a:lumMod val="85000"/>
                  </a:schemeClr>
                </a:solidFill>
              </a:rPr>
              <a:t>provide masks for coughing clients, patients or residents</a:t>
            </a: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5">
            <a:extLst>
              <a:ext uri="{28A0092B-C50C-407E-A947-70E740481C1C}">
                <a14:useLocalDpi xmlns:a14="http://schemas.microsoft.com/office/drawing/2010/main" val="0"/>
              </a:ext>
            </a:extLst>
          </a:blip>
          <a:srcRect l="40496" r="13224"/>
          <a:stretch/>
        </p:blipFill>
        <p:spPr>
          <a:xfrm>
            <a:off x="914400" y="1719000"/>
            <a:ext cx="2372949" cy="3420000"/>
          </a:xfrm>
          <a:prstGeom prst="rect">
            <a:avLst/>
          </a:prstGeom>
        </p:spPr>
      </p:pic>
    </p:spTree>
    <p:extLst>
      <p:ext uri="{BB962C8B-B14F-4D97-AF65-F5344CB8AC3E}">
        <p14:creationId xmlns:p14="http://schemas.microsoft.com/office/powerpoint/2010/main" val="1217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2" name="TextBox 11"/>
          <p:cNvSpPr txBox="1"/>
          <p:nvPr/>
        </p:nvSpPr>
        <p:spPr>
          <a:xfrm>
            <a:off x="0" y="488388"/>
            <a:ext cx="549067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a:t>
            </a:r>
            <a:r>
              <a:rPr lang="en-CA" sz="1600" dirty="0" smtClean="0">
                <a:solidFill>
                  <a:schemeClr val="bg1"/>
                </a:solidFill>
              </a:rPr>
              <a:t>STRATEGIES</a:t>
            </a:r>
            <a:endParaRPr lang="en-US" sz="1600" dirty="0">
              <a:solidFill>
                <a:schemeClr val="bg1"/>
              </a:solidFill>
            </a:endParaRPr>
          </a:p>
        </p:txBody>
      </p:sp>
      <p:sp>
        <p:nvSpPr>
          <p:cNvPr id="3" name="Rectangle 2"/>
          <p:cNvSpPr/>
          <p:nvPr/>
        </p:nvSpPr>
        <p:spPr>
          <a:xfrm>
            <a:off x="3962400" y="1582341"/>
            <a:ext cx="4572000" cy="3693319"/>
          </a:xfrm>
          <a:prstGeom prst="rect">
            <a:avLst/>
          </a:prstGeom>
        </p:spPr>
        <p:txBody>
          <a:bodyPr>
            <a:spAutoFit/>
          </a:bodyPr>
          <a:lstStyle/>
          <a:p>
            <a:r>
              <a:rPr lang="en-US" dirty="0"/>
              <a:t>Respiratory protection strategies: </a:t>
            </a:r>
          </a:p>
          <a:p>
            <a:endParaRPr lang="en-US" dirty="0"/>
          </a:p>
          <a:p>
            <a:pPr marL="285750" indent="-285750">
              <a:buFont typeface="Arial" panose="020B0604020202020204" pitchFamily="34" charset="0"/>
              <a:buChar char="•"/>
            </a:pPr>
            <a:r>
              <a:rPr lang="en-CA" dirty="0"/>
              <a:t>turn your head away from others when coughing or sneezing</a:t>
            </a:r>
          </a:p>
          <a:p>
            <a:pPr marL="285750" indent="-285750">
              <a:buFont typeface="Arial" panose="020B0604020202020204" pitchFamily="34" charset="0"/>
              <a:buChar char="•"/>
            </a:pPr>
            <a:r>
              <a:rPr lang="en-CA" dirty="0"/>
              <a:t>keep a 2-metre separation between you and others when coughing or sneezing</a:t>
            </a:r>
          </a:p>
          <a:p>
            <a:pPr marL="285750" indent="-285750">
              <a:buFont typeface="Arial" panose="020B0604020202020204" pitchFamily="34" charset="0"/>
              <a:buChar char="•"/>
            </a:pPr>
            <a:r>
              <a:rPr lang="en-CA" b="1" dirty="0"/>
              <a:t>cover your nose and mouth with tissue and then dispose of tissues into waste immediately after use</a:t>
            </a:r>
          </a:p>
          <a:p>
            <a:pPr marL="285750" indent="-285750">
              <a:buFont typeface="Arial" panose="020B0604020202020204" pitchFamily="34" charset="0"/>
              <a:buChar char="•"/>
            </a:pPr>
            <a:r>
              <a:rPr lang="en-CA" dirty="0">
                <a:solidFill>
                  <a:schemeClr val="bg1">
                    <a:lumMod val="85000"/>
                  </a:schemeClr>
                </a:solidFill>
              </a:rPr>
              <a:t>clean your hands immediately after disposal of tissues </a:t>
            </a:r>
          </a:p>
          <a:p>
            <a:pPr marL="285750" indent="-285750">
              <a:buFont typeface="Arial" panose="020B0604020202020204" pitchFamily="34" charset="0"/>
              <a:buChar char="•"/>
            </a:pPr>
            <a:r>
              <a:rPr lang="en-CA" dirty="0">
                <a:solidFill>
                  <a:schemeClr val="bg1">
                    <a:lumMod val="85000"/>
                  </a:schemeClr>
                </a:solidFill>
              </a:rPr>
              <a:t>provide masks for coughing clients, patients or residents</a:t>
            </a: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5">
            <a:extLst>
              <a:ext uri="{28A0092B-C50C-407E-A947-70E740481C1C}">
                <a14:useLocalDpi xmlns:a14="http://schemas.microsoft.com/office/drawing/2010/main" val="0"/>
              </a:ext>
            </a:extLst>
          </a:blip>
          <a:srcRect l="2755" t="26434" r="71411" b="16535"/>
          <a:stretch/>
        </p:blipFill>
        <p:spPr>
          <a:xfrm>
            <a:off x="914400" y="1718396"/>
            <a:ext cx="2362200" cy="3478357"/>
          </a:xfrm>
          <a:prstGeom prst="rect">
            <a:avLst/>
          </a:prstGeom>
        </p:spPr>
      </p:pic>
    </p:spTree>
    <p:extLst>
      <p:ext uri="{BB962C8B-B14F-4D97-AF65-F5344CB8AC3E}">
        <p14:creationId xmlns:p14="http://schemas.microsoft.com/office/powerpoint/2010/main" val="3594604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2" name="TextBox 11"/>
          <p:cNvSpPr txBox="1"/>
          <p:nvPr/>
        </p:nvSpPr>
        <p:spPr>
          <a:xfrm>
            <a:off x="0" y="488388"/>
            <a:ext cx="549067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a:t>
            </a:r>
            <a:r>
              <a:rPr lang="en-CA" sz="1600" dirty="0" smtClean="0">
                <a:solidFill>
                  <a:schemeClr val="bg1"/>
                </a:solidFill>
              </a:rPr>
              <a:t>STRATEGIES</a:t>
            </a:r>
            <a:endParaRPr lang="en-US" sz="1600" dirty="0">
              <a:solidFill>
                <a:schemeClr val="bg1"/>
              </a:solidFill>
            </a:endParaRPr>
          </a:p>
        </p:txBody>
      </p:sp>
      <p:sp>
        <p:nvSpPr>
          <p:cNvPr id="3" name="Rectangle 2"/>
          <p:cNvSpPr/>
          <p:nvPr/>
        </p:nvSpPr>
        <p:spPr>
          <a:xfrm>
            <a:off x="3962400" y="1582341"/>
            <a:ext cx="4572000" cy="3693319"/>
          </a:xfrm>
          <a:prstGeom prst="rect">
            <a:avLst/>
          </a:prstGeom>
        </p:spPr>
        <p:txBody>
          <a:bodyPr>
            <a:spAutoFit/>
          </a:bodyPr>
          <a:lstStyle/>
          <a:p>
            <a:r>
              <a:rPr lang="en-US" dirty="0"/>
              <a:t>Respiratory protection strategies: </a:t>
            </a:r>
          </a:p>
          <a:p>
            <a:endParaRPr lang="en-US" dirty="0"/>
          </a:p>
          <a:p>
            <a:pPr marL="285750" indent="-285750">
              <a:buFont typeface="Arial" panose="020B0604020202020204" pitchFamily="34" charset="0"/>
              <a:buChar char="•"/>
            </a:pPr>
            <a:r>
              <a:rPr lang="en-CA" dirty="0"/>
              <a:t>turn your head away from others when coughing or sneezing</a:t>
            </a:r>
          </a:p>
          <a:p>
            <a:pPr marL="285750" indent="-285750">
              <a:buFont typeface="Arial" panose="020B0604020202020204" pitchFamily="34" charset="0"/>
              <a:buChar char="•"/>
            </a:pPr>
            <a:r>
              <a:rPr lang="en-CA" dirty="0"/>
              <a:t>keep a 2-metre separation between you and others when coughing or sneezing</a:t>
            </a:r>
          </a:p>
          <a:p>
            <a:pPr marL="285750" indent="-285750">
              <a:buFont typeface="Arial" panose="020B0604020202020204" pitchFamily="34" charset="0"/>
              <a:buChar char="•"/>
            </a:pPr>
            <a:r>
              <a:rPr lang="en-CA" dirty="0"/>
              <a:t>cover your nose and mouth with tissue and then dispose of tissues into waste immediately after use</a:t>
            </a:r>
          </a:p>
          <a:p>
            <a:pPr marL="285750" indent="-285750">
              <a:buFont typeface="Arial" panose="020B0604020202020204" pitchFamily="34" charset="0"/>
              <a:buChar char="•"/>
            </a:pPr>
            <a:r>
              <a:rPr lang="en-CA" b="1" dirty="0"/>
              <a:t>clean your hands immediately after disposal of tissues </a:t>
            </a:r>
          </a:p>
          <a:p>
            <a:pPr marL="285750" indent="-285750">
              <a:buFont typeface="Arial" panose="020B0604020202020204" pitchFamily="34" charset="0"/>
              <a:buChar char="•"/>
            </a:pPr>
            <a:r>
              <a:rPr lang="en-CA" dirty="0">
                <a:solidFill>
                  <a:schemeClr val="bg1">
                    <a:lumMod val="85000"/>
                  </a:schemeClr>
                </a:solidFill>
              </a:rPr>
              <a:t>provide masks for coughing clients, patients or residents</a:t>
            </a: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5">
            <a:extLst>
              <a:ext uri="{28A0092B-C50C-407E-A947-70E740481C1C}">
                <a14:useLocalDpi xmlns:a14="http://schemas.microsoft.com/office/drawing/2010/main" val="0"/>
              </a:ext>
            </a:extLst>
          </a:blip>
          <a:srcRect l="14687" t="26885" r="59271" b="17049"/>
          <a:stretch/>
        </p:blipFill>
        <p:spPr>
          <a:xfrm>
            <a:off x="904875" y="1718396"/>
            <a:ext cx="2381250" cy="3419475"/>
          </a:xfrm>
          <a:prstGeom prst="rect">
            <a:avLst/>
          </a:prstGeom>
        </p:spPr>
      </p:pic>
    </p:spTree>
    <p:extLst>
      <p:ext uri="{BB962C8B-B14F-4D97-AF65-F5344CB8AC3E}">
        <p14:creationId xmlns:p14="http://schemas.microsoft.com/office/powerpoint/2010/main" val="4035755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l="78262" t="26802" b="26802"/>
          <a:stretch/>
        </p:blipFill>
        <p:spPr>
          <a:xfrm>
            <a:off x="904875" y="1734145"/>
            <a:ext cx="2381250" cy="33897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2" name="TextBox 11"/>
          <p:cNvSpPr txBox="1"/>
          <p:nvPr/>
        </p:nvSpPr>
        <p:spPr>
          <a:xfrm>
            <a:off x="0" y="488388"/>
            <a:ext cx="5490670"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RESPIRATORY PROTECTION </a:t>
            </a:r>
            <a:r>
              <a:rPr lang="en-CA" sz="1600" dirty="0" smtClean="0">
                <a:solidFill>
                  <a:schemeClr val="bg1"/>
                </a:solidFill>
              </a:rPr>
              <a:t>STRATEGIES</a:t>
            </a:r>
            <a:endParaRPr lang="en-US" sz="1600" dirty="0">
              <a:solidFill>
                <a:schemeClr val="bg1"/>
              </a:solidFill>
            </a:endParaRPr>
          </a:p>
        </p:txBody>
      </p:sp>
      <p:sp>
        <p:nvSpPr>
          <p:cNvPr id="3" name="Rectangle 2"/>
          <p:cNvSpPr/>
          <p:nvPr/>
        </p:nvSpPr>
        <p:spPr>
          <a:xfrm>
            <a:off x="3962400" y="1582341"/>
            <a:ext cx="4572000" cy="3693319"/>
          </a:xfrm>
          <a:prstGeom prst="rect">
            <a:avLst/>
          </a:prstGeom>
        </p:spPr>
        <p:txBody>
          <a:bodyPr>
            <a:spAutoFit/>
          </a:bodyPr>
          <a:lstStyle/>
          <a:p>
            <a:r>
              <a:rPr lang="en-US" dirty="0"/>
              <a:t>Respiratory protection strategies: </a:t>
            </a:r>
          </a:p>
          <a:p>
            <a:endParaRPr lang="en-US" dirty="0"/>
          </a:p>
          <a:p>
            <a:pPr marL="285750" indent="-285750">
              <a:buFont typeface="Arial" panose="020B0604020202020204" pitchFamily="34" charset="0"/>
              <a:buChar char="•"/>
            </a:pPr>
            <a:r>
              <a:rPr lang="en-CA" dirty="0"/>
              <a:t>turn your head away from others when coughing or sneezing</a:t>
            </a:r>
          </a:p>
          <a:p>
            <a:pPr marL="285750" indent="-285750">
              <a:buFont typeface="Arial" panose="020B0604020202020204" pitchFamily="34" charset="0"/>
              <a:buChar char="•"/>
            </a:pPr>
            <a:r>
              <a:rPr lang="en-CA" dirty="0"/>
              <a:t>keep a 2-metre separation between you and others when coughing or sneezing</a:t>
            </a:r>
          </a:p>
          <a:p>
            <a:pPr marL="285750" indent="-285750">
              <a:buFont typeface="Arial" panose="020B0604020202020204" pitchFamily="34" charset="0"/>
              <a:buChar char="•"/>
            </a:pPr>
            <a:r>
              <a:rPr lang="en-CA" dirty="0"/>
              <a:t>cover your nose and mouth with tissue and then dispose of tissues into waste immediately after use</a:t>
            </a:r>
          </a:p>
          <a:p>
            <a:pPr marL="285750" indent="-285750">
              <a:buFont typeface="Arial" panose="020B0604020202020204" pitchFamily="34" charset="0"/>
              <a:buChar char="•"/>
            </a:pPr>
            <a:r>
              <a:rPr lang="en-CA" dirty="0"/>
              <a:t>clean your hands immediately after disposal of tissues </a:t>
            </a:r>
          </a:p>
          <a:p>
            <a:pPr marL="285750" indent="-285750">
              <a:buFont typeface="Arial" panose="020B0604020202020204" pitchFamily="34" charset="0"/>
              <a:buChar char="•"/>
            </a:pPr>
            <a:r>
              <a:rPr lang="en-CA" b="1" dirty="0"/>
              <a:t>provide masks for coughing clients, patients or residents</a:t>
            </a: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330284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3959738"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SHARPS HANDLING</a:t>
            </a:r>
          </a:p>
        </p:txBody>
      </p:sp>
      <p:sp>
        <p:nvSpPr>
          <p:cNvPr id="20" name="Rectangle 19"/>
          <p:cNvSpPr/>
          <p:nvPr/>
        </p:nvSpPr>
        <p:spPr>
          <a:xfrm>
            <a:off x="4085324" y="1908901"/>
            <a:ext cx="4572000" cy="1754326"/>
          </a:xfrm>
          <a:prstGeom prst="rect">
            <a:avLst/>
          </a:prstGeom>
        </p:spPr>
        <p:txBody>
          <a:bodyPr>
            <a:spAutoFit/>
          </a:bodyPr>
          <a:lstStyle/>
          <a:p>
            <a:r>
              <a:rPr lang="en-CA" dirty="0">
                <a:solidFill>
                  <a:schemeClr val="bg1"/>
                </a:solidFill>
              </a:rPr>
              <a:t>Handling sharps safely is essential!</a:t>
            </a:r>
          </a:p>
          <a:p>
            <a:endParaRPr lang="en-CA" dirty="0">
              <a:solidFill>
                <a:schemeClr val="bg1"/>
              </a:solidFill>
            </a:endParaRPr>
          </a:p>
          <a:p>
            <a:r>
              <a:rPr lang="en-CA" dirty="0">
                <a:solidFill>
                  <a:schemeClr val="bg1"/>
                </a:solidFill>
              </a:rPr>
              <a:t>Sharps are objects capable of causing punctures or cuts.</a:t>
            </a:r>
          </a:p>
          <a:p>
            <a:r>
              <a:rPr lang="en-CA" dirty="0">
                <a:solidFill>
                  <a:schemeClr val="bg1"/>
                </a:solidFill>
              </a:rPr>
              <a:t>A sharps injury prevention program must be in place in all health care settings. </a:t>
            </a:r>
          </a:p>
        </p:txBody>
      </p:sp>
      <p:sp>
        <p:nvSpPr>
          <p:cNvPr id="25" name="Rectangle 24"/>
          <p:cNvSpPr/>
          <p:nvPr/>
        </p:nvSpPr>
        <p:spPr>
          <a:xfrm>
            <a:off x="849441" y="4142498"/>
            <a:ext cx="2171701" cy="646331"/>
          </a:xfrm>
          <a:prstGeom prst="rect">
            <a:avLst/>
          </a:prstGeom>
        </p:spPr>
        <p:txBody>
          <a:bodyPr wrap="square">
            <a:spAutoFit/>
          </a:bodyPr>
          <a:lstStyle/>
          <a:p>
            <a:pPr algn="ctr"/>
            <a:r>
              <a:rPr lang="en-CA" dirty="0">
                <a:solidFill>
                  <a:schemeClr val="bg1"/>
                </a:solidFill>
              </a:rPr>
              <a:t>a sharps injury prevention program</a:t>
            </a:r>
          </a:p>
        </p:txBody>
      </p:sp>
      <p:pic>
        <p:nvPicPr>
          <p:cNvPr id="26" name="Picture 25"/>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18178" r="16406"/>
          <a:stretch/>
        </p:blipFill>
        <p:spPr>
          <a:xfrm>
            <a:off x="876069" y="1908901"/>
            <a:ext cx="2118444" cy="2160000"/>
          </a:xfrm>
          <a:prstGeom prst="ellipse">
            <a:avLst/>
          </a:prstGeom>
        </p:spPr>
      </p:pic>
      <p:pic>
        <p:nvPicPr>
          <p:cNvPr id="7" name="Picture 6"/>
          <p:cNvPicPr>
            <a:picLocks noGrp="1" noSelect="1" noRot="1" noMove="1" noResize="1" noEditPoints="1" noAdjustHandles="1" noChangeArrowheads="1" noChangeShapeType="1"/>
          </p:cNvPicPr>
          <p:nvPr>
            <p:custDataLst>
              <p:tags r:id="rId2"/>
            </p:custDataLst>
          </p:nvPr>
        </p:nvPicPr>
        <p:blipFill rotWithShape="1">
          <a:blip r:embed="rId9" cstate="print">
            <a:extLst>
              <a:ext uri="{28A0092B-C50C-407E-A947-70E740481C1C}">
                <a14:useLocalDpi xmlns:a14="http://schemas.microsoft.com/office/drawing/2010/main" val="0"/>
              </a:ext>
            </a:extLst>
          </a:blip>
          <a:srcRect l="23485" r="13511"/>
          <a:stretch/>
        </p:blipFill>
        <p:spPr>
          <a:xfrm>
            <a:off x="5881313" y="3976958"/>
            <a:ext cx="1530185" cy="1620000"/>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rotWithShape="1">
          <a:blip r:embed="rId10" cstate="print">
            <a:extLst>
              <a:ext uri="{28A0092B-C50C-407E-A947-70E740481C1C}">
                <a14:useLocalDpi xmlns:a14="http://schemas.microsoft.com/office/drawing/2010/main" val="0"/>
              </a:ext>
            </a:extLst>
          </a:blip>
          <a:srcRect l="11588" r="21849"/>
          <a:stretch/>
        </p:blipFill>
        <p:spPr>
          <a:xfrm>
            <a:off x="7451141" y="3977893"/>
            <a:ext cx="1616659" cy="1620000"/>
          </a:xfrm>
          <a:prstGeom prst="rect">
            <a:avLst/>
          </a:prstGeom>
        </p:spPr>
      </p:pic>
      <p:pic>
        <p:nvPicPr>
          <p:cNvPr id="27" name="Picture 26"/>
          <p:cNvPicPr>
            <a:picLocks noGrp="1" noSelect="1" noRot="1" noMove="1" noResize="1" noEditPoints="1" noAdjustHandles="1" noChangeArrowheads="1" noChangeShapeType="1"/>
          </p:cNvPicPr>
          <p:nvPr>
            <p:custDataLst>
              <p:tags r:id="rId4"/>
            </p:custDataLst>
          </p:nvPr>
        </p:nvPicPr>
        <p:blipFill rotWithShape="1">
          <a:blip r:embed="rId11" cstate="print">
            <a:extLst>
              <a:ext uri="{28A0092B-C50C-407E-A947-70E740481C1C}">
                <a14:useLocalDpi xmlns:a14="http://schemas.microsoft.com/office/drawing/2010/main" val="0"/>
              </a:ext>
            </a:extLst>
          </a:blip>
          <a:srcRect l="8698" r="23071"/>
          <a:stretch/>
        </p:blipFill>
        <p:spPr>
          <a:xfrm>
            <a:off x="4184530" y="3977893"/>
            <a:ext cx="1657140" cy="1620000"/>
          </a:xfrm>
          <a:prstGeom prst="rect">
            <a:avLst/>
          </a:prstGeom>
        </p:spPr>
      </p:pic>
    </p:spTree>
    <p:extLst>
      <p:ext uri="{BB962C8B-B14F-4D97-AF65-F5344CB8AC3E}">
        <p14:creationId xmlns:p14="http://schemas.microsoft.com/office/powerpoint/2010/main" val="140957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1097865" cy="338554"/>
          </a:xfrm>
          <a:prstGeom prst="rect">
            <a:avLst/>
          </a:prstGeom>
          <a:noFill/>
        </p:spPr>
        <p:txBody>
          <a:bodyPr wrap="none" rtlCol="0">
            <a:spAutoFit/>
          </a:bodyPr>
          <a:lstStyle/>
          <a:p>
            <a:r>
              <a:rPr lang="en-US" sz="1600" dirty="0" smtClean="0">
                <a:solidFill>
                  <a:schemeClr val="bg1"/>
                </a:solidFill>
                <a:latin typeface="+mj-lt"/>
              </a:rPr>
              <a:t>OVERVIEW</a:t>
            </a:r>
            <a:endParaRPr lang="en-US" sz="1600" dirty="0">
              <a:solidFill>
                <a:schemeClr val="bg1"/>
              </a:solidFill>
              <a:latin typeface="+mj-lt"/>
            </a:endParaRPr>
          </a:p>
        </p:txBody>
      </p:sp>
      <p:sp>
        <p:nvSpPr>
          <p:cNvPr id="8" name="Rectangle 7"/>
          <p:cNvSpPr/>
          <p:nvPr/>
        </p:nvSpPr>
        <p:spPr>
          <a:xfrm>
            <a:off x="4980776" y="0"/>
            <a:ext cx="4163224" cy="685771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10200" y="657665"/>
            <a:ext cx="3124200" cy="5724644"/>
          </a:xfrm>
          <a:prstGeom prst="rect">
            <a:avLst/>
          </a:prstGeom>
          <a:noFill/>
        </p:spPr>
        <p:txBody>
          <a:bodyPr wrap="square" rtlCol="0">
            <a:spAutoFit/>
          </a:bodyPr>
          <a:lstStyle/>
          <a:p>
            <a:r>
              <a:rPr lang="en-CA" sz="2000" dirty="0">
                <a:solidFill>
                  <a:schemeClr val="bg1"/>
                </a:solidFill>
              </a:rPr>
              <a:t>An important element of Routine Practices is Administrative Controls.</a:t>
            </a:r>
          </a:p>
          <a:p>
            <a:endParaRPr lang="en-US" dirty="0">
              <a:solidFill>
                <a:schemeClr val="bg1"/>
              </a:solidFill>
            </a:endParaRPr>
          </a:p>
          <a:p>
            <a:r>
              <a:rPr lang="en-CA" dirty="0">
                <a:solidFill>
                  <a:schemeClr val="bg1"/>
                </a:solidFill>
              </a:rPr>
              <a:t>In this component, you will learn about:</a:t>
            </a:r>
          </a:p>
          <a:p>
            <a:endParaRPr lang="en-US" dirty="0">
              <a:solidFill>
                <a:schemeClr val="bg1"/>
              </a:solidFill>
            </a:endParaRPr>
          </a:p>
          <a:p>
            <a:pPr marL="285750" indent="-285750">
              <a:buFont typeface="Arial" panose="020B0604020202020204" pitchFamily="34" charset="0"/>
              <a:buChar char="•"/>
            </a:pPr>
            <a:r>
              <a:rPr lang="en-CA" dirty="0">
                <a:solidFill>
                  <a:schemeClr val="bg1"/>
                </a:solidFill>
              </a:rPr>
              <a:t>how Administrative Controls help protect health care providers and clients/patients/residents from infection</a:t>
            </a:r>
          </a:p>
          <a:p>
            <a:pPr marL="285750" indent="-285750">
              <a:buFont typeface="Arial" panose="020B0604020202020204" pitchFamily="34" charset="0"/>
              <a:buChar char="•"/>
            </a:pPr>
            <a:r>
              <a:rPr lang="en-CA" dirty="0">
                <a:solidFill>
                  <a:schemeClr val="bg1"/>
                </a:solidFill>
              </a:rPr>
              <a:t>the effectiveness of Administrative Controls depends on their consistent implementation by management and health care providers</a:t>
            </a:r>
          </a:p>
          <a:p>
            <a:endParaRPr lang="en-US" dirty="0">
              <a:solidFill>
                <a:schemeClr val="bg1"/>
              </a:solidFill>
            </a:endParaRPr>
          </a:p>
          <a:p>
            <a:endParaRPr lang="en-CA" dirty="0">
              <a:solidFill>
                <a:schemeClr val="bg1"/>
              </a:solidFill>
            </a:endParaRPr>
          </a:p>
        </p:txBody>
      </p:sp>
      <p:sp>
        <p:nvSpPr>
          <p:cNvPr id="10" name="Rectangle 9"/>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4114350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3959738"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SHARPS HANDLING</a:t>
            </a:r>
          </a:p>
        </p:txBody>
      </p:sp>
      <p:pic>
        <p:nvPicPr>
          <p:cNvPr id="27" name="Picture 26"/>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8698" r="23071"/>
          <a:stretch/>
        </p:blipFill>
        <p:spPr>
          <a:xfrm>
            <a:off x="4795288" y="2286000"/>
            <a:ext cx="1841267" cy="1800000"/>
          </a:xfrm>
          <a:prstGeom prst="rect">
            <a:avLst/>
          </a:prstGeom>
        </p:spPr>
      </p:pic>
      <p:sp>
        <p:nvSpPr>
          <p:cNvPr id="2" name="Rectangle 1"/>
          <p:cNvSpPr/>
          <p:nvPr/>
        </p:nvSpPr>
        <p:spPr>
          <a:xfrm>
            <a:off x="152400" y="1295400"/>
            <a:ext cx="2776529" cy="369332"/>
          </a:xfrm>
          <a:prstGeom prst="rect">
            <a:avLst/>
          </a:prstGeom>
        </p:spPr>
        <p:txBody>
          <a:bodyPr wrap="none">
            <a:spAutoFit/>
          </a:bodyPr>
          <a:lstStyle/>
          <a:p>
            <a:r>
              <a:rPr lang="en-CA" dirty="0">
                <a:solidFill>
                  <a:schemeClr val="bg1"/>
                </a:solidFill>
              </a:rPr>
              <a:t>Health care providers must:</a:t>
            </a:r>
          </a:p>
        </p:txBody>
      </p:sp>
      <p:sp>
        <p:nvSpPr>
          <p:cNvPr id="15" name="Rectangle 14"/>
          <p:cNvSpPr/>
          <p:nvPr/>
        </p:nvSpPr>
        <p:spPr>
          <a:xfrm>
            <a:off x="147336" y="4191000"/>
            <a:ext cx="2171701" cy="1477328"/>
          </a:xfrm>
          <a:prstGeom prst="rect">
            <a:avLst/>
          </a:prstGeom>
        </p:spPr>
        <p:txBody>
          <a:bodyPr wrap="square">
            <a:spAutoFit/>
          </a:bodyPr>
          <a:lstStyle/>
          <a:p>
            <a:r>
              <a:rPr lang="en-CA" dirty="0">
                <a:solidFill>
                  <a:schemeClr val="bg1"/>
                </a:solidFill>
              </a:rPr>
              <a:t>have training and education on the proper use of needles and other sharp objects</a:t>
            </a:r>
          </a:p>
        </p:txBody>
      </p:sp>
      <p:sp>
        <p:nvSpPr>
          <p:cNvPr id="21" name="Rectangle 20"/>
          <p:cNvSpPr/>
          <p:nvPr/>
        </p:nvSpPr>
        <p:spPr>
          <a:xfrm>
            <a:off x="2432314" y="4191000"/>
            <a:ext cx="2171701" cy="1200329"/>
          </a:xfrm>
          <a:prstGeom prst="rect">
            <a:avLst/>
          </a:prstGeom>
        </p:spPr>
        <p:txBody>
          <a:bodyPr wrap="square">
            <a:spAutoFit/>
          </a:bodyPr>
          <a:lstStyle/>
          <a:p>
            <a:r>
              <a:rPr lang="en-CA" dirty="0">
                <a:solidFill>
                  <a:schemeClr val="bg1"/>
                </a:solidFill>
              </a:rPr>
              <a:t>use a puncture-resistant sharps container at point- of-care </a:t>
            </a:r>
          </a:p>
        </p:txBody>
      </p:sp>
      <p:sp>
        <p:nvSpPr>
          <p:cNvPr id="22" name="Rectangle 21"/>
          <p:cNvSpPr/>
          <p:nvPr/>
        </p:nvSpPr>
        <p:spPr>
          <a:xfrm>
            <a:off x="4696118" y="4191000"/>
            <a:ext cx="2171701" cy="646331"/>
          </a:xfrm>
          <a:prstGeom prst="rect">
            <a:avLst/>
          </a:prstGeom>
        </p:spPr>
        <p:txBody>
          <a:bodyPr wrap="square">
            <a:spAutoFit/>
          </a:bodyPr>
          <a:lstStyle/>
          <a:p>
            <a:r>
              <a:rPr lang="en-CA" dirty="0">
                <a:solidFill>
                  <a:schemeClr val="bg1"/>
                </a:solidFill>
              </a:rPr>
              <a:t>routinely use safety-engineered needles </a:t>
            </a:r>
          </a:p>
        </p:txBody>
      </p:sp>
      <p:sp>
        <p:nvSpPr>
          <p:cNvPr id="23" name="Rectangle 22"/>
          <p:cNvSpPr/>
          <p:nvPr/>
        </p:nvSpPr>
        <p:spPr>
          <a:xfrm>
            <a:off x="7048499" y="4191000"/>
            <a:ext cx="2171701" cy="923330"/>
          </a:xfrm>
          <a:prstGeom prst="rect">
            <a:avLst/>
          </a:prstGeom>
        </p:spPr>
        <p:txBody>
          <a:bodyPr wrap="square">
            <a:spAutoFit/>
          </a:bodyPr>
          <a:lstStyle/>
          <a:p>
            <a:r>
              <a:rPr lang="en-CA" b="1" dirty="0">
                <a:solidFill>
                  <a:schemeClr val="bg1"/>
                </a:solidFill>
              </a:rPr>
              <a:t>not</a:t>
            </a:r>
            <a:r>
              <a:rPr lang="en-CA" dirty="0">
                <a:solidFill>
                  <a:schemeClr val="bg1"/>
                </a:solidFill>
              </a:rPr>
              <a:t> fill a sharps container beyond the “fill” line</a:t>
            </a:r>
          </a:p>
        </p:txBody>
      </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t="18883" b="14173"/>
          <a:stretch/>
        </p:blipFill>
        <p:spPr>
          <a:xfrm>
            <a:off x="7134225" y="2286000"/>
            <a:ext cx="1792531" cy="1800000"/>
          </a:xfrm>
          <a:prstGeom prst="rect">
            <a:avLst/>
          </a:prstGeom>
        </p:spPr>
      </p:pic>
      <p:pic>
        <p:nvPicPr>
          <p:cNvPr id="5" name="Picture 4"/>
          <p:cNvPicPr>
            <a:picLocks noGrp="1" noSelect="1" noRot="1" noMove="1" noResize="1" noEditPoints="1" noAdjustHandles="1" noChangeArrowheads="1" noChangeShapeType="1"/>
          </p:cNvPicPr>
          <p:nvPr>
            <p:custDataLst>
              <p:tags r:id="rId2"/>
            </p:custDataLst>
          </p:nvPr>
        </p:nvPicPr>
        <p:blipFill rotWithShape="1">
          <a:blip r:embed="rId10" cstate="print">
            <a:extLst>
              <a:ext uri="{28A0092B-C50C-407E-A947-70E740481C1C}">
                <a14:useLocalDpi xmlns:a14="http://schemas.microsoft.com/office/drawing/2010/main" val="0"/>
              </a:ext>
            </a:extLst>
          </a:blip>
          <a:srcRect l="23728" t="-178" r="9486" b="178"/>
          <a:stretch/>
        </p:blipFill>
        <p:spPr>
          <a:xfrm>
            <a:off x="211336" y="2286000"/>
            <a:ext cx="1802304" cy="1800000"/>
          </a:xfrm>
          <a:prstGeom prst="rect">
            <a:avLst/>
          </a:prstGeom>
        </p:spPr>
      </p:pic>
      <p:pic>
        <p:nvPicPr>
          <p:cNvPr id="6" name="Picture 5"/>
          <p:cNvPicPr>
            <a:picLocks noGrp="1" noSelect="1" noRot="1" noMove="1" noResize="1" noEditPoints="1" noAdjustHandles="1" noChangeArrowheads="1" noChangeShapeType="1"/>
          </p:cNvPicPr>
          <p:nvPr>
            <p:custDataLst>
              <p:tags r:id="rId3"/>
            </p:custDataLst>
          </p:nvPr>
        </p:nvPicPr>
        <p:blipFill rotWithShape="1">
          <a:blip r:embed="rId11" cstate="print">
            <a:extLst>
              <a:ext uri="{28A0092B-C50C-407E-A947-70E740481C1C}">
                <a14:useLocalDpi xmlns:a14="http://schemas.microsoft.com/office/drawing/2010/main" val="0"/>
              </a:ext>
            </a:extLst>
          </a:blip>
          <a:srcRect t="29304" b="3519"/>
          <a:stretch/>
        </p:blipFill>
        <p:spPr>
          <a:xfrm>
            <a:off x="2511310" y="2286000"/>
            <a:ext cx="1786308" cy="1800000"/>
          </a:xfrm>
          <a:prstGeom prst="rect">
            <a:avLst/>
          </a:prstGeom>
        </p:spPr>
      </p:pic>
      <p:pic>
        <p:nvPicPr>
          <p:cNvPr id="9" name="Picture 8"/>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7124700" y="2286000"/>
            <a:ext cx="1790950" cy="1781424"/>
          </a:xfrm>
          <a:prstGeom prst="rect">
            <a:avLst/>
          </a:prstGeom>
        </p:spPr>
      </p:pic>
    </p:spTree>
    <p:extLst>
      <p:ext uri="{BB962C8B-B14F-4D97-AF65-F5344CB8AC3E}">
        <p14:creationId xmlns:p14="http://schemas.microsoft.com/office/powerpoint/2010/main" val="295602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050"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04800"/>
            <a:ext cx="5781968"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5542543" cy="338554"/>
          </a:xfrm>
          <a:prstGeom prst="rect">
            <a:avLst/>
          </a:prstGeom>
          <a:noFill/>
        </p:spPr>
        <p:txBody>
          <a:bodyPr wrap="none" rtlCol="0">
            <a:spAutoFit/>
          </a:bodyPr>
          <a:lstStyle/>
          <a:p>
            <a:r>
              <a:rPr lang="en-US" sz="1600" dirty="0" smtClean="0">
                <a:solidFill>
                  <a:schemeClr val="bg1"/>
                </a:solidFill>
              </a:rPr>
              <a:t>HEALTHY WORKPLACE –  </a:t>
            </a:r>
            <a:r>
              <a:rPr lang="en-CA" sz="1600" dirty="0">
                <a:solidFill>
                  <a:schemeClr val="bg1"/>
                </a:solidFill>
              </a:rPr>
              <a:t>OCCUPATIONAL HEALTH AND HYGIENE</a:t>
            </a:r>
          </a:p>
        </p:txBody>
      </p:sp>
      <p:sp>
        <p:nvSpPr>
          <p:cNvPr id="2" name="Rectangle 1"/>
          <p:cNvSpPr/>
          <p:nvPr/>
        </p:nvSpPr>
        <p:spPr>
          <a:xfrm>
            <a:off x="304800" y="1295400"/>
            <a:ext cx="4311437" cy="369332"/>
          </a:xfrm>
          <a:prstGeom prst="rect">
            <a:avLst/>
          </a:prstGeom>
        </p:spPr>
        <p:txBody>
          <a:bodyPr wrap="none">
            <a:spAutoFit/>
          </a:bodyPr>
          <a:lstStyle/>
          <a:p>
            <a:r>
              <a:rPr lang="en-CA" dirty="0">
                <a:solidFill>
                  <a:schemeClr val="bg1"/>
                </a:solidFill>
              </a:rPr>
              <a:t>If a safety-engineered sharp is not available:</a:t>
            </a:r>
          </a:p>
        </p:txBody>
      </p:sp>
      <p:sp>
        <p:nvSpPr>
          <p:cNvPr id="15" name="Rectangle 14"/>
          <p:cNvSpPr/>
          <p:nvPr/>
        </p:nvSpPr>
        <p:spPr>
          <a:xfrm>
            <a:off x="271161" y="4191000"/>
            <a:ext cx="2171701" cy="369332"/>
          </a:xfrm>
          <a:prstGeom prst="rect">
            <a:avLst/>
          </a:prstGeom>
        </p:spPr>
        <p:txBody>
          <a:bodyPr wrap="square">
            <a:spAutoFit/>
          </a:bodyPr>
          <a:lstStyle/>
          <a:p>
            <a:r>
              <a:rPr lang="en-CA" dirty="0">
                <a:solidFill>
                  <a:schemeClr val="bg1"/>
                </a:solidFill>
              </a:rPr>
              <a:t>never recap a needle</a:t>
            </a:r>
          </a:p>
        </p:txBody>
      </p:sp>
      <p:sp>
        <p:nvSpPr>
          <p:cNvPr id="21" name="Rectangle 20"/>
          <p:cNvSpPr/>
          <p:nvPr/>
        </p:nvSpPr>
        <p:spPr>
          <a:xfrm>
            <a:off x="3209924" y="4191000"/>
            <a:ext cx="2629138" cy="646331"/>
          </a:xfrm>
          <a:prstGeom prst="rect">
            <a:avLst/>
          </a:prstGeom>
        </p:spPr>
        <p:txBody>
          <a:bodyPr wrap="square">
            <a:spAutoFit/>
          </a:bodyPr>
          <a:lstStyle/>
          <a:p>
            <a:r>
              <a:rPr lang="en-CA" dirty="0">
                <a:solidFill>
                  <a:schemeClr val="bg1"/>
                </a:solidFill>
              </a:rPr>
              <a:t>never pick up a sharp with bare hands</a:t>
            </a:r>
          </a:p>
        </p:txBody>
      </p:sp>
      <p:sp>
        <p:nvSpPr>
          <p:cNvPr id="22" name="Rectangle 21"/>
          <p:cNvSpPr/>
          <p:nvPr/>
        </p:nvSpPr>
        <p:spPr>
          <a:xfrm>
            <a:off x="6143625" y="4191000"/>
            <a:ext cx="2657475" cy="923330"/>
          </a:xfrm>
          <a:prstGeom prst="rect">
            <a:avLst/>
          </a:prstGeom>
        </p:spPr>
        <p:txBody>
          <a:bodyPr wrap="square">
            <a:spAutoFit/>
          </a:bodyPr>
          <a:lstStyle/>
          <a:p>
            <a:r>
              <a:rPr lang="en-CA" dirty="0">
                <a:solidFill>
                  <a:schemeClr val="bg1"/>
                </a:solidFill>
              </a:rPr>
              <a:t>always use tongs to pick up a sharp, or sweep up a sharp</a:t>
            </a:r>
          </a:p>
        </p:txBody>
      </p:sp>
      <p:sp>
        <p:nvSpPr>
          <p:cNvPr id="23" name="Rectangle 22"/>
          <p:cNvSpPr/>
          <p:nvPr/>
        </p:nvSpPr>
        <p:spPr>
          <a:xfrm>
            <a:off x="1418973" y="5913792"/>
            <a:ext cx="6306054" cy="369332"/>
          </a:xfrm>
          <a:prstGeom prst="rect">
            <a:avLst/>
          </a:prstGeom>
        </p:spPr>
        <p:txBody>
          <a:bodyPr wrap="square">
            <a:spAutoFit/>
          </a:bodyPr>
          <a:lstStyle/>
          <a:p>
            <a:pPr algn="ctr"/>
            <a:r>
              <a:rPr lang="en-CA" dirty="0">
                <a:solidFill>
                  <a:schemeClr val="bg1"/>
                </a:solidFill>
              </a:rPr>
              <a:t>Know the procedures to follow in case of sharps injury.</a:t>
            </a:r>
          </a:p>
        </p:txBody>
      </p:sp>
      <p:pic>
        <p:nvPicPr>
          <p:cNvPr id="7" name="Picture 6"/>
          <p:cNvPicPr>
            <a:picLocks noGrp="1" noSelect="1" noRot="1" noMove="1" noResize="1" noEditPoints="1" noAdjustHandles="1" noChangeArrowheads="1" noChangeShapeType="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86126" y="2381250"/>
            <a:ext cx="2552936" cy="1702808"/>
          </a:xfrm>
          <a:prstGeom prst="rect">
            <a:avLst/>
          </a:prstGeom>
        </p:spPr>
      </p:pic>
      <p:pic>
        <p:nvPicPr>
          <p:cNvPr id="8" name="Picture 7"/>
          <p:cNvPicPr>
            <a:picLocks noGrp="1" noSelect="1" noRot="1" noMove="1" noResize="1" noEditPoints="1" noAdjustHandles="1" noChangeArrowheads="1" noChangeShapeType="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2426" y="2381250"/>
            <a:ext cx="2552936" cy="1702808"/>
          </a:xfrm>
          <a:prstGeom prst="rect">
            <a:avLst/>
          </a:prstGeom>
        </p:spPr>
      </p:pic>
      <p:pic>
        <p:nvPicPr>
          <p:cNvPr id="10" name="Picture 9"/>
          <p:cNvPicPr>
            <a:picLocks noGrp="1" noSelect="1" noRot="1" noMove="1" noResize="1" noEditPoints="1" noAdjustHandles="1" noChangeArrowheads="1" noChangeShapeType="1"/>
          </p:cNvPicPr>
          <p:nvPr>
            <p:custDataLst>
              <p:tags r:id="rId3"/>
            </p:custDataLst>
          </p:nvPr>
        </p:nvPicPr>
        <p:blipFill rotWithShape="1">
          <a:blip r:embed="rId11" cstate="print">
            <a:extLst>
              <a:ext uri="{28A0092B-C50C-407E-A947-70E740481C1C}">
                <a14:useLocalDpi xmlns:a14="http://schemas.microsoft.com/office/drawing/2010/main" val="0"/>
              </a:ext>
            </a:extLst>
          </a:blip>
          <a:srcRect t="37500" r="9502" b="22648"/>
          <a:stretch/>
        </p:blipFill>
        <p:spPr>
          <a:xfrm>
            <a:off x="6219827" y="2381250"/>
            <a:ext cx="2581273" cy="1702800"/>
          </a:xfrm>
          <a:prstGeom prst="rect">
            <a:avLst/>
          </a:prstGeom>
        </p:spPr>
      </p:pic>
      <p:pic>
        <p:nvPicPr>
          <p:cNvPr id="14" name="Picture 13"/>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663612" y="2341942"/>
            <a:ext cx="1790950" cy="1781424"/>
          </a:xfrm>
          <a:prstGeom prst="rect">
            <a:avLst/>
          </a:prstGeom>
        </p:spPr>
      </p:pic>
      <p:pic>
        <p:nvPicPr>
          <p:cNvPr id="20" name="Picture 19"/>
          <p:cNvPicPr>
            <a:picLocks noGrp="1" noSelect="1" noRot="1" noMove="1" noResize="1" noEditPoints="1" noAdjustHandles="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676388" y="2355142"/>
            <a:ext cx="1790950" cy="1781424"/>
          </a:xfrm>
          <a:prstGeom prst="rect">
            <a:avLst/>
          </a:prstGeom>
        </p:spPr>
      </p:pic>
    </p:spTree>
    <p:extLst>
      <p:ext uri="{BB962C8B-B14F-4D97-AF65-F5344CB8AC3E}">
        <p14:creationId xmlns:p14="http://schemas.microsoft.com/office/powerpoint/2010/main" val="673432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6" name="Rectangle 15"/>
          <p:cNvSpPr/>
          <p:nvPr/>
        </p:nvSpPr>
        <p:spPr>
          <a:xfrm>
            <a:off x="990600" y="687943"/>
            <a:ext cx="7162800" cy="2308324"/>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en-CA" sz="2800" dirty="0"/>
              <a:t>How do you handle sharps in your health care setting?</a:t>
            </a:r>
          </a:p>
        </p:txBody>
      </p:sp>
    </p:spTree>
    <p:extLst>
      <p:ext uri="{BB962C8B-B14F-4D97-AF65-F5344CB8AC3E}">
        <p14:creationId xmlns:p14="http://schemas.microsoft.com/office/powerpoint/2010/main" val="2953833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r="5737"/>
          <a:stretch/>
        </p:blipFill>
        <p:spPr>
          <a:xfrm>
            <a:off x="-9525" y="0"/>
            <a:ext cx="9153526" cy="6477000"/>
          </a:xfrm>
          <a:prstGeom prst="rect">
            <a:avLst/>
          </a:prstGeom>
        </p:spPr>
      </p:pic>
      <p:sp>
        <p:nvSpPr>
          <p:cNvPr id="20" name="Rectangle 19"/>
          <p:cNvSpPr/>
          <p:nvPr/>
        </p:nvSpPr>
        <p:spPr>
          <a:xfrm>
            <a:off x="-19050" y="1447800"/>
            <a:ext cx="4299196" cy="27432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781968"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4280146" cy="338554"/>
          </a:xfrm>
          <a:prstGeom prst="rect">
            <a:avLst/>
          </a:prstGeom>
          <a:noFill/>
        </p:spPr>
        <p:txBody>
          <a:bodyPr wrap="none" rtlCol="0">
            <a:spAutoFit/>
          </a:bodyPr>
          <a:lstStyle/>
          <a:p>
            <a:r>
              <a:rPr lang="en-CA" sz="1600" dirty="0">
                <a:solidFill>
                  <a:schemeClr val="bg1"/>
                </a:solidFill>
              </a:rPr>
              <a:t>MONITORING OF COMPLIANCE WITH FEEDBACK</a:t>
            </a:r>
          </a:p>
        </p:txBody>
      </p:sp>
      <p:sp>
        <p:nvSpPr>
          <p:cNvPr id="2" name="Rectangle 1"/>
          <p:cNvSpPr/>
          <p:nvPr/>
        </p:nvSpPr>
        <p:spPr>
          <a:xfrm>
            <a:off x="152400" y="1743670"/>
            <a:ext cx="4038600" cy="646331"/>
          </a:xfrm>
          <a:prstGeom prst="rect">
            <a:avLst/>
          </a:prstGeom>
        </p:spPr>
        <p:txBody>
          <a:bodyPr wrap="square">
            <a:spAutoFit/>
          </a:bodyPr>
          <a:lstStyle/>
          <a:p>
            <a:r>
              <a:rPr lang="en-CA" dirty="0">
                <a:solidFill>
                  <a:schemeClr val="bg1"/>
                </a:solidFill>
              </a:rPr>
              <a:t>Monitoring of infection prevention and control programs and activities include:</a:t>
            </a:r>
          </a:p>
        </p:txBody>
      </p:sp>
      <p:sp>
        <p:nvSpPr>
          <p:cNvPr id="15" name="Rectangle 14"/>
          <p:cNvSpPr/>
          <p:nvPr/>
        </p:nvSpPr>
        <p:spPr>
          <a:xfrm>
            <a:off x="152400" y="2514600"/>
            <a:ext cx="4038600" cy="1477328"/>
          </a:xfrm>
          <a:prstGeom prst="rect">
            <a:avLst/>
          </a:prstGeom>
        </p:spPr>
        <p:txBody>
          <a:bodyPr wrap="square">
            <a:spAutoFit/>
          </a:bodyPr>
          <a:lstStyle/>
          <a:p>
            <a:pPr marL="285750" indent="-285750">
              <a:buFont typeface="Arial" panose="020B0604020202020204" pitchFamily="34" charset="0"/>
              <a:buChar char="•"/>
            </a:pPr>
            <a:r>
              <a:rPr lang="en-CA" dirty="0">
                <a:solidFill>
                  <a:schemeClr val="bg1"/>
                </a:solidFill>
              </a:rPr>
              <a:t>audits to identify areas for </a:t>
            </a:r>
            <a:r>
              <a:rPr lang="en-CA" dirty="0" smtClean="0">
                <a:solidFill>
                  <a:schemeClr val="bg1"/>
                </a:solidFill>
              </a:rPr>
              <a:t>improvement</a:t>
            </a:r>
          </a:p>
          <a:p>
            <a:pPr marL="285750" indent="-285750">
              <a:buFont typeface="Arial" panose="020B0604020202020204" pitchFamily="34" charset="0"/>
              <a:buChar char="•"/>
            </a:pPr>
            <a:r>
              <a:rPr lang="en-US" dirty="0">
                <a:solidFill>
                  <a:schemeClr val="bg1"/>
                </a:solidFill>
              </a:rPr>
              <a:t>ongoing assessment</a:t>
            </a:r>
          </a:p>
          <a:p>
            <a:pPr marL="285750" indent="-285750">
              <a:buFont typeface="Arial" panose="020B0604020202020204" pitchFamily="34" charset="0"/>
              <a:buChar char="•"/>
            </a:pPr>
            <a:r>
              <a:rPr lang="en-US" dirty="0">
                <a:solidFill>
                  <a:schemeClr val="bg1"/>
                </a:solidFill>
              </a:rPr>
              <a:t>feedback and evaluation</a:t>
            </a:r>
          </a:p>
          <a:p>
            <a:pPr marL="285750" indent="-285750">
              <a:buFont typeface="Arial" panose="020B0604020202020204" pitchFamily="34" charset="0"/>
              <a:buChar char="•"/>
            </a:pPr>
            <a:endParaRPr lang="en-CA" dirty="0">
              <a:solidFill>
                <a:schemeClr val="bg1"/>
              </a:solidFill>
            </a:endParaRPr>
          </a:p>
        </p:txBody>
      </p:sp>
    </p:spTree>
    <p:extLst>
      <p:ext uri="{BB962C8B-B14F-4D97-AF65-F5344CB8AC3E}">
        <p14:creationId xmlns:p14="http://schemas.microsoft.com/office/powerpoint/2010/main" val="1276419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50" y="-1"/>
            <a:ext cx="9148250" cy="6854817"/>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4" name="Rectangle 3"/>
          <p:cNvSpPr/>
          <p:nvPr/>
        </p:nvSpPr>
        <p:spPr>
          <a:xfrm>
            <a:off x="4571999" y="1219200"/>
            <a:ext cx="4572001" cy="50292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781968" cy="736508"/>
          </a:xfrm>
          <a:prstGeom prst="rect">
            <a:avLst/>
          </a:prstGeom>
        </p:spPr>
      </p:pic>
      <p:sp>
        <p:nvSpPr>
          <p:cNvPr id="6" name="TextBox 5"/>
          <p:cNvSpPr txBox="1"/>
          <p:nvPr/>
        </p:nvSpPr>
        <p:spPr>
          <a:xfrm>
            <a:off x="0" y="488388"/>
            <a:ext cx="1087349" cy="338554"/>
          </a:xfrm>
          <a:prstGeom prst="rect">
            <a:avLst/>
          </a:prstGeom>
          <a:noFill/>
        </p:spPr>
        <p:txBody>
          <a:bodyPr wrap="none" rtlCol="0">
            <a:spAutoFit/>
          </a:bodyPr>
          <a:lstStyle/>
          <a:p>
            <a:r>
              <a:rPr lang="en-CA" sz="1600" dirty="0" smtClean="0">
                <a:solidFill>
                  <a:schemeClr val="bg1"/>
                </a:solidFill>
              </a:rPr>
              <a:t>SUMMARY</a:t>
            </a:r>
            <a:endParaRPr lang="en-CA" sz="1600" dirty="0">
              <a:solidFill>
                <a:schemeClr val="bg1"/>
              </a:solidFill>
            </a:endParaRPr>
          </a:p>
        </p:txBody>
      </p:sp>
      <p:sp>
        <p:nvSpPr>
          <p:cNvPr id="7" name="Rectangle 6"/>
          <p:cNvSpPr/>
          <p:nvPr/>
        </p:nvSpPr>
        <p:spPr>
          <a:xfrm>
            <a:off x="4800600" y="1447800"/>
            <a:ext cx="4038600" cy="369332"/>
          </a:xfrm>
          <a:prstGeom prst="rect">
            <a:avLst/>
          </a:prstGeom>
        </p:spPr>
        <p:txBody>
          <a:bodyPr wrap="square">
            <a:spAutoFit/>
          </a:bodyPr>
          <a:lstStyle/>
          <a:p>
            <a:r>
              <a:rPr lang="en-US" dirty="0">
                <a:solidFill>
                  <a:schemeClr val="bg1"/>
                </a:solidFill>
              </a:rPr>
              <a:t>Administrative Controls:</a:t>
            </a:r>
          </a:p>
        </p:txBody>
      </p:sp>
      <p:sp>
        <p:nvSpPr>
          <p:cNvPr id="8" name="Rectangle 7"/>
          <p:cNvSpPr/>
          <p:nvPr/>
        </p:nvSpPr>
        <p:spPr>
          <a:xfrm>
            <a:off x="4800600" y="2066330"/>
            <a:ext cx="4038600" cy="3970318"/>
          </a:xfrm>
          <a:prstGeom prst="rect">
            <a:avLst/>
          </a:prstGeom>
        </p:spPr>
        <p:txBody>
          <a:bodyPr wrap="square">
            <a:spAutoFit/>
          </a:bodyPr>
          <a:lstStyle/>
          <a:p>
            <a:pPr marL="285750" indent="-285750">
              <a:buFont typeface="Arial" panose="020B0604020202020204" pitchFamily="34" charset="0"/>
              <a:buChar char="•"/>
            </a:pPr>
            <a:r>
              <a:rPr lang="en-CA" dirty="0">
                <a:solidFill>
                  <a:schemeClr val="bg1"/>
                </a:solidFill>
              </a:rPr>
              <a:t>are managerial measures (such as effective policies and procedures) put in place to help reduce the risk of </a:t>
            </a:r>
            <a:r>
              <a:rPr lang="en-CA" dirty="0" smtClean="0">
                <a:solidFill>
                  <a:schemeClr val="bg1"/>
                </a:solidFill>
              </a:rPr>
              <a:t>infection to staff or to clients/patients/residents</a:t>
            </a:r>
          </a:p>
          <a:p>
            <a:pPr marL="285750" indent="-285750">
              <a:buFont typeface="Arial" panose="020B0604020202020204" pitchFamily="34" charset="0"/>
              <a:buChar char="•"/>
            </a:pPr>
            <a:r>
              <a:rPr lang="en-CA" dirty="0">
                <a:solidFill>
                  <a:schemeClr val="bg1"/>
                </a:solidFill>
              </a:rPr>
              <a:t>guide employers and workers in their roles and responsibilities</a:t>
            </a:r>
          </a:p>
          <a:p>
            <a:endParaRPr lang="en-US" dirty="0">
              <a:solidFill>
                <a:schemeClr val="bg1"/>
              </a:solidFill>
            </a:endParaRPr>
          </a:p>
          <a:p>
            <a:r>
              <a:rPr lang="en-CA" dirty="0">
                <a:solidFill>
                  <a:schemeClr val="bg1"/>
                </a:solidFill>
              </a:rPr>
              <a:t>Policies and procedures that reflect evidence-based literature, legislation and best practices need to be in place in all health care settings. They need to be followed by all staff to help keep the workplace safe</a:t>
            </a:r>
            <a:r>
              <a:rPr lang="en-CA"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val="232344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Select="1" noRot="1" noMove="1" noResize="1" noEditPoints="1" noAdjustHandles="1" noChangeArrowheads="1" noChangeShapeType="1"/>
          </p:cNvPicPr>
          <p:nvPr>
            <p:custDataLst>
              <p:tags r:id="rId1"/>
            </p:custDataLst>
          </p:nvPr>
        </p:nvPicPr>
        <p:blipFill rotWithShape="1">
          <a:blip r:embed="rId10">
            <a:extLst>
              <a:ext uri="{28A0092B-C50C-407E-A947-70E740481C1C}">
                <a14:useLocalDpi xmlns:a14="http://schemas.microsoft.com/office/drawing/2010/main" val="0"/>
              </a:ext>
            </a:extLst>
          </a:blip>
          <a:srcRect r="33301" b="25000"/>
          <a:stretch/>
        </p:blipFill>
        <p:spPr>
          <a:xfrm>
            <a:off x="-379" y="2"/>
            <a:ext cx="9144001" cy="6858000"/>
          </a:xfrm>
          <a:prstGeom prst="rect">
            <a:avLst/>
          </a:prstGeom>
        </p:spPr>
      </p:pic>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2590801"/>
            <a:ext cx="8229600" cy="1219200"/>
          </a:xfrm>
        </p:spPr>
        <p:txBody>
          <a:bodyPr/>
          <a:lstStyle/>
          <a:p>
            <a:pPr marL="0" indent="0" algn="ctr">
              <a:buNone/>
            </a:pPr>
            <a:r>
              <a:rPr lang="en-US" dirty="0" smtClean="0"/>
              <a:t>Thank you</a:t>
            </a:r>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fld id="{E3729EFC-03C9-41E6-9415-CCB26363A0EB}" type="slidenum">
              <a:rPr lang="en-US" smtClean="0"/>
              <a:t>35</a:t>
            </a:fld>
            <a:endParaRPr lang="en-US"/>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83" y="0"/>
            <a:ext cx="9143997" cy="1219200"/>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84" y="6019800"/>
            <a:ext cx="9143997" cy="857643"/>
          </a:xfrm>
          <a:prstGeom prst="rect">
            <a:avLst/>
          </a:prstGeom>
        </p:spPr>
      </p:pic>
      <p:sp>
        <p:nvSpPr>
          <p:cNvPr id="7" name="TextBox 6"/>
          <p:cNvSpPr txBox="1">
            <a:spLocks noGrp="1" noSelect="1" noRot="1" noMove="1" noResize="1" noEditPoints="1" noAdjustHandles="1" noChangeArrowheads="1" noChangeShapeType="1" noTextEdit="1"/>
          </p:cNvSpPr>
          <p:nvPr>
            <p:custDataLst>
              <p:tags r:id="rId6"/>
            </p:custDataLst>
          </p:nvPr>
        </p:nvSpPr>
        <p:spPr>
          <a:xfrm>
            <a:off x="4004698" y="6411644"/>
            <a:ext cx="1134605" cy="276999"/>
          </a:xfrm>
          <a:prstGeom prst="rect">
            <a:avLst/>
          </a:prstGeom>
          <a:noFill/>
        </p:spPr>
        <p:txBody>
          <a:bodyPr wrap="none" rtlCol="0">
            <a:spAutoFit/>
          </a:bodyPr>
          <a:lstStyle/>
          <a:p>
            <a:pPr algn="r"/>
            <a:r>
              <a:rPr lang="en-US" sz="1200" i="1" dirty="0" smtClean="0">
                <a:solidFill>
                  <a:schemeClr val="bg1"/>
                </a:solidFill>
                <a:latin typeface="+mj-lt"/>
              </a:rPr>
              <a:t>Copyright 2014</a:t>
            </a: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28600" y="161088"/>
            <a:ext cx="3458058" cy="943107"/>
          </a:xfrm>
          <a:prstGeom prst="rect">
            <a:avLst/>
          </a:prstGeom>
        </p:spPr>
      </p:pic>
      <p:pic>
        <p:nvPicPr>
          <p:cNvPr id="9" name="Picture 8"/>
          <p:cNvPicPr>
            <a:picLocks noGrp="1" noSelect="1" noRot="1" noMove="1" noResize="1" noEditPoints="1" noAdjustHandles="1" noChangeArrowheads="1" noChangeShapeType="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8136000" y="6156000"/>
            <a:ext cx="847843" cy="552527"/>
          </a:xfrm>
          <a:prstGeom prst="rect">
            <a:avLst/>
          </a:prstGeom>
        </p:spPr>
      </p:pic>
    </p:spTree>
    <p:extLst>
      <p:ext uri="{BB962C8B-B14F-4D97-AF65-F5344CB8AC3E}">
        <p14:creationId xmlns:p14="http://schemas.microsoft.com/office/powerpoint/2010/main" val="18101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sp>
        <p:nvSpPr>
          <p:cNvPr id="10" name="Rectangle 9"/>
          <p:cNvSpPr/>
          <p:nvPr/>
        </p:nvSpPr>
        <p:spPr>
          <a:xfrm>
            <a:off x="-11784" y="1865675"/>
            <a:ext cx="9160032" cy="3620725"/>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3164236"/>
            <a:ext cx="347443" cy="34744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4605" y="4099958"/>
            <a:ext cx="347443" cy="347443"/>
          </a:xfrm>
          <a:prstGeom prst="rect">
            <a:avLst/>
          </a:prstGeom>
        </p:spPr>
      </p:pic>
      <p:sp>
        <p:nvSpPr>
          <p:cNvPr id="8" name="TextBox 7"/>
          <p:cNvSpPr txBox="1"/>
          <p:nvPr/>
        </p:nvSpPr>
        <p:spPr>
          <a:xfrm>
            <a:off x="0" y="488388"/>
            <a:ext cx="1097865" cy="338554"/>
          </a:xfrm>
          <a:prstGeom prst="rect">
            <a:avLst/>
          </a:prstGeom>
          <a:noFill/>
        </p:spPr>
        <p:txBody>
          <a:bodyPr wrap="none" rtlCol="0">
            <a:spAutoFit/>
          </a:bodyPr>
          <a:lstStyle/>
          <a:p>
            <a:r>
              <a:rPr lang="en-US" sz="1600" dirty="0" smtClean="0">
                <a:solidFill>
                  <a:schemeClr val="bg1"/>
                </a:solidFill>
                <a:latin typeface="+mj-lt"/>
              </a:rPr>
              <a:t>OVERVIEW</a:t>
            </a:r>
            <a:endParaRPr lang="en-US" sz="1600" dirty="0">
              <a:solidFill>
                <a:schemeClr val="bg1"/>
              </a:solidFill>
              <a:latin typeface="+mj-lt"/>
            </a:endParaRPr>
          </a:p>
        </p:txBody>
      </p:sp>
      <p:sp>
        <p:nvSpPr>
          <p:cNvPr id="3" name="TextBox 2"/>
          <p:cNvSpPr txBox="1"/>
          <p:nvPr/>
        </p:nvSpPr>
        <p:spPr>
          <a:xfrm>
            <a:off x="2444604" y="2057400"/>
            <a:ext cx="5022996" cy="646331"/>
          </a:xfrm>
          <a:prstGeom prst="rect">
            <a:avLst/>
          </a:prstGeom>
          <a:noFill/>
        </p:spPr>
        <p:txBody>
          <a:bodyPr wrap="square" rtlCol="0">
            <a:spAutoFit/>
          </a:bodyPr>
          <a:lstStyle/>
          <a:p>
            <a:r>
              <a:rPr lang="en-CA" b="1" dirty="0" smtClean="0">
                <a:solidFill>
                  <a:schemeClr val="bg1"/>
                </a:solidFill>
              </a:rPr>
              <a:t>Objectives:</a:t>
            </a:r>
          </a:p>
          <a:p>
            <a:r>
              <a:rPr lang="en-CA" dirty="0" smtClean="0">
                <a:solidFill>
                  <a:schemeClr val="bg1"/>
                </a:solidFill>
              </a:rPr>
              <a:t>After </a:t>
            </a:r>
            <a:r>
              <a:rPr lang="en-CA" dirty="0">
                <a:solidFill>
                  <a:schemeClr val="bg1"/>
                </a:solidFill>
              </a:rPr>
              <a:t>finishing this component, you will be able to</a:t>
            </a:r>
            <a:r>
              <a:rPr lang="en-CA" dirty="0" smtClean="0">
                <a:solidFill>
                  <a:schemeClr val="bg1"/>
                </a:solidFill>
              </a:rPr>
              <a:t>:</a:t>
            </a:r>
            <a:endParaRPr lang="en-CA" dirty="0">
              <a:solidFill>
                <a:schemeClr val="bg1"/>
              </a:solidFill>
            </a:endParaRPr>
          </a:p>
        </p:txBody>
      </p:sp>
      <p:sp>
        <p:nvSpPr>
          <p:cNvPr id="12" name="TextBox 11"/>
          <p:cNvSpPr txBox="1"/>
          <p:nvPr/>
        </p:nvSpPr>
        <p:spPr>
          <a:xfrm>
            <a:off x="2904661" y="3177767"/>
            <a:ext cx="3810000" cy="646331"/>
          </a:xfrm>
          <a:prstGeom prst="rect">
            <a:avLst/>
          </a:prstGeom>
          <a:noFill/>
        </p:spPr>
        <p:txBody>
          <a:bodyPr wrap="square" rtlCol="0">
            <a:spAutoFit/>
          </a:bodyPr>
          <a:lstStyle/>
          <a:p>
            <a:r>
              <a:rPr lang="en-CA" dirty="0">
                <a:solidFill>
                  <a:schemeClr val="bg1"/>
                </a:solidFill>
              </a:rPr>
              <a:t>identify Administrative Controls in the health care setting </a:t>
            </a:r>
          </a:p>
        </p:txBody>
      </p:sp>
      <p:sp>
        <p:nvSpPr>
          <p:cNvPr id="13" name="TextBox 12"/>
          <p:cNvSpPr txBox="1"/>
          <p:nvPr/>
        </p:nvSpPr>
        <p:spPr>
          <a:xfrm>
            <a:off x="2904661" y="4078069"/>
            <a:ext cx="3810000" cy="923330"/>
          </a:xfrm>
          <a:prstGeom prst="rect">
            <a:avLst/>
          </a:prstGeom>
          <a:noFill/>
        </p:spPr>
        <p:txBody>
          <a:bodyPr wrap="square" rtlCol="0">
            <a:spAutoFit/>
          </a:bodyPr>
          <a:lstStyle/>
          <a:p>
            <a:r>
              <a:rPr lang="en-CA" dirty="0">
                <a:solidFill>
                  <a:schemeClr val="bg1"/>
                </a:solidFill>
              </a:rPr>
              <a:t>describe and apply Administrative Controls to prevent and control infection in your health care setting</a:t>
            </a:r>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163613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Grp="1" noSelect="1" noRot="1" noMove="1" noResize="1" noEditPoints="1" noAdjustHandles="1" noChangeArrowheads="1" noChangeShapeType="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1097865" cy="338554"/>
          </a:xfrm>
          <a:prstGeom prst="rect">
            <a:avLst/>
          </a:prstGeom>
          <a:noFill/>
        </p:spPr>
        <p:txBody>
          <a:bodyPr wrap="none" rtlCol="0">
            <a:spAutoFit/>
          </a:bodyPr>
          <a:lstStyle/>
          <a:p>
            <a:r>
              <a:rPr lang="en-US" sz="1600" dirty="0">
                <a:solidFill>
                  <a:schemeClr val="bg1"/>
                </a:solidFill>
              </a:rPr>
              <a:t>OVERVIEW</a:t>
            </a:r>
          </a:p>
        </p:txBody>
      </p:sp>
      <p:sp>
        <p:nvSpPr>
          <p:cNvPr id="13" name="Rectangle 12"/>
          <p:cNvSpPr/>
          <p:nvPr/>
        </p:nvSpPr>
        <p:spPr>
          <a:xfrm>
            <a:off x="-11784" y="1371600"/>
            <a:ext cx="9160032" cy="1436132"/>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32" y="2401526"/>
            <a:ext cx="9160032" cy="4456474"/>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1410925"/>
            <a:ext cx="8991600" cy="923330"/>
          </a:xfrm>
          <a:prstGeom prst="rect">
            <a:avLst/>
          </a:prstGeom>
          <a:noFill/>
        </p:spPr>
        <p:txBody>
          <a:bodyPr wrap="square" rtlCol="0">
            <a:spAutoFit/>
          </a:bodyPr>
          <a:lstStyle/>
          <a:p>
            <a:r>
              <a:rPr lang="en-CA" b="1" dirty="0">
                <a:solidFill>
                  <a:schemeClr val="bg1"/>
                </a:solidFill>
              </a:rPr>
              <a:t>Introduction</a:t>
            </a:r>
            <a:endParaRPr lang="en-CA" dirty="0">
              <a:solidFill>
                <a:schemeClr val="bg1"/>
              </a:solidFill>
            </a:endParaRPr>
          </a:p>
          <a:p>
            <a:r>
              <a:rPr lang="en-CA" dirty="0">
                <a:solidFill>
                  <a:schemeClr val="bg1"/>
                </a:solidFill>
              </a:rPr>
              <a:t>Administrative Controls are measures that the administration of a health care setting puts into place to help protect health care providers and clients/patients/residents from infection</a:t>
            </a:r>
            <a:r>
              <a:rPr lang="en-CA" dirty="0" smtClean="0">
                <a:solidFill>
                  <a:schemeClr val="bg1"/>
                </a:solidFill>
              </a:rPr>
              <a:t>.</a:t>
            </a:r>
            <a:endParaRPr lang="en-CA" dirty="0">
              <a:solidFill>
                <a:schemeClr val="bg1"/>
              </a:solidFill>
            </a:endParaRPr>
          </a:p>
        </p:txBody>
      </p:sp>
      <p:sp>
        <p:nvSpPr>
          <p:cNvPr id="3" name="Rectangle 2"/>
          <p:cNvSpPr/>
          <p:nvPr/>
        </p:nvSpPr>
        <p:spPr>
          <a:xfrm>
            <a:off x="76200" y="2438400"/>
            <a:ext cx="3182410" cy="369332"/>
          </a:xfrm>
          <a:prstGeom prst="rect">
            <a:avLst/>
          </a:prstGeom>
        </p:spPr>
        <p:txBody>
          <a:bodyPr wrap="none">
            <a:spAutoFit/>
          </a:bodyPr>
          <a:lstStyle/>
          <a:p>
            <a:r>
              <a:rPr lang="en-US" dirty="0">
                <a:solidFill>
                  <a:schemeClr val="bg1"/>
                </a:solidFill>
              </a:rPr>
              <a:t>Administrative Controls include:</a:t>
            </a:r>
          </a:p>
        </p:txBody>
      </p:sp>
      <p:pic>
        <p:nvPicPr>
          <p:cNvPr id="15" name="Picture 14"/>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63043" y="3119215"/>
            <a:ext cx="1381318" cy="1381318"/>
          </a:xfrm>
          <a:prstGeom prst="rect">
            <a:avLst/>
          </a:prstGeom>
        </p:spPr>
      </p:pic>
      <p:pic>
        <p:nvPicPr>
          <p:cNvPr id="16" name="Picture 15"/>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05829" y="3085744"/>
            <a:ext cx="1381318" cy="1381318"/>
          </a:xfrm>
          <a:prstGeom prst="rect">
            <a:avLst/>
          </a:prstGeom>
        </p:spPr>
      </p:pic>
      <p:pic>
        <p:nvPicPr>
          <p:cNvPr id="17" name="Picture 16"/>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048615" y="3089305"/>
            <a:ext cx="1381318" cy="1381318"/>
          </a:xfrm>
          <a:prstGeom prst="rect">
            <a:avLst/>
          </a:prstGeom>
        </p:spPr>
      </p:pic>
      <p:pic>
        <p:nvPicPr>
          <p:cNvPr id="18" name="Picture 17"/>
          <p:cNvPicPr>
            <a:picLocks noGrp="1" noSelect="1" noRot="1" noMove="1" noResize="1" noEditPoints="1" noAdjustHandles="1" noChangeArrowheads="1" noChangeShapeType="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7391400" y="3048000"/>
            <a:ext cx="1400371" cy="1381318"/>
          </a:xfrm>
          <a:prstGeom prst="rect">
            <a:avLst/>
          </a:prstGeom>
        </p:spPr>
      </p:pic>
      <p:sp>
        <p:nvSpPr>
          <p:cNvPr id="19" name="Rectangle 18"/>
          <p:cNvSpPr/>
          <p:nvPr/>
        </p:nvSpPr>
        <p:spPr>
          <a:xfrm>
            <a:off x="279876" y="4504245"/>
            <a:ext cx="1618157" cy="1815882"/>
          </a:xfrm>
          <a:prstGeom prst="rect">
            <a:avLst/>
          </a:prstGeom>
        </p:spPr>
        <p:txBody>
          <a:bodyPr wrap="square">
            <a:spAutoFit/>
          </a:bodyPr>
          <a:lstStyle/>
          <a:p>
            <a:pPr marL="285750" indent="-285750">
              <a:buFont typeface="Arial" panose="020B0604020202020204" pitchFamily="34" charset="0"/>
              <a:buChar char="•"/>
            </a:pPr>
            <a:r>
              <a:rPr lang="en-CA" sz="1400" dirty="0">
                <a:solidFill>
                  <a:schemeClr val="bg1"/>
                </a:solidFill>
              </a:rPr>
              <a:t>infection prevention and control policies and </a:t>
            </a:r>
            <a:r>
              <a:rPr lang="en-CA" sz="1400" dirty="0" smtClean="0">
                <a:solidFill>
                  <a:schemeClr val="bg1"/>
                </a:solidFill>
              </a:rPr>
              <a:t>procedures</a:t>
            </a:r>
          </a:p>
          <a:p>
            <a:pPr marL="285750" indent="-285750">
              <a:buFont typeface="Arial" panose="020B0604020202020204" pitchFamily="34" charset="0"/>
              <a:buChar char="•"/>
            </a:pPr>
            <a:r>
              <a:rPr lang="en-US" sz="1400" dirty="0">
                <a:solidFill>
                  <a:schemeClr val="bg1"/>
                </a:solidFill>
              </a:rPr>
              <a:t>healthy workplace policies</a:t>
            </a:r>
          </a:p>
          <a:p>
            <a:pPr marL="285750" indent="-285750">
              <a:buFont typeface="Arial" panose="020B0604020202020204" pitchFamily="34" charset="0"/>
              <a:buChar char="•"/>
            </a:pPr>
            <a:endParaRPr lang="en-CA" sz="1400" dirty="0">
              <a:solidFill>
                <a:schemeClr val="bg1"/>
              </a:solidFill>
            </a:endParaRPr>
          </a:p>
        </p:txBody>
      </p:sp>
      <p:sp>
        <p:nvSpPr>
          <p:cNvPr id="20" name="Rectangle 19"/>
          <p:cNvSpPr/>
          <p:nvPr/>
        </p:nvSpPr>
        <p:spPr>
          <a:xfrm>
            <a:off x="2616438" y="4548863"/>
            <a:ext cx="1618157"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rPr>
              <a:t>health care provider education</a:t>
            </a:r>
          </a:p>
        </p:txBody>
      </p:sp>
      <p:sp>
        <p:nvSpPr>
          <p:cNvPr id="21" name="Rectangle 20"/>
          <p:cNvSpPr/>
          <p:nvPr/>
        </p:nvSpPr>
        <p:spPr>
          <a:xfrm>
            <a:off x="4980247" y="4470623"/>
            <a:ext cx="1877753"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rPr>
              <a:t>education of </a:t>
            </a:r>
            <a:r>
              <a:rPr lang="en-US" sz="1400" dirty="0" smtClean="0">
                <a:solidFill>
                  <a:schemeClr val="bg1"/>
                </a:solidFill>
              </a:rPr>
              <a:t>clients/patients/residents</a:t>
            </a:r>
            <a:endParaRPr lang="en-US" sz="1400" dirty="0">
              <a:solidFill>
                <a:schemeClr val="bg1"/>
              </a:solidFill>
            </a:endParaRPr>
          </a:p>
        </p:txBody>
      </p:sp>
      <p:sp>
        <p:nvSpPr>
          <p:cNvPr id="22" name="Rectangle 21"/>
          <p:cNvSpPr/>
          <p:nvPr/>
        </p:nvSpPr>
        <p:spPr>
          <a:xfrm>
            <a:off x="7305789" y="4429318"/>
            <a:ext cx="1618157"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rPr>
              <a:t>healthy workplace initiatives</a:t>
            </a:r>
          </a:p>
        </p:txBody>
      </p:sp>
      <p:sp>
        <p:nvSpPr>
          <p:cNvPr id="23" name="Rectangle 2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101853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804" y="0"/>
            <a:ext cx="9161804" cy="68554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2315506" cy="338554"/>
          </a:xfrm>
          <a:prstGeom prst="rect">
            <a:avLst/>
          </a:prstGeom>
          <a:noFill/>
        </p:spPr>
        <p:txBody>
          <a:bodyPr wrap="none" rtlCol="0">
            <a:spAutoFit/>
          </a:bodyPr>
          <a:lstStyle/>
          <a:p>
            <a:r>
              <a:rPr lang="en-CA" sz="1600" dirty="0">
                <a:solidFill>
                  <a:schemeClr val="bg1"/>
                </a:solidFill>
              </a:rPr>
              <a:t>POLICIES &amp; PROCEDURES</a:t>
            </a:r>
          </a:p>
        </p:txBody>
      </p:sp>
      <p:sp>
        <p:nvSpPr>
          <p:cNvPr id="11" name="Rectangle 10"/>
          <p:cNvSpPr/>
          <p:nvPr/>
        </p:nvSpPr>
        <p:spPr>
          <a:xfrm>
            <a:off x="3810000" y="0"/>
            <a:ext cx="5334000" cy="6857717"/>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91000" y="609600"/>
            <a:ext cx="4572000" cy="646331"/>
          </a:xfrm>
          <a:prstGeom prst="rect">
            <a:avLst/>
          </a:prstGeom>
        </p:spPr>
        <p:txBody>
          <a:bodyPr>
            <a:spAutoFit/>
          </a:bodyPr>
          <a:lstStyle/>
          <a:p>
            <a:r>
              <a:rPr lang="en-CA" dirty="0" smtClean="0"/>
              <a:t>Policies and procedures for infection prevention and control must be: </a:t>
            </a:r>
            <a:endParaRPr lang="en-CA" dirty="0"/>
          </a:p>
        </p:txBody>
      </p:sp>
      <p:sp>
        <p:nvSpPr>
          <p:cNvPr id="7" name="Rectangle 6"/>
          <p:cNvSpPr/>
          <p:nvPr/>
        </p:nvSpPr>
        <p:spPr>
          <a:xfrm>
            <a:off x="4191000" y="1676400"/>
            <a:ext cx="4572000" cy="3970318"/>
          </a:xfrm>
          <a:prstGeom prst="rect">
            <a:avLst/>
          </a:prstGeom>
        </p:spPr>
        <p:txBody>
          <a:bodyPr>
            <a:spAutoFit/>
          </a:bodyPr>
          <a:lstStyle/>
          <a:p>
            <a:pPr marL="285750" indent="-285750">
              <a:buFont typeface="Arial" panose="020B0604020202020204" pitchFamily="34" charset="0"/>
              <a:buChar char="•"/>
            </a:pPr>
            <a:r>
              <a:rPr lang="en-CA" dirty="0"/>
              <a:t>evidence-based and consistent with legislation and standards </a:t>
            </a:r>
            <a:endParaRPr lang="en-CA" dirty="0" smtClean="0"/>
          </a:p>
          <a:p>
            <a:pPr marL="285750" indent="-285750">
              <a:buFont typeface="Arial" panose="020B0604020202020204" pitchFamily="34" charset="0"/>
              <a:buChar char="•"/>
            </a:pPr>
            <a:r>
              <a:rPr lang="en-CA" dirty="0"/>
              <a:t>established by the employer to guide safe care and </a:t>
            </a:r>
            <a:r>
              <a:rPr lang="en-CA" dirty="0" smtClean="0"/>
              <a:t>practices</a:t>
            </a:r>
          </a:p>
          <a:p>
            <a:pPr marL="285750" indent="-285750">
              <a:buFont typeface="Arial" panose="020B0604020202020204" pitchFamily="34" charset="0"/>
              <a:buChar char="•"/>
            </a:pPr>
            <a:r>
              <a:rPr lang="en-CA" dirty="0"/>
              <a:t>relevant to the health care setting and accessible</a:t>
            </a:r>
          </a:p>
          <a:p>
            <a:pPr marL="285750" indent="-285750">
              <a:buFont typeface="Arial" panose="020B0604020202020204" pitchFamily="34" charset="0"/>
              <a:buChar char="•"/>
            </a:pPr>
            <a:r>
              <a:rPr lang="en-CA" dirty="0"/>
              <a:t>followed by all health care providers</a:t>
            </a:r>
          </a:p>
          <a:p>
            <a:pPr marL="285750" indent="-285750">
              <a:buFont typeface="Arial" panose="020B0604020202020204" pitchFamily="34" charset="0"/>
              <a:buChar char="•"/>
            </a:pPr>
            <a:r>
              <a:rPr lang="en-CA" dirty="0"/>
              <a:t>reviewed and updated on a regular basis </a:t>
            </a:r>
          </a:p>
          <a:p>
            <a:pPr marL="285750" indent="-285750">
              <a:buFont typeface="Arial" panose="020B0604020202020204" pitchFamily="34" charset="0"/>
              <a:buChar char="•"/>
            </a:pPr>
            <a:r>
              <a:rPr lang="en-CA" dirty="0"/>
              <a:t>communicated to health care providers through training</a:t>
            </a:r>
          </a:p>
          <a:p>
            <a:pPr marL="285750" indent="-285750">
              <a:buFont typeface="Arial" panose="020B0604020202020204" pitchFamily="34" charset="0"/>
              <a:buChar char="•"/>
            </a:pPr>
            <a:r>
              <a:rPr lang="en-CA" dirty="0"/>
              <a:t>developed in conjunction with Infection Prevention and Control, Occupational Health and Safety and the Joint Health and Safety Committee</a:t>
            </a:r>
            <a:r>
              <a:rPr lang="en-CA" dirty="0" smtClean="0"/>
              <a:t>. </a:t>
            </a:r>
            <a:endParaRPr lang="en-CA" dirty="0"/>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29515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228" y="0"/>
            <a:ext cx="9163228" cy="6858000"/>
          </a:xfrm>
          <a:prstGeom prst="rect">
            <a:avLst/>
          </a:prstGeom>
        </p:spPr>
      </p:pic>
      <p:sp>
        <p:nvSpPr>
          <p:cNvPr id="11" name="Rectangle 10"/>
          <p:cNvSpPr/>
          <p:nvPr/>
        </p:nvSpPr>
        <p:spPr>
          <a:xfrm>
            <a:off x="3581400" y="1524001"/>
            <a:ext cx="5562600" cy="18288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6248400" cy="736508"/>
          </a:xfrm>
          <a:prstGeom prst="rect">
            <a:avLst/>
          </a:prstGeom>
        </p:spPr>
      </p:pic>
      <p:sp>
        <p:nvSpPr>
          <p:cNvPr id="3" name="Rectangle 2"/>
          <p:cNvSpPr/>
          <p:nvPr/>
        </p:nvSpPr>
        <p:spPr>
          <a:xfrm>
            <a:off x="3962400" y="1847671"/>
            <a:ext cx="4572000" cy="1200329"/>
          </a:xfrm>
          <a:prstGeom prst="rect">
            <a:avLst/>
          </a:prstGeom>
        </p:spPr>
        <p:txBody>
          <a:bodyPr>
            <a:spAutoFit/>
          </a:bodyPr>
          <a:lstStyle/>
          <a:p>
            <a:r>
              <a:rPr lang="en-CA" dirty="0"/>
              <a:t>Infection prevention and control education and training needs to be part of orientation and ongoing scheduled education for health care providers.</a:t>
            </a:r>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5956439" cy="338554"/>
          </a:xfrm>
          <a:prstGeom prst="rect">
            <a:avLst/>
          </a:prstGeom>
          <a:noFill/>
        </p:spPr>
        <p:txBody>
          <a:bodyPr wrap="none" rtlCol="0">
            <a:spAutoFit/>
          </a:bodyPr>
          <a:lstStyle/>
          <a:p>
            <a:r>
              <a:rPr lang="en-CA" sz="1600" dirty="0">
                <a:solidFill>
                  <a:schemeClr val="bg1"/>
                </a:solidFill>
              </a:rPr>
              <a:t>INFECTION PREVENTION AND CONTROL EDUCATION AND TRAINING</a:t>
            </a:r>
          </a:p>
        </p:txBody>
      </p:sp>
    </p:spTree>
    <p:extLst>
      <p:ext uri="{BB962C8B-B14F-4D97-AF65-F5344CB8AC3E}">
        <p14:creationId xmlns:p14="http://schemas.microsoft.com/office/powerpoint/2010/main" val="151513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62350" y="3488828"/>
            <a:ext cx="1446999" cy="369332"/>
          </a:xfrm>
          <a:prstGeom prst="rect">
            <a:avLst/>
          </a:prstGeom>
        </p:spPr>
        <p:txBody>
          <a:bodyPr wrap="none">
            <a:spAutoFit/>
          </a:bodyPr>
          <a:lstStyle/>
          <a:p>
            <a:r>
              <a:rPr lang="en-US" dirty="0">
                <a:solidFill>
                  <a:schemeClr val="bg1"/>
                </a:solidFill>
              </a:rPr>
              <a:t>hand hygiene</a:t>
            </a:r>
          </a:p>
        </p:txBody>
      </p:sp>
      <p:pic>
        <p:nvPicPr>
          <p:cNvPr id="21" name="Picture 20"/>
          <p:cNvPicPr>
            <a:picLocks noGrp="1" noSelect="1" noRot="1" noMove="1" noResize="1" noEditPoints="1" noAdjustHandles="1" noChangeArrowheads="1" noChangeShapeType="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511539" y="2238379"/>
            <a:ext cx="1943371" cy="1181265"/>
          </a:xfrm>
          <a:prstGeom prst="rect">
            <a:avLst/>
          </a:prstGeom>
          <a:ln>
            <a:solidFill>
              <a:schemeClr val="bg1"/>
            </a:solidFill>
          </a:ln>
        </p:spPr>
      </p:pic>
      <p:pic>
        <p:nvPicPr>
          <p:cNvPr id="22" name="Picture 21"/>
          <p:cNvPicPr>
            <a:picLocks noGrp="1" noSelect="1" noRot="1" noMove="1" noResize="1" noEditPoints="1" noAdjustHandles="1" noChangeArrowheads="1" noChangeShapeType="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508553" y="2209800"/>
            <a:ext cx="2000529" cy="1238423"/>
          </a:xfrm>
          <a:prstGeom prst="rect">
            <a:avLst/>
          </a:prstGeom>
        </p:spPr>
      </p:pic>
      <p:pic>
        <p:nvPicPr>
          <p:cNvPr id="23" name="Picture 22"/>
          <p:cNvPicPr>
            <a:picLocks noGrp="1" noSelect="1" noRot="1" noMove="1" noResize="1" noEditPoints="1" noAdjustHandles="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6553200" y="2209800"/>
            <a:ext cx="2000529" cy="1238423"/>
          </a:xfrm>
          <a:prstGeom prst="rect">
            <a:avLst/>
          </a:prstGeom>
        </p:spPr>
      </p:pic>
      <p:pic>
        <p:nvPicPr>
          <p:cNvPr id="24" name="Picture 23"/>
          <p:cNvPicPr>
            <a:picLocks noGrp="1" noSelect="1" noRot="1" noMove="1" noResize="1" noEditPoints="1" noAdjustHandles="1" noChangeArrowheads="1" noChangeShapeType="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82959" y="4195763"/>
            <a:ext cx="2000529" cy="1238423"/>
          </a:xfrm>
          <a:prstGeom prst="rect">
            <a:avLst/>
          </a:prstGeom>
        </p:spPr>
      </p:pic>
      <p:pic>
        <p:nvPicPr>
          <p:cNvPr id="25" name="Picture 24"/>
          <p:cNvPicPr>
            <a:picLocks noGrp="1" noSelect="1" noRot="1" noMove="1" noResize="1" noEditPoints="1" noAdjustHandles="1" noChangeArrowheads="1" noChangeShapeType="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3508553" y="4200526"/>
            <a:ext cx="2019582" cy="1228897"/>
          </a:xfrm>
          <a:prstGeom prst="rect">
            <a:avLst/>
          </a:prstGeom>
        </p:spPr>
      </p:pic>
      <p:pic>
        <p:nvPicPr>
          <p:cNvPr id="26" name="Picture 25"/>
          <p:cNvPicPr>
            <a:picLocks noGrp="1" noSelect="1" noRot="1" noMove="1" noResize="1" noEditPoints="1" noAdjustHandles="1" noChangeArrowheads="1" noChangeShapeType="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53200" y="4191000"/>
            <a:ext cx="2029108" cy="1247949"/>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304800"/>
            <a:ext cx="6248400" cy="736508"/>
          </a:xfrm>
          <a:prstGeom prst="rect">
            <a:avLst/>
          </a:prstGeom>
        </p:spPr>
      </p:pic>
      <p:sp>
        <p:nvSpPr>
          <p:cNvPr id="13" name="TextBox 12"/>
          <p:cNvSpPr txBox="1"/>
          <p:nvPr/>
        </p:nvSpPr>
        <p:spPr>
          <a:xfrm>
            <a:off x="0" y="488388"/>
            <a:ext cx="5956439" cy="338554"/>
          </a:xfrm>
          <a:prstGeom prst="rect">
            <a:avLst/>
          </a:prstGeom>
          <a:noFill/>
        </p:spPr>
        <p:txBody>
          <a:bodyPr wrap="none" rtlCol="0">
            <a:spAutoFit/>
          </a:bodyPr>
          <a:lstStyle/>
          <a:p>
            <a:r>
              <a:rPr lang="en-CA" sz="1600" dirty="0">
                <a:solidFill>
                  <a:schemeClr val="bg1"/>
                </a:solidFill>
              </a:rPr>
              <a:t>INFECTION PREVENTION AND CONTROL EDUCATION AND TRAINING</a:t>
            </a:r>
          </a:p>
        </p:txBody>
      </p:sp>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2" name="Rectangle 1"/>
          <p:cNvSpPr/>
          <p:nvPr/>
        </p:nvSpPr>
        <p:spPr>
          <a:xfrm>
            <a:off x="381000" y="1066800"/>
            <a:ext cx="4572000" cy="923330"/>
          </a:xfrm>
          <a:prstGeom prst="rect">
            <a:avLst/>
          </a:prstGeom>
        </p:spPr>
        <p:txBody>
          <a:bodyPr>
            <a:spAutoFit/>
          </a:bodyPr>
          <a:lstStyle/>
          <a:p>
            <a:r>
              <a:rPr lang="en-CA" dirty="0" smtClean="0">
                <a:solidFill>
                  <a:schemeClr val="bg1"/>
                </a:solidFill>
              </a:rPr>
              <a:t>Employers should provide training on Routine Practices and Additional Precautions, which includes: </a:t>
            </a:r>
            <a:endParaRPr lang="en-CA" dirty="0">
              <a:solidFill>
                <a:schemeClr val="bg1"/>
              </a:solidFill>
            </a:endParaRPr>
          </a:p>
        </p:txBody>
      </p:sp>
      <p:sp>
        <p:nvSpPr>
          <p:cNvPr id="3" name="Rectangle 2"/>
          <p:cNvSpPr/>
          <p:nvPr/>
        </p:nvSpPr>
        <p:spPr>
          <a:xfrm>
            <a:off x="463909" y="3467635"/>
            <a:ext cx="2175660" cy="369332"/>
          </a:xfrm>
          <a:prstGeom prst="rect">
            <a:avLst/>
          </a:prstGeom>
        </p:spPr>
        <p:txBody>
          <a:bodyPr wrap="none">
            <a:spAutoFit/>
          </a:bodyPr>
          <a:lstStyle/>
          <a:p>
            <a:r>
              <a:rPr lang="en-US" dirty="0" smtClean="0">
                <a:solidFill>
                  <a:schemeClr val="bg1"/>
                </a:solidFill>
              </a:rPr>
              <a:t>chain of transmission</a:t>
            </a:r>
            <a:endParaRPr lang="en-US" dirty="0">
              <a:solidFill>
                <a:schemeClr val="bg1"/>
              </a:solidFill>
            </a:endParaRPr>
          </a:p>
        </p:txBody>
      </p:sp>
      <p:sp>
        <p:nvSpPr>
          <p:cNvPr id="8" name="Rectangle 7"/>
          <p:cNvSpPr/>
          <p:nvPr/>
        </p:nvSpPr>
        <p:spPr>
          <a:xfrm>
            <a:off x="6553200" y="3498353"/>
            <a:ext cx="1646092" cy="369332"/>
          </a:xfrm>
          <a:prstGeom prst="rect">
            <a:avLst/>
          </a:prstGeom>
        </p:spPr>
        <p:txBody>
          <a:bodyPr wrap="none">
            <a:spAutoFit/>
          </a:bodyPr>
          <a:lstStyle/>
          <a:p>
            <a:r>
              <a:rPr lang="en-US" dirty="0">
                <a:solidFill>
                  <a:schemeClr val="bg1"/>
                </a:solidFill>
              </a:rPr>
              <a:t>risk assessment</a:t>
            </a:r>
          </a:p>
        </p:txBody>
      </p:sp>
      <p:sp>
        <p:nvSpPr>
          <p:cNvPr id="18" name="Rectangle 17"/>
          <p:cNvSpPr/>
          <p:nvPr/>
        </p:nvSpPr>
        <p:spPr>
          <a:xfrm>
            <a:off x="475849" y="5424866"/>
            <a:ext cx="2163720" cy="923330"/>
          </a:xfrm>
          <a:prstGeom prst="rect">
            <a:avLst/>
          </a:prstGeom>
        </p:spPr>
        <p:txBody>
          <a:bodyPr wrap="square">
            <a:spAutoFit/>
          </a:bodyPr>
          <a:lstStyle/>
          <a:p>
            <a:r>
              <a:rPr lang="en-CA" dirty="0">
                <a:solidFill>
                  <a:schemeClr val="bg1"/>
                </a:solidFill>
              </a:rPr>
              <a:t>the use of personal protective equipment (PPE)</a:t>
            </a:r>
          </a:p>
        </p:txBody>
      </p:sp>
      <p:sp>
        <p:nvSpPr>
          <p:cNvPr id="19" name="Rectangle 18"/>
          <p:cNvSpPr/>
          <p:nvPr/>
        </p:nvSpPr>
        <p:spPr>
          <a:xfrm>
            <a:off x="3440109" y="5438949"/>
            <a:ext cx="2198691" cy="646331"/>
          </a:xfrm>
          <a:prstGeom prst="rect">
            <a:avLst/>
          </a:prstGeom>
        </p:spPr>
        <p:txBody>
          <a:bodyPr wrap="square">
            <a:spAutoFit/>
          </a:bodyPr>
          <a:lstStyle/>
          <a:p>
            <a:r>
              <a:rPr lang="en-US" dirty="0">
                <a:solidFill>
                  <a:schemeClr val="bg1"/>
                </a:solidFill>
              </a:rPr>
              <a:t>cleaning and disinfection</a:t>
            </a:r>
          </a:p>
        </p:txBody>
      </p:sp>
      <p:sp>
        <p:nvSpPr>
          <p:cNvPr id="20" name="Rectangle 19"/>
          <p:cNvSpPr/>
          <p:nvPr/>
        </p:nvSpPr>
        <p:spPr>
          <a:xfrm>
            <a:off x="6553200" y="5473282"/>
            <a:ext cx="2209800" cy="646331"/>
          </a:xfrm>
          <a:prstGeom prst="rect">
            <a:avLst/>
          </a:prstGeom>
        </p:spPr>
        <p:txBody>
          <a:bodyPr wrap="square">
            <a:spAutoFit/>
          </a:bodyPr>
          <a:lstStyle/>
          <a:p>
            <a:r>
              <a:rPr lang="en-US" dirty="0">
                <a:solidFill>
                  <a:schemeClr val="bg1"/>
                </a:solidFill>
              </a:rPr>
              <a:t>healthy workplace policies</a:t>
            </a:r>
          </a:p>
        </p:txBody>
      </p:sp>
      <p:pic>
        <p:nvPicPr>
          <p:cNvPr id="27" name="Picture 26"/>
          <p:cNvPicPr>
            <a:picLocks noGrp="1" noSelect="1" noRot="1" noMove="1" noResize="1" noEditPoints="1" noAdjustHandles="1" noChangeArrowheads="1" noChangeShapeType="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809625" y="2247904"/>
            <a:ext cx="1324160" cy="1162212"/>
          </a:xfrm>
          <a:prstGeom prst="rect">
            <a:avLst/>
          </a:prstGeom>
        </p:spPr>
      </p:pic>
    </p:spTree>
    <p:extLst>
      <p:ext uri="{BB962C8B-B14F-4D97-AF65-F5344CB8AC3E}">
        <p14:creationId xmlns:p14="http://schemas.microsoft.com/office/powerpoint/2010/main" val="315159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4" name="Rectangle 13"/>
          <p:cNvSpPr/>
          <p:nvPr/>
        </p:nvSpPr>
        <p:spPr>
          <a:xfrm>
            <a:off x="990600" y="687943"/>
            <a:ext cx="7162800" cy="2739211"/>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en-CA" sz="2800" dirty="0"/>
              <a:t>What educational sessions related to infection prevention and control have you attended in the last year?</a:t>
            </a:r>
            <a:endParaRPr lang="en-CA" sz="2800" dirty="0">
              <a:solidFill>
                <a:schemeClr val="tx1">
                  <a:lumMod val="95000"/>
                  <a:lumOff val="5000"/>
                </a:schemeClr>
              </a:solidFill>
            </a:endParaRPr>
          </a:p>
        </p:txBody>
      </p:sp>
    </p:spTree>
    <p:extLst>
      <p:ext uri="{BB962C8B-B14F-4D97-AF65-F5344CB8AC3E}">
        <p14:creationId xmlns:p14="http://schemas.microsoft.com/office/powerpoint/2010/main" val="2371886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2E26B20E11F49A0B8886A18B811C9" ma:contentTypeVersion="1" ma:contentTypeDescription="Create a new document." ma:contentTypeScope="" ma:versionID="a289a542a77a469ab52d0b2ade5fda7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814F1-5C86-412F-ACFA-B25CBA44D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84BBD-21EC-4D3F-AFB5-0E93FDBD568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3ECE0A6F-831A-43A1-A6F5-552AC39D4F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17748</TotalTime>
  <Words>3429</Words>
  <Application>Microsoft Office PowerPoint</Application>
  <PresentationFormat>On-screen Show (4:3)</PresentationFormat>
  <Paragraphs>375</Paragraphs>
  <Slides>35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Hotel Unit</dc:creator>
  <cp:lastModifiedBy>Janica Adams</cp:lastModifiedBy>
  <cp:revision>100</cp:revision>
  <dcterms:created xsi:type="dcterms:W3CDTF">2013-06-05T17:12:57Z</dcterms:created>
  <dcterms:modified xsi:type="dcterms:W3CDTF">2019-03-05T18:13:10Z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0x010100EDB2E26B20E11F49A0B8886A18B811C9</vt:lpwstr>
  </property>
</Properties>
</file>